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7"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31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58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144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7055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457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89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55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245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4922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56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41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01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085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9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8996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199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185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365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004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17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2134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6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0319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668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9375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5764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446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8760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617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291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47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0266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948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038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520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2083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4942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844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187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1387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6760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1872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116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13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790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947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43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8210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4660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482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2720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4227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5334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6558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91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3630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315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6459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5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3211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7102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75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873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5923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0102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79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189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164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7615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3961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047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7125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40434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228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89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82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728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29/"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A2_CR06.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0.png"/><Relationship Id="rId26" Type="http://schemas.openxmlformats.org/officeDocument/2006/relationships/image" Target="../media/image8.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hyperlink" Target="http://glencoe.mcgraw-hill.com/sites/0078884829/"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6.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hyperlink" Target="10Math_A2_CR06.ppt" TargetMode="External"/><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 Id="rId22"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25.xml"/><Relationship Id="rId21" Type="http://schemas.openxmlformats.org/officeDocument/2006/relationships/hyperlink" Target="10Math_A2_CR06.ppt" TargetMode="Externa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8.png"/><Relationship Id="rId5" Type="http://schemas.openxmlformats.org/officeDocument/2006/relationships/slideLayout" Target="../slideLayouts/slideLayout27.xml"/><Relationship Id="rId15" Type="http://schemas.openxmlformats.org/officeDocument/2006/relationships/hyperlink" Target="http://glencoe.mcgraw-hill.com/sites/0078884829/" TargetMode="External"/><Relationship Id="rId23" Type="http://schemas.openxmlformats.org/officeDocument/2006/relationships/image" Target="../media/image7.png"/><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36.xml"/><Relationship Id="rId21" Type="http://schemas.openxmlformats.org/officeDocument/2006/relationships/image" Target="../media/image1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8.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7.png"/><Relationship Id="rId5" Type="http://schemas.openxmlformats.org/officeDocument/2006/relationships/slideLayout" Target="../slideLayouts/slideLayout38.xml"/><Relationship Id="rId15" Type="http://schemas.openxmlformats.org/officeDocument/2006/relationships/hyperlink" Target="http://glencoe.mcgraw-hill.com/sites/0078884829/" TargetMode="External"/><Relationship Id="rId23" Type="http://schemas.openxmlformats.org/officeDocument/2006/relationships/image" Target="../media/image6.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hyperlink" Target="10Math_A2_CR06.ppt"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47.xml"/><Relationship Id="rId21" Type="http://schemas.openxmlformats.org/officeDocument/2006/relationships/hyperlink" Target="10Math_A2_CR06.ppt" TargetMode="Externa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png"/><Relationship Id="rId25" Type="http://schemas.openxmlformats.org/officeDocument/2006/relationships/image" Target="../media/image8.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5.png"/><Relationship Id="rId5" Type="http://schemas.openxmlformats.org/officeDocument/2006/relationships/slideLayout" Target="../slideLayouts/slideLayout49.xml"/><Relationship Id="rId15" Type="http://schemas.openxmlformats.org/officeDocument/2006/relationships/hyperlink" Target="http://glencoe.mcgraw-hill.com/sites/0078884829/" TargetMode="External"/><Relationship Id="rId23" Type="http://schemas.openxmlformats.org/officeDocument/2006/relationships/image" Target="../media/image7.png"/><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58.xml"/><Relationship Id="rId21" Type="http://schemas.openxmlformats.org/officeDocument/2006/relationships/image" Target="../media/image16.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png"/><Relationship Id="rId25" Type="http://schemas.openxmlformats.org/officeDocument/2006/relationships/image" Target="../media/image8.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7.png"/><Relationship Id="rId5" Type="http://schemas.openxmlformats.org/officeDocument/2006/relationships/slideLayout" Target="../slideLayouts/slideLayout60.xml"/><Relationship Id="rId15" Type="http://schemas.openxmlformats.org/officeDocument/2006/relationships/hyperlink" Target="http://glencoe.mcgraw-hill.com/sites/0078884829/" TargetMode="External"/><Relationship Id="rId23" Type="http://schemas.openxmlformats.org/officeDocument/2006/relationships/image" Target="../media/image6.png"/><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hyperlink" Target="10Math_A2_CR06.ppt"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7.jpeg"/><Relationship Id="rId18" Type="http://schemas.openxmlformats.org/officeDocument/2006/relationships/image" Target="../media/image4.png"/><Relationship Id="rId3" Type="http://schemas.openxmlformats.org/officeDocument/2006/relationships/slideLayout" Target="../slideLayouts/slideLayout69.xml"/><Relationship Id="rId21" Type="http://schemas.openxmlformats.org/officeDocument/2006/relationships/image" Target="../media/image18.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hyperlink" Target="http://glencoe.mcgraw-hill.com/sites/0078884829/" TargetMode="External"/><Relationship Id="rId25" Type="http://schemas.openxmlformats.org/officeDocument/2006/relationships/image" Target="../media/image8.png"/><Relationship Id="rId2" Type="http://schemas.openxmlformats.org/officeDocument/2006/relationships/slideLayout" Target="../slideLayouts/slideLayout68.xml"/><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7.png"/><Relationship Id="rId5" Type="http://schemas.openxmlformats.org/officeDocument/2006/relationships/slideLayout" Target="../slideLayouts/slideLayout71.xml"/><Relationship Id="rId15" Type="http://schemas.openxmlformats.org/officeDocument/2006/relationships/image" Target="../media/image1.png"/><Relationship Id="rId23" Type="http://schemas.openxmlformats.org/officeDocument/2006/relationships/image" Target="../media/image6.png"/><Relationship Id="rId10" Type="http://schemas.openxmlformats.org/officeDocument/2006/relationships/slideLayout" Target="../slideLayouts/slideLayout76.xml"/><Relationship Id="rId19" Type="http://schemas.openxmlformats.org/officeDocument/2006/relationships/image" Target="../media/image10.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1.xml"/><Relationship Id="rId22" Type="http://schemas.openxmlformats.org/officeDocument/2006/relationships/hyperlink" Target="10Math_A2_CR06.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Picture 9"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Picture 19"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09PreAlg LNHeader06-08"/>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_ALG2 LTHeader6-8"/>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19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05" name="Picture 21" descr="5Min Chec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8488" y="657225"/>
            <a:ext cx="6792912" cy="62547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09_ALG2  Int_01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09_Pre-Algbra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Picture 13"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heckPointICON"/>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67600" y="776288"/>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42003" name="Text Box 19"/>
          <p:cNvSpPr txBox="1">
            <a:spLocks noChangeArrowheads="1"/>
          </p:cNvSpPr>
          <p:nvPr userDrawn="1"/>
        </p:nvSpPr>
        <p:spPr bwMode="auto">
          <a:xfrm>
            <a:off x="3886200" y="8001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18984C"/>
                </a:solidFill>
              </a:rPr>
              <a:t>Over Lesson 6–7</a:t>
            </a:r>
          </a:p>
        </p:txBody>
      </p:sp>
      <p:pic>
        <p:nvPicPr>
          <p:cNvPr id="42009" name="Picture 25"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10" name="Picture 26" descr="09PreAlg LNHeader06-08"/>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27" descr="09_ALG2 LTHeader6-8"/>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22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09_PAlg-Ch Resources">
            <a:hlinkClick r:id="rId21" action="ppaction://hlinkpres?slideindex=1&amp;slidetitle="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PreAlg LNHeader06-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09_ALG2 LTHeader6-8"/>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56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69635"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PreAlg LNHeader06-08"/>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Picture 17" descr="09_ALG2 LTHeader6-8"/>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670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70659"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09_PAlg-Ch Resources">
            <a:hlinkClick r:id="rId21" action="ppaction://hlinkpres?slideindex=1&amp;slidetitle="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PreAlg LNHeader06-08"/>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Picture 17" descr="Real World Ex_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0674" name="Picture 18" descr="09_ALG2 LTHeader6-8"/>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042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ALG2  Int_01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71683" name="Picture 3"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Example_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PreAlg LNHeader06-08"/>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Picture 17" descr="09_ALG2 LTHeader6-8"/>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15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2" name="Picture 18" descr="09_ALG2 EndOf"/>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41" name="Picture 17" descr="09_ALG2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hidden">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103427" name="Picture 3"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PAlg-Ch Resources">
            <a:hlinkClick r:id="rId22" action="ppaction://hlinkpres?slideindex=1&amp;slidetitle="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Picture 20" descr="09PreAlg LNHeader06-08"/>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5" name="Picture 21" descr="09_ALG2 LTHeader6-8"/>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8156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6.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57.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7.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7.xml"/><Relationship Id="rId1" Type="http://schemas.openxmlformats.org/officeDocument/2006/relationships/tags" Target="../tags/tag19.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5.xml"/><Relationship Id="rId1" Type="http://schemas.openxmlformats.org/officeDocument/2006/relationships/tags" Target="../tags/tag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26.png"/><Relationship Id="rId4"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6.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06" name="Picture 42" descr="09_ALG2 Splash Nat 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4" name="Picture 40" descr="09_ALG2 Splash arm"/>
          <p:cNvPicPr>
            <a:picLocks noChangeAspect="1" noChangeArrowheads="1"/>
          </p:cNvPicPr>
          <p:nvPr/>
        </p:nvPicPr>
        <p:blipFill>
          <a:blip r:embed="rId4">
            <a:extLst>
              <a:ext uri="{28A0092B-C50C-407E-A947-70E740481C1C}">
                <a14:useLocalDpi xmlns:a14="http://schemas.microsoft.com/office/drawing/2010/main" val="0"/>
              </a:ext>
            </a:extLst>
          </a:blip>
          <a:srcRect l="15318" t="57805" r="62173" b="16628"/>
          <a:stretch>
            <a:fillRect/>
          </a:stretch>
        </p:blipFill>
        <p:spPr bwMode="auto">
          <a:xfrm>
            <a:off x="3676650" y="3962400"/>
            <a:ext cx="2057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2" name="Picture 38" descr="09PreAlg LNHeader06-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5" name="Picture 41" descr="09_ALG2 LTHeader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335548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Example 2</a:t>
            </a:r>
          </a:p>
        </p:txBody>
      </p:sp>
      <p:sp>
        <p:nvSpPr>
          <p:cNvPr id="121859" name="Text Box 3"/>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Rational Zeros</a:t>
            </a:r>
            <a:endParaRPr lang="en-US" sz="2000" b="1">
              <a:solidFill>
                <a:srgbClr val="EC1D24"/>
              </a:solidFill>
            </a:endParaRPr>
          </a:p>
        </p:txBody>
      </p:sp>
      <p:sp>
        <p:nvSpPr>
          <p:cNvPr id="121860" name="Rectangle 4"/>
          <p:cNvSpPr>
            <a:spLocks noChangeArrowheads="1"/>
          </p:cNvSpPr>
          <p:nvPr/>
        </p:nvSpPr>
        <p:spPr bwMode="auto">
          <a:xfrm>
            <a:off x="876300" y="1436688"/>
            <a:ext cx="7581900" cy="17351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20000"/>
              </a:spcAft>
              <a:buClr>
                <a:srgbClr val="FFFFFF"/>
              </a:buClr>
            </a:pPr>
            <a:r>
              <a:rPr lang="en-US" sz="2400">
                <a:solidFill>
                  <a:srgbClr val="000000"/>
                </a:solidFill>
              </a:rPr>
              <a:t>The possible factors are 1, 2, 4, 5, 7, 8, 10, 14, 16, 20, 28, 32, 35, 40, 56, 70, 80, 112, 140, 160, 224, 280, 560, and 1120. By Descartes’ Rule of Signs, we know that there is exactly one positive real root. Make a table and test possible real zeros.</a:t>
            </a:r>
          </a:p>
        </p:txBody>
      </p:sp>
      <p:sp>
        <p:nvSpPr>
          <p:cNvPr id="121861" name="Rectangle 5"/>
          <p:cNvSpPr>
            <a:spLocks noChangeArrowheads="1"/>
          </p:cNvSpPr>
          <p:nvPr/>
        </p:nvSpPr>
        <p:spPr bwMode="auto">
          <a:xfrm>
            <a:off x="533400" y="5276850"/>
            <a:ext cx="8229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1588" fontAlgn="base">
              <a:lnSpc>
                <a:spcPct val="80000"/>
              </a:lnSpc>
              <a:spcBef>
                <a:spcPct val="50000"/>
              </a:spcBef>
              <a:spcAft>
                <a:spcPct val="20000"/>
              </a:spcAft>
              <a:buClr>
                <a:srgbClr val="FFFFFF"/>
              </a:buClr>
              <a:tabLst>
                <a:tab pos="1943100" algn="l"/>
              </a:tabLst>
            </a:pPr>
            <a:r>
              <a:rPr lang="en-US" sz="2400">
                <a:solidFill>
                  <a:srgbClr val="000000"/>
                </a:solidFill>
              </a:rPr>
              <a:t>So, the zero is 10. The other dimensions are </a:t>
            </a:r>
            <a:br>
              <a:rPr lang="en-US" sz="2400">
                <a:solidFill>
                  <a:srgbClr val="000000"/>
                </a:solidFill>
              </a:rPr>
            </a:br>
            <a:r>
              <a:rPr lang="en-US" sz="2400">
                <a:solidFill>
                  <a:srgbClr val="000000"/>
                </a:solidFill>
              </a:rPr>
              <a:t>10 – 2 or 8 feet and 10 + 4 or 14 feet. </a:t>
            </a:r>
          </a:p>
        </p:txBody>
      </p:sp>
      <p:pic>
        <p:nvPicPr>
          <p:cNvPr id="121862" name="Picture 6" descr="ALG2_06_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3421063"/>
            <a:ext cx="3327400" cy="1597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4530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wipe(left)">
                                      <p:cBhvr>
                                        <p:cTn id="7" dur="500"/>
                                        <p:tgtEl>
                                          <p:spTgt spid="1218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1862"/>
                                        </p:tgtEl>
                                        <p:attrNameLst>
                                          <p:attrName>style.visibility</p:attrName>
                                        </p:attrNameLst>
                                      </p:cBhvr>
                                      <p:to>
                                        <p:strVal val="visible"/>
                                      </p:to>
                                    </p:set>
                                    <p:animEffect transition="in" filter="wipe(up)">
                                      <p:cBhvr>
                                        <p:cTn id="12" dur="500"/>
                                        <p:tgtEl>
                                          <p:spTgt spid="121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61">
                                            <p:txEl>
                                              <p:pRg st="0" end="0"/>
                                            </p:txEl>
                                          </p:spTgt>
                                        </p:tgtEl>
                                        <p:attrNameLst>
                                          <p:attrName>style.visibility</p:attrName>
                                        </p:attrNameLst>
                                      </p:cBhvr>
                                      <p:to>
                                        <p:strVal val="visible"/>
                                      </p:to>
                                    </p:set>
                                    <p:animEffect transition="in" filter="wipe(left)">
                                      <p:cBhvr>
                                        <p:cTn id="17" dur="500"/>
                                        <p:tgtEl>
                                          <p:spTgt spid="1218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autoUpdateAnimBg="0" advAuto="0"/>
      <p:bldP spid="12186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Example 2</a:t>
            </a:r>
          </a:p>
        </p:txBody>
      </p:sp>
      <p:sp>
        <p:nvSpPr>
          <p:cNvPr id="122883" name="Text Box 3"/>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Rational Zeros</a:t>
            </a:r>
            <a:endParaRPr lang="en-US" sz="2000" b="1">
              <a:solidFill>
                <a:srgbClr val="EC1D24"/>
              </a:solidFill>
            </a:endParaRPr>
          </a:p>
        </p:txBody>
      </p:sp>
      <p:sp>
        <p:nvSpPr>
          <p:cNvPr id="122884" name="Rectangle 4"/>
          <p:cNvSpPr>
            <a:spLocks noChangeArrowheads="1"/>
          </p:cNvSpPr>
          <p:nvPr/>
        </p:nvSpPr>
        <p:spPr bwMode="auto">
          <a:xfrm>
            <a:off x="876300" y="2638425"/>
            <a:ext cx="7705725" cy="4206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50000"/>
              </a:spcBef>
              <a:spcAft>
                <a:spcPct val="20000"/>
              </a:spcAft>
              <a:buClr>
                <a:srgbClr val="FFFFFF"/>
              </a:buClr>
            </a:pPr>
            <a:r>
              <a:rPr lang="en-US" sz="2400" b="1">
                <a:solidFill>
                  <a:srgbClr val="00539D"/>
                </a:solidFill>
              </a:rPr>
              <a:t>Check</a:t>
            </a:r>
            <a:r>
              <a:rPr lang="en-US" sz="2400">
                <a:solidFill>
                  <a:srgbClr val="000000"/>
                </a:solidFill>
              </a:rPr>
              <a:t>	Verify that the dimensions are correct.</a:t>
            </a:r>
          </a:p>
        </p:txBody>
      </p:sp>
      <p:sp>
        <p:nvSpPr>
          <p:cNvPr id="122885" name="Rectangle 5"/>
          <p:cNvSpPr>
            <a:spLocks noChangeArrowheads="1"/>
          </p:cNvSpPr>
          <p:nvPr/>
        </p:nvSpPr>
        <p:spPr bwMode="auto">
          <a:xfrm>
            <a:off x="533400" y="14478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a:t>
            </a:r>
            <a:r>
              <a:rPr lang="en-US" sz="2400">
                <a:solidFill>
                  <a:srgbClr val="E01B22"/>
                </a:solidFill>
                <a:cs typeface="Arial" charset="0"/>
              </a:rPr>
              <a:t>ℓ = 14 ft, </a:t>
            </a:r>
            <a:r>
              <a:rPr lang="en-US" sz="2400" i="1">
                <a:solidFill>
                  <a:srgbClr val="E01B22"/>
                </a:solidFill>
                <a:cs typeface="Arial" charset="0"/>
              </a:rPr>
              <a:t>w</a:t>
            </a:r>
            <a:r>
              <a:rPr lang="en-US" sz="2400">
                <a:solidFill>
                  <a:srgbClr val="E01B22"/>
                </a:solidFill>
                <a:cs typeface="Arial" charset="0"/>
              </a:rPr>
              <a:t> = 8 ft, and </a:t>
            </a:r>
            <a:r>
              <a:rPr lang="en-US" sz="2400" i="1">
                <a:solidFill>
                  <a:srgbClr val="E01B22"/>
                </a:solidFill>
                <a:cs typeface="Arial" charset="0"/>
              </a:rPr>
              <a:t>h</a:t>
            </a:r>
            <a:r>
              <a:rPr lang="en-US" sz="2400">
                <a:solidFill>
                  <a:srgbClr val="E01B22"/>
                </a:solidFill>
                <a:cs typeface="Arial" charset="0"/>
              </a:rPr>
              <a:t> = 10 ft</a:t>
            </a:r>
          </a:p>
        </p:txBody>
      </p:sp>
      <p:sp>
        <p:nvSpPr>
          <p:cNvPr id="122886" name="Rectangle 6"/>
          <p:cNvSpPr>
            <a:spLocks noChangeArrowheads="1"/>
          </p:cNvSpPr>
          <p:nvPr/>
        </p:nvSpPr>
        <p:spPr bwMode="auto">
          <a:xfrm>
            <a:off x="876300" y="3206750"/>
            <a:ext cx="7705725" cy="4206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485900" fontAlgn="base">
              <a:lnSpc>
                <a:spcPct val="90000"/>
              </a:lnSpc>
              <a:spcBef>
                <a:spcPct val="50000"/>
              </a:spcBef>
              <a:spcAft>
                <a:spcPct val="20000"/>
              </a:spcAft>
              <a:buClr>
                <a:srgbClr val="FFFFFF"/>
              </a:buClr>
            </a:pPr>
            <a:r>
              <a:rPr lang="en-US" sz="2400">
                <a:solidFill>
                  <a:srgbClr val="000000"/>
                </a:solidFill>
              </a:rPr>
              <a:t>	10 </a:t>
            </a:r>
            <a:r>
              <a:rPr lang="en-US" sz="2400">
                <a:solidFill>
                  <a:srgbClr val="000000"/>
                </a:solidFill>
                <a:cs typeface="Arial" charset="0"/>
              </a:rPr>
              <a:t>× 8 × 14 = 1120 </a:t>
            </a:r>
            <a:r>
              <a:rPr lang="en-US" sz="2400">
                <a:solidFill>
                  <a:srgbClr val="E01B22"/>
                </a:solidFill>
                <a:sym typeface="Wingdings" pitchFamily="2" charset="2"/>
              </a:rPr>
              <a:t></a:t>
            </a:r>
          </a:p>
        </p:txBody>
      </p:sp>
    </p:spTree>
    <p:custDataLst>
      <p:tags r:id="rId1"/>
    </p:custDataLst>
    <p:extLst>
      <p:ext uri="{BB962C8B-B14F-4D97-AF65-F5344CB8AC3E}">
        <p14:creationId xmlns:p14="http://schemas.microsoft.com/office/powerpoint/2010/main" val="3229003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animEffect transition="in" filter="wipe(left)">
                                      <p:cBhvr>
                                        <p:cTn id="7" dur="500"/>
                                        <p:tgtEl>
                                          <p:spTgt spid="1228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wipe(left)">
                                      <p:cBhvr>
                                        <p:cTn id="12" dur="500"/>
                                        <p:tgtEl>
                                          <p:spTgt spid="122884">
                                            <p:txEl>
                                              <p:pRg st="0" end="0"/>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2886"/>
                                        </p:tgtEl>
                                        <p:attrNameLst>
                                          <p:attrName>style.visibility</p:attrName>
                                        </p:attrNameLst>
                                      </p:cBhvr>
                                      <p:to>
                                        <p:strVal val="visible"/>
                                      </p:to>
                                    </p:set>
                                    <p:animEffect transition="in" filter="wipe(left)">
                                      <p:cBhvr>
                                        <p:cTn id="16"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autoUpdateAnimBg="0" advAuto="0"/>
      <p:bldP spid="122885" grpId="0" build="p" autoUpdateAnimBg="0"/>
      <p:bldP spid="1228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1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All Zeros</a:t>
            </a:r>
            <a:endParaRPr lang="en-US" sz="2000" b="1">
              <a:solidFill>
                <a:srgbClr val="EC1D24"/>
              </a:solidFill>
            </a:endParaRPr>
          </a:p>
        </p:txBody>
      </p:sp>
      <p:sp>
        <p:nvSpPr>
          <p:cNvPr id="9220" name="Rectangle 4"/>
          <p:cNvSpPr>
            <a:spLocks noChangeArrowheads="1"/>
          </p:cNvSpPr>
          <p:nvPr/>
        </p:nvSpPr>
        <p:spPr bwMode="auto">
          <a:xfrm>
            <a:off x="876300" y="1447800"/>
            <a:ext cx="8051800" cy="4206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Find all of the zeros of </a:t>
            </a:r>
            <a:r>
              <a:rPr lang="en-US" sz="2400" b="1" i="1">
                <a:solidFill>
                  <a:srgbClr val="00539D"/>
                </a:solidFill>
                <a:ea typeface="Times New Roman" pitchFamily="18" charset="0"/>
                <a:cs typeface="Arial" charset="0"/>
              </a:rPr>
              <a:t>f</a:t>
            </a:r>
            <a:r>
              <a:rPr lang="en-US" sz="2400" b="1">
                <a:solidFill>
                  <a:srgbClr val="00539D"/>
                </a:solidFill>
                <a:ea typeface="Times New Roman" pitchFamily="18" charset="0"/>
                <a:cs typeface="Arial" charset="0"/>
              </a:rPr>
              <a:t>(</a:t>
            </a:r>
            <a:r>
              <a:rPr lang="en-US" sz="2400" b="1" i="1">
                <a:solidFill>
                  <a:srgbClr val="00539D"/>
                </a:solidFill>
                <a:ea typeface="Times New Roman" pitchFamily="18" charset="0"/>
                <a:cs typeface="Arial" charset="0"/>
              </a:rPr>
              <a:t>x</a:t>
            </a:r>
            <a:r>
              <a:rPr lang="en-US" sz="2400" b="1">
                <a:solidFill>
                  <a:srgbClr val="00539D"/>
                </a:solidFill>
                <a:ea typeface="Times New Roman" pitchFamily="18" charset="0"/>
                <a:cs typeface="Arial" charset="0"/>
              </a:rPr>
              <a:t>) = </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4</a:t>
            </a:r>
            <a:r>
              <a:rPr lang="en-US" sz="2400" b="1">
                <a:solidFill>
                  <a:srgbClr val="00539D"/>
                </a:solidFill>
                <a:ea typeface="Times New Roman" pitchFamily="18" charset="0"/>
                <a:cs typeface="Arial" charset="0"/>
              </a:rPr>
              <a:t> + </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3</a:t>
            </a:r>
            <a:r>
              <a:rPr lang="en-US" sz="2400" b="1">
                <a:solidFill>
                  <a:srgbClr val="00539D"/>
                </a:solidFill>
                <a:ea typeface="Times New Roman" pitchFamily="18" charset="0"/>
                <a:cs typeface="Arial" charset="0"/>
              </a:rPr>
              <a:t> – 19</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2</a:t>
            </a:r>
            <a:r>
              <a:rPr lang="en-US" sz="2400" b="1">
                <a:solidFill>
                  <a:srgbClr val="00539D"/>
                </a:solidFill>
                <a:ea typeface="Times New Roman" pitchFamily="18" charset="0"/>
                <a:cs typeface="Arial" charset="0"/>
              </a:rPr>
              <a:t> + 11</a:t>
            </a:r>
            <a:r>
              <a:rPr lang="en-US" sz="2400" b="1" i="1">
                <a:solidFill>
                  <a:srgbClr val="00539D"/>
                </a:solidFill>
                <a:ea typeface="Times New Roman" pitchFamily="18" charset="0"/>
                <a:cs typeface="Arial" charset="0"/>
              </a:rPr>
              <a:t>x</a:t>
            </a:r>
            <a:r>
              <a:rPr lang="en-US" sz="2400" b="1">
                <a:solidFill>
                  <a:srgbClr val="00539D"/>
                </a:solidFill>
                <a:ea typeface="Times New Roman" pitchFamily="18" charset="0"/>
                <a:cs typeface="Arial" charset="0"/>
              </a:rPr>
              <a:t> + 30.</a:t>
            </a:r>
            <a:endParaRPr lang="en-US" sz="2400" i="1">
              <a:solidFill>
                <a:srgbClr val="000000"/>
              </a:solidFill>
              <a:ea typeface="Times New Roman" pitchFamily="18" charset="0"/>
              <a:cs typeface="Arial" charset="0"/>
            </a:endParaRPr>
          </a:p>
        </p:txBody>
      </p:sp>
      <p:sp>
        <p:nvSpPr>
          <p:cNvPr id="9221" name="Text Box 5"/>
          <p:cNvSpPr txBox="1">
            <a:spLocks noChangeArrowheads="1"/>
          </p:cNvSpPr>
          <p:nvPr/>
        </p:nvSpPr>
        <p:spPr bwMode="auto">
          <a:xfrm>
            <a:off x="533400" y="1968500"/>
            <a:ext cx="8077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From the corollary to the Fundamental Theorem of Algebra, we know there are exactly 4 complex roots. </a:t>
            </a:r>
          </a:p>
          <a:p>
            <a:pPr fontAlgn="base">
              <a:lnSpc>
                <a:spcPct val="90000"/>
              </a:lnSpc>
              <a:spcBef>
                <a:spcPct val="20000"/>
              </a:spcBef>
              <a:spcAft>
                <a:spcPct val="20000"/>
              </a:spcAft>
            </a:pPr>
            <a:r>
              <a:rPr lang="en-US" sz="2400">
                <a:solidFill>
                  <a:srgbClr val="000000"/>
                </a:solidFill>
              </a:rPr>
              <a:t>According to Descartes’ Rule of Signs, there are 2 or 0 positive real roots and 2 or 0 negative real roots. </a:t>
            </a:r>
          </a:p>
          <a:p>
            <a:pPr fontAlgn="base">
              <a:lnSpc>
                <a:spcPct val="90000"/>
              </a:lnSpc>
              <a:spcBef>
                <a:spcPct val="20000"/>
              </a:spcBef>
              <a:spcAft>
                <a:spcPct val="20000"/>
              </a:spcAft>
            </a:pPr>
            <a:r>
              <a:rPr lang="en-US" sz="2400">
                <a:solidFill>
                  <a:srgbClr val="000000"/>
                </a:solidFill>
              </a:rPr>
              <a:t>The possible rational zeros are </a:t>
            </a:r>
            <a:r>
              <a:rPr lang="en-US" sz="2400">
                <a:solidFill>
                  <a:srgbClr val="000000"/>
                </a:solidFill>
                <a:sym typeface="Symbol" pitchFamily="18" charset="2"/>
              </a:rPr>
              <a:t></a:t>
            </a:r>
            <a:r>
              <a:rPr lang="en-US" sz="2400">
                <a:solidFill>
                  <a:srgbClr val="000000"/>
                </a:solidFill>
              </a:rPr>
              <a:t>1, </a:t>
            </a:r>
            <a:r>
              <a:rPr lang="en-US" sz="2400">
                <a:solidFill>
                  <a:srgbClr val="000000"/>
                </a:solidFill>
                <a:sym typeface="Symbol" pitchFamily="18" charset="2"/>
              </a:rPr>
              <a:t></a:t>
            </a:r>
            <a:r>
              <a:rPr lang="en-US" sz="2400">
                <a:solidFill>
                  <a:srgbClr val="000000"/>
                </a:solidFill>
              </a:rPr>
              <a:t>2, </a:t>
            </a:r>
            <a:r>
              <a:rPr lang="en-US" sz="2400">
                <a:solidFill>
                  <a:srgbClr val="000000"/>
                </a:solidFill>
                <a:sym typeface="Symbol" pitchFamily="18" charset="2"/>
              </a:rPr>
              <a:t></a:t>
            </a:r>
            <a:r>
              <a:rPr lang="en-US" sz="2400">
                <a:solidFill>
                  <a:srgbClr val="000000"/>
                </a:solidFill>
              </a:rPr>
              <a:t>3, </a:t>
            </a:r>
            <a:r>
              <a:rPr lang="en-US" sz="2400">
                <a:solidFill>
                  <a:srgbClr val="000000"/>
                </a:solidFill>
                <a:sym typeface="Symbol" pitchFamily="18" charset="2"/>
              </a:rPr>
              <a:t></a:t>
            </a:r>
            <a:r>
              <a:rPr lang="en-US" sz="2400">
                <a:solidFill>
                  <a:srgbClr val="000000"/>
                </a:solidFill>
              </a:rPr>
              <a:t>5, </a:t>
            </a:r>
            <a:r>
              <a:rPr lang="en-US" sz="2400">
                <a:solidFill>
                  <a:srgbClr val="000000"/>
                </a:solidFill>
                <a:sym typeface="Symbol" pitchFamily="18" charset="2"/>
              </a:rPr>
              <a:t></a:t>
            </a:r>
            <a:r>
              <a:rPr lang="en-US" sz="2400">
                <a:solidFill>
                  <a:srgbClr val="000000"/>
                </a:solidFill>
              </a:rPr>
              <a:t>6, </a:t>
            </a:r>
            <a:r>
              <a:rPr lang="en-US" sz="2400">
                <a:solidFill>
                  <a:srgbClr val="000000"/>
                </a:solidFill>
                <a:sym typeface="Symbol" pitchFamily="18" charset="2"/>
              </a:rPr>
              <a:t></a:t>
            </a:r>
            <a:r>
              <a:rPr lang="en-US" sz="2400">
                <a:solidFill>
                  <a:srgbClr val="000000"/>
                </a:solidFill>
              </a:rPr>
              <a:t>10, </a:t>
            </a:r>
            <a:r>
              <a:rPr lang="en-US" sz="2400">
                <a:solidFill>
                  <a:srgbClr val="000000"/>
                </a:solidFill>
                <a:sym typeface="Symbol" pitchFamily="18" charset="2"/>
              </a:rPr>
              <a:t></a:t>
            </a:r>
            <a:r>
              <a:rPr lang="en-US" sz="2400">
                <a:solidFill>
                  <a:srgbClr val="000000"/>
                </a:solidFill>
              </a:rPr>
              <a:t>15, and </a:t>
            </a:r>
            <a:r>
              <a:rPr lang="en-US" sz="2400">
                <a:solidFill>
                  <a:srgbClr val="000000"/>
                </a:solidFill>
                <a:sym typeface="Symbol" pitchFamily="18" charset="2"/>
              </a:rPr>
              <a:t></a:t>
            </a:r>
            <a:r>
              <a:rPr lang="en-US" sz="2400">
                <a:solidFill>
                  <a:srgbClr val="000000"/>
                </a:solidFill>
              </a:rPr>
              <a:t>30. </a:t>
            </a:r>
          </a:p>
          <a:p>
            <a:pPr fontAlgn="base">
              <a:lnSpc>
                <a:spcPct val="90000"/>
              </a:lnSpc>
              <a:spcBef>
                <a:spcPct val="20000"/>
              </a:spcBef>
              <a:spcAft>
                <a:spcPct val="20000"/>
              </a:spcAft>
            </a:pPr>
            <a:r>
              <a:rPr lang="en-US" sz="2400">
                <a:solidFill>
                  <a:srgbClr val="000000"/>
                </a:solidFill>
              </a:rPr>
              <a:t>Make a table and test some possible rational zeros. </a:t>
            </a:r>
          </a:p>
        </p:txBody>
      </p:sp>
    </p:spTree>
    <p:custDataLst>
      <p:tags r:id="rId1"/>
    </p:custDataLst>
    <p:extLst>
      <p:ext uri="{BB962C8B-B14F-4D97-AF65-F5344CB8AC3E}">
        <p14:creationId xmlns:p14="http://schemas.microsoft.com/office/powerpoint/2010/main" val="2733978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wipe(left)">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wipe(left)">
                                      <p:cBhvr>
                                        <p:cTn id="12" dur="5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wipe(left)">
                                      <p:cBhvr>
                                        <p:cTn id="17" dur="500"/>
                                        <p:tgtEl>
                                          <p:spTgt spid="922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wipe(left)">
                                      <p:cBhvr>
                                        <p:cTn id="22" dur="500"/>
                                        <p:tgtEl>
                                          <p:spTgt spid="922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wipe(left)">
                                      <p:cBhvr>
                                        <p:cTn id="27" dur="500"/>
                                        <p:tgtEl>
                                          <p:spTgt spid="92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advAuto="0"/>
      <p:bldP spid="922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Example 3</a:t>
            </a:r>
          </a:p>
        </p:txBody>
      </p:sp>
      <p:sp>
        <p:nvSpPr>
          <p:cNvPr id="9113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All Zeros</a:t>
            </a:r>
            <a:endParaRPr lang="en-US" sz="2000" b="1">
              <a:solidFill>
                <a:srgbClr val="EC1D24"/>
              </a:solidFill>
            </a:endParaRPr>
          </a:p>
        </p:txBody>
      </p:sp>
      <p:sp>
        <p:nvSpPr>
          <p:cNvPr id="91140" name="Text Box 4"/>
          <p:cNvSpPr txBox="1">
            <a:spLocks noChangeArrowheads="1"/>
          </p:cNvSpPr>
          <p:nvPr/>
        </p:nvSpPr>
        <p:spPr bwMode="auto">
          <a:xfrm>
            <a:off x="533400" y="4041775"/>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20000"/>
              </a:spcBef>
              <a:spcAft>
                <a:spcPct val="20000"/>
              </a:spcAft>
              <a:buClr>
                <a:srgbClr val="FFFFFF"/>
              </a:buClr>
            </a:pPr>
            <a:r>
              <a:rPr lang="en-US" sz="2400">
                <a:solidFill>
                  <a:srgbClr val="000000"/>
                </a:solidFill>
              </a:rPr>
              <a:t>Since </a:t>
            </a:r>
            <a:r>
              <a:rPr lang="en-US" sz="2400" i="1">
                <a:solidFill>
                  <a:srgbClr val="000000"/>
                </a:solidFill>
              </a:rPr>
              <a:t>f</a:t>
            </a:r>
            <a:r>
              <a:rPr lang="en-US" sz="2400">
                <a:solidFill>
                  <a:srgbClr val="000000"/>
                </a:solidFill>
              </a:rPr>
              <a:t>(2) = 0, you know that </a:t>
            </a:r>
            <a:r>
              <a:rPr lang="en-US" sz="2400" i="1">
                <a:solidFill>
                  <a:srgbClr val="000000"/>
                </a:solidFill>
              </a:rPr>
              <a:t>x</a:t>
            </a:r>
            <a:r>
              <a:rPr lang="en-US" sz="2400">
                <a:solidFill>
                  <a:srgbClr val="000000"/>
                </a:solidFill>
              </a:rPr>
              <a:t> = 2 is a zero. </a:t>
            </a:r>
            <a:br>
              <a:rPr lang="en-US" sz="2400">
                <a:solidFill>
                  <a:srgbClr val="000000"/>
                </a:solidFill>
              </a:rPr>
            </a:br>
            <a:r>
              <a:rPr lang="en-US" sz="2400">
                <a:solidFill>
                  <a:srgbClr val="000000"/>
                </a:solidFill>
              </a:rPr>
              <a:t>The depressed polynomial is </a:t>
            </a:r>
            <a:r>
              <a:rPr lang="en-US" sz="2400" i="1">
                <a:solidFill>
                  <a:srgbClr val="000000"/>
                </a:solidFill>
              </a:rPr>
              <a:t>x</a:t>
            </a:r>
            <a:r>
              <a:rPr lang="en-US" sz="2400" baseline="40000">
                <a:solidFill>
                  <a:srgbClr val="000000"/>
                </a:solidFill>
              </a:rPr>
              <a:t>3</a:t>
            </a:r>
            <a:r>
              <a:rPr lang="en-US" sz="2400">
                <a:solidFill>
                  <a:srgbClr val="000000"/>
                </a:solidFill>
              </a:rPr>
              <a:t> + 3</a:t>
            </a:r>
            <a:r>
              <a:rPr lang="en-US" sz="2400" i="1">
                <a:solidFill>
                  <a:srgbClr val="000000"/>
                </a:solidFill>
              </a:rPr>
              <a:t>x</a:t>
            </a:r>
            <a:r>
              <a:rPr lang="en-US" sz="2400" baseline="40000">
                <a:solidFill>
                  <a:srgbClr val="000000"/>
                </a:solidFill>
              </a:rPr>
              <a:t>2</a:t>
            </a:r>
            <a:r>
              <a:rPr lang="en-US" sz="2400">
                <a:solidFill>
                  <a:srgbClr val="000000"/>
                </a:solidFill>
              </a:rPr>
              <a:t> – 13</a:t>
            </a:r>
            <a:r>
              <a:rPr lang="en-US" sz="2400" i="1">
                <a:solidFill>
                  <a:srgbClr val="000000"/>
                </a:solidFill>
              </a:rPr>
              <a:t>x</a:t>
            </a:r>
            <a:r>
              <a:rPr lang="en-US" sz="2400">
                <a:solidFill>
                  <a:srgbClr val="000000"/>
                </a:solidFill>
              </a:rPr>
              <a:t> – 15.</a:t>
            </a:r>
          </a:p>
        </p:txBody>
      </p:sp>
      <p:pic>
        <p:nvPicPr>
          <p:cNvPr id="91141" name="Picture 5" descr="ALG2_06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412875"/>
            <a:ext cx="4797425" cy="2509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41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up)">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40">
                                            <p:txEl>
                                              <p:pRg st="0" end="0"/>
                                            </p:txEl>
                                          </p:spTgt>
                                        </p:tgtEl>
                                        <p:attrNameLst>
                                          <p:attrName>style.visibility</p:attrName>
                                        </p:attrNameLst>
                                      </p:cBhvr>
                                      <p:to>
                                        <p:strVal val="visible"/>
                                      </p:to>
                                    </p:set>
                                    <p:animEffect transition="in" filter="wipe(left)">
                                      <p:cBhvr>
                                        <p:cTn id="12" dur="500"/>
                                        <p:tgtEl>
                                          <p:spTgt spid="91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Example 3</a:t>
            </a:r>
          </a:p>
        </p:txBody>
      </p:sp>
      <p:sp>
        <p:nvSpPr>
          <p:cNvPr id="12390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All Zeros</a:t>
            </a:r>
            <a:endParaRPr lang="en-US" sz="2000" b="1">
              <a:solidFill>
                <a:srgbClr val="EC1D24"/>
              </a:solidFill>
            </a:endParaRPr>
          </a:p>
        </p:txBody>
      </p:sp>
      <p:sp>
        <p:nvSpPr>
          <p:cNvPr id="123908" name="Text Box 4"/>
          <p:cNvSpPr txBox="1">
            <a:spLocks noChangeArrowheads="1"/>
          </p:cNvSpPr>
          <p:nvPr/>
        </p:nvSpPr>
        <p:spPr bwMode="auto">
          <a:xfrm>
            <a:off x="533400" y="1444625"/>
            <a:ext cx="8077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Since </a:t>
            </a:r>
            <a:r>
              <a:rPr lang="en-US" sz="2400" i="1">
                <a:solidFill>
                  <a:srgbClr val="000000"/>
                </a:solidFill>
              </a:rPr>
              <a:t>x</a:t>
            </a:r>
            <a:r>
              <a:rPr lang="en-US" sz="2400">
                <a:solidFill>
                  <a:srgbClr val="000000"/>
                </a:solidFill>
              </a:rPr>
              <a:t> = 2 is a positive real zero, and there can only be 2 or 0 positive real zeros, there must be one more positive real zero. Test the next possible rational zeros on the depressed polynomial.</a:t>
            </a:r>
          </a:p>
        </p:txBody>
      </p:sp>
      <p:sp>
        <p:nvSpPr>
          <p:cNvPr id="123909" name="Rectangle 5"/>
          <p:cNvSpPr>
            <a:spLocks noChangeArrowheads="1"/>
          </p:cNvSpPr>
          <p:nvPr/>
        </p:nvSpPr>
        <p:spPr bwMode="auto">
          <a:xfrm>
            <a:off x="533400" y="478155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1588" fontAlgn="base">
              <a:spcBef>
                <a:spcPct val="20000"/>
              </a:spcBef>
              <a:spcAft>
                <a:spcPct val="20000"/>
              </a:spcAft>
              <a:buClr>
                <a:srgbClr val="FFFFFF"/>
              </a:buClr>
              <a:tabLst>
                <a:tab pos="1943100" algn="l"/>
              </a:tabLst>
            </a:pPr>
            <a:r>
              <a:rPr lang="en-US" sz="2400">
                <a:solidFill>
                  <a:srgbClr val="000000"/>
                </a:solidFill>
              </a:rPr>
              <a:t>There is another zero at </a:t>
            </a:r>
            <a:r>
              <a:rPr lang="en-US" sz="2400" i="1">
                <a:solidFill>
                  <a:srgbClr val="000000"/>
                </a:solidFill>
              </a:rPr>
              <a:t>x</a:t>
            </a:r>
            <a:r>
              <a:rPr lang="en-US" sz="2400">
                <a:solidFill>
                  <a:srgbClr val="000000"/>
                </a:solidFill>
              </a:rPr>
              <a:t> = 3. The depressed polynomial is </a:t>
            </a:r>
            <a:r>
              <a:rPr lang="en-US" sz="2400" i="1">
                <a:solidFill>
                  <a:srgbClr val="000000"/>
                </a:solidFill>
              </a:rPr>
              <a:t>x</a:t>
            </a:r>
            <a:r>
              <a:rPr lang="en-US" sz="2400" baseline="40000">
                <a:solidFill>
                  <a:srgbClr val="000000"/>
                </a:solidFill>
              </a:rPr>
              <a:t>2</a:t>
            </a:r>
            <a:r>
              <a:rPr lang="en-US" sz="2400">
                <a:solidFill>
                  <a:srgbClr val="000000"/>
                </a:solidFill>
              </a:rPr>
              <a:t> + 6</a:t>
            </a:r>
            <a:r>
              <a:rPr lang="en-US" sz="2400" i="1">
                <a:solidFill>
                  <a:srgbClr val="000000"/>
                </a:solidFill>
              </a:rPr>
              <a:t>x</a:t>
            </a:r>
            <a:r>
              <a:rPr lang="en-US" sz="2400">
                <a:solidFill>
                  <a:srgbClr val="000000"/>
                </a:solidFill>
              </a:rPr>
              <a:t> + 5.</a:t>
            </a:r>
          </a:p>
        </p:txBody>
      </p:sp>
      <p:pic>
        <p:nvPicPr>
          <p:cNvPr id="123910" name="Picture 6" descr="ALG2_06_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3068638"/>
            <a:ext cx="4241800" cy="158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7472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wipe(left)">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3910"/>
                                        </p:tgtEl>
                                        <p:attrNameLst>
                                          <p:attrName>style.visibility</p:attrName>
                                        </p:attrNameLst>
                                      </p:cBhvr>
                                      <p:to>
                                        <p:strVal val="visible"/>
                                      </p:to>
                                    </p:set>
                                    <p:animEffect transition="in" filter="wipe(left)">
                                      <p:cBhvr>
                                        <p:cTn id="12" dur="500"/>
                                        <p:tgtEl>
                                          <p:spTgt spid="123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9">
                                            <p:txEl>
                                              <p:pRg st="0" end="0"/>
                                            </p:txEl>
                                          </p:spTgt>
                                        </p:tgtEl>
                                        <p:attrNameLst>
                                          <p:attrName>style.visibility</p:attrName>
                                        </p:attrNameLst>
                                      </p:cBhvr>
                                      <p:to>
                                        <p:strVal val="visible"/>
                                      </p:to>
                                    </p:set>
                                    <p:animEffect transition="in" filter="wipe(left)">
                                      <p:cBhvr>
                                        <p:cTn id="17" dur="500"/>
                                        <p:tgtEl>
                                          <p:spTgt spid="1239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utoUpdateAnimBg="0"/>
      <p:bldP spid="12390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Example 3</a:t>
            </a:r>
          </a:p>
        </p:txBody>
      </p:sp>
      <p:sp>
        <p:nvSpPr>
          <p:cNvPr id="124931"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All Zeros</a:t>
            </a:r>
            <a:endParaRPr lang="en-US" sz="2000" b="1">
              <a:solidFill>
                <a:srgbClr val="EC1D24"/>
              </a:solidFill>
            </a:endParaRPr>
          </a:p>
        </p:txBody>
      </p:sp>
      <p:sp>
        <p:nvSpPr>
          <p:cNvPr id="124932" name="Text Box 4"/>
          <p:cNvSpPr txBox="1">
            <a:spLocks noChangeArrowheads="1"/>
          </p:cNvSpPr>
          <p:nvPr/>
        </p:nvSpPr>
        <p:spPr bwMode="auto">
          <a:xfrm>
            <a:off x="533400" y="1444625"/>
            <a:ext cx="8077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Factor </a:t>
            </a:r>
            <a:r>
              <a:rPr lang="en-US" sz="2400" i="1">
                <a:solidFill>
                  <a:srgbClr val="000000"/>
                </a:solidFill>
              </a:rPr>
              <a:t>x</a:t>
            </a:r>
            <a:r>
              <a:rPr lang="en-US" sz="2400" baseline="40000">
                <a:solidFill>
                  <a:srgbClr val="000000"/>
                </a:solidFill>
              </a:rPr>
              <a:t>2</a:t>
            </a:r>
            <a:r>
              <a:rPr lang="en-US" sz="2400">
                <a:solidFill>
                  <a:srgbClr val="000000"/>
                </a:solidFill>
              </a:rPr>
              <a:t> + 6</a:t>
            </a:r>
            <a:r>
              <a:rPr lang="en-US" sz="2400" i="1">
                <a:solidFill>
                  <a:srgbClr val="000000"/>
                </a:solidFill>
              </a:rPr>
              <a:t>x</a:t>
            </a:r>
            <a:r>
              <a:rPr lang="en-US" sz="2400">
                <a:solidFill>
                  <a:srgbClr val="000000"/>
                </a:solidFill>
              </a:rPr>
              <a:t> + 5.</a:t>
            </a:r>
          </a:p>
        </p:txBody>
      </p:sp>
      <p:sp>
        <p:nvSpPr>
          <p:cNvPr id="124933" name="Rectangle 5"/>
          <p:cNvSpPr>
            <a:spLocks noChangeArrowheads="1"/>
          </p:cNvSpPr>
          <p:nvPr/>
        </p:nvSpPr>
        <p:spPr bwMode="auto">
          <a:xfrm>
            <a:off x="533400" y="5529263"/>
            <a:ext cx="7924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The zeros of this function are –5, –1, 2, </a:t>
            </a:r>
            <a:br>
              <a:rPr lang="en-US" sz="2400">
                <a:solidFill>
                  <a:srgbClr val="E01B22"/>
                </a:solidFill>
              </a:rPr>
            </a:br>
            <a:r>
              <a:rPr lang="en-US" sz="2400">
                <a:solidFill>
                  <a:srgbClr val="E01B22"/>
                </a:solidFill>
              </a:rPr>
              <a:t>and 3.</a:t>
            </a:r>
          </a:p>
        </p:txBody>
      </p:sp>
      <p:grpSp>
        <p:nvGrpSpPr>
          <p:cNvPr id="124934" name="Group 6"/>
          <p:cNvGrpSpPr>
            <a:grpSpLocks/>
          </p:cNvGrpSpPr>
          <p:nvPr/>
        </p:nvGrpSpPr>
        <p:grpSpPr bwMode="auto">
          <a:xfrm>
            <a:off x="1008063" y="4306888"/>
            <a:ext cx="3624262" cy="309562"/>
            <a:chOff x="635" y="2903"/>
            <a:chExt cx="2283" cy="195"/>
          </a:xfrm>
        </p:grpSpPr>
        <p:pic>
          <p:nvPicPr>
            <p:cNvPr id="124935" name="Picture 7" descr="ALG02_668"/>
            <p:cNvPicPr>
              <a:picLocks noChangeAspect="1" noChangeArrowheads="1"/>
            </p:cNvPicPr>
            <p:nvPr/>
          </p:nvPicPr>
          <p:blipFill>
            <a:blip r:embed="rId3">
              <a:extLst>
                <a:ext uri="{28A0092B-C50C-407E-A947-70E740481C1C}">
                  <a14:useLocalDpi xmlns:a14="http://schemas.microsoft.com/office/drawing/2010/main" val="0"/>
                </a:ext>
              </a:extLst>
            </a:blip>
            <a:srcRect t="67662"/>
            <a:stretch>
              <a:fillRect/>
            </a:stretch>
          </p:blipFill>
          <p:spPr bwMode="auto">
            <a:xfrm>
              <a:off x="2109" y="2903"/>
              <a:ext cx="809" cy="195"/>
            </a:xfrm>
            <a:prstGeom prst="rect">
              <a:avLst/>
            </a:prstGeom>
            <a:noFill/>
            <a:extLst>
              <a:ext uri="{909E8E84-426E-40DD-AFC4-6F175D3DCCD1}">
                <a14:hiddenFill xmlns:a14="http://schemas.microsoft.com/office/drawing/2010/main">
                  <a:solidFill>
                    <a:srgbClr val="FFFFFF"/>
                  </a:solidFill>
                </a14:hiddenFill>
              </a:ext>
            </a:extLst>
          </p:spPr>
        </p:pic>
        <p:pic>
          <p:nvPicPr>
            <p:cNvPr id="124936" name="Picture 8" descr="ALG02_667"/>
            <p:cNvPicPr>
              <a:picLocks noChangeAspect="1" noChangeArrowheads="1"/>
            </p:cNvPicPr>
            <p:nvPr/>
          </p:nvPicPr>
          <p:blipFill>
            <a:blip r:embed="rId4">
              <a:extLst>
                <a:ext uri="{28A0092B-C50C-407E-A947-70E740481C1C}">
                  <a14:useLocalDpi xmlns:a14="http://schemas.microsoft.com/office/drawing/2010/main" val="0"/>
                </a:ext>
              </a:extLst>
            </a:blip>
            <a:srcRect t="67662"/>
            <a:stretch>
              <a:fillRect/>
            </a:stretch>
          </p:blipFill>
          <p:spPr bwMode="auto">
            <a:xfrm>
              <a:off x="635" y="2903"/>
              <a:ext cx="874" cy="1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937" name="Group 9"/>
          <p:cNvGrpSpPr>
            <a:grpSpLocks/>
          </p:cNvGrpSpPr>
          <p:nvPr/>
        </p:nvGrpSpPr>
        <p:grpSpPr bwMode="auto">
          <a:xfrm>
            <a:off x="1008063" y="1939925"/>
            <a:ext cx="7524750" cy="777875"/>
            <a:chOff x="635" y="1412"/>
            <a:chExt cx="4740" cy="490"/>
          </a:xfrm>
        </p:grpSpPr>
        <p:pic>
          <p:nvPicPr>
            <p:cNvPr id="124938" name="Picture 10" descr="ALG02_666"/>
            <p:cNvPicPr>
              <a:picLocks noChangeAspect="1" noChangeArrowheads="1"/>
            </p:cNvPicPr>
            <p:nvPr/>
          </p:nvPicPr>
          <p:blipFill>
            <a:blip r:embed="rId5">
              <a:extLst>
                <a:ext uri="{28A0092B-C50C-407E-A947-70E740481C1C}">
                  <a14:useLocalDpi xmlns:a14="http://schemas.microsoft.com/office/drawing/2010/main" val="0"/>
                </a:ext>
              </a:extLst>
            </a:blip>
            <a:srcRect b="62724"/>
            <a:stretch>
              <a:fillRect/>
            </a:stretch>
          </p:blipFill>
          <p:spPr bwMode="auto">
            <a:xfrm>
              <a:off x="635" y="1412"/>
              <a:ext cx="1381" cy="249"/>
            </a:xfrm>
            <a:prstGeom prst="rect">
              <a:avLst/>
            </a:prstGeom>
            <a:noFill/>
            <a:extLst>
              <a:ext uri="{909E8E84-426E-40DD-AFC4-6F175D3DCCD1}">
                <a14:hiddenFill xmlns:a14="http://schemas.microsoft.com/office/drawing/2010/main">
                  <a:solidFill>
                    <a:srgbClr val="FFFFFF"/>
                  </a:solidFill>
                </a14:hiddenFill>
              </a:ext>
            </a:extLst>
          </p:spPr>
        </p:pic>
        <p:sp>
          <p:nvSpPr>
            <p:cNvPr id="124939" name="Text Box 11"/>
            <p:cNvSpPr txBox="1">
              <a:spLocks noChangeArrowheads="1"/>
            </p:cNvSpPr>
            <p:nvPr/>
          </p:nvSpPr>
          <p:spPr bwMode="auto">
            <a:xfrm>
              <a:off x="2812" y="1430"/>
              <a:ext cx="2563"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Write the depressed polynomial.</a:t>
              </a:r>
            </a:p>
          </p:txBody>
        </p:sp>
      </p:grpSp>
      <p:grpSp>
        <p:nvGrpSpPr>
          <p:cNvPr id="124940" name="Group 12"/>
          <p:cNvGrpSpPr>
            <a:grpSpLocks/>
          </p:cNvGrpSpPr>
          <p:nvPr/>
        </p:nvGrpSpPr>
        <p:grpSpPr bwMode="auto">
          <a:xfrm>
            <a:off x="1008063" y="2959100"/>
            <a:ext cx="7524750" cy="428625"/>
            <a:chOff x="635" y="1864"/>
            <a:chExt cx="4740" cy="270"/>
          </a:xfrm>
        </p:grpSpPr>
        <p:pic>
          <p:nvPicPr>
            <p:cNvPr id="124941" name="Picture 13" descr="ALG02_666"/>
            <p:cNvPicPr>
              <a:picLocks noChangeAspect="1" noChangeArrowheads="1"/>
            </p:cNvPicPr>
            <p:nvPr/>
          </p:nvPicPr>
          <p:blipFill>
            <a:blip r:embed="rId5">
              <a:extLst>
                <a:ext uri="{28A0092B-C50C-407E-A947-70E740481C1C}">
                  <a14:useLocalDpi xmlns:a14="http://schemas.microsoft.com/office/drawing/2010/main" val="0"/>
                </a:ext>
              </a:extLst>
            </a:blip>
            <a:srcRect t="64371"/>
            <a:stretch>
              <a:fillRect/>
            </a:stretch>
          </p:blipFill>
          <p:spPr bwMode="auto">
            <a:xfrm>
              <a:off x="635" y="1896"/>
              <a:ext cx="1381" cy="238"/>
            </a:xfrm>
            <a:prstGeom prst="rect">
              <a:avLst/>
            </a:prstGeom>
            <a:noFill/>
            <a:extLst>
              <a:ext uri="{909E8E84-426E-40DD-AFC4-6F175D3DCCD1}">
                <a14:hiddenFill xmlns:a14="http://schemas.microsoft.com/office/drawing/2010/main">
                  <a:solidFill>
                    <a:srgbClr val="FFFFFF"/>
                  </a:solidFill>
                </a14:hiddenFill>
              </a:ext>
            </a:extLst>
          </p:spPr>
        </p:pic>
        <p:sp>
          <p:nvSpPr>
            <p:cNvPr id="124942" name="Text Box 14"/>
            <p:cNvSpPr txBox="1">
              <a:spLocks noChangeArrowheads="1"/>
            </p:cNvSpPr>
            <p:nvPr/>
          </p:nvSpPr>
          <p:spPr bwMode="auto">
            <a:xfrm>
              <a:off x="2812" y="1864"/>
              <a:ext cx="2563"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Factor.</a:t>
              </a:r>
            </a:p>
          </p:txBody>
        </p:sp>
      </p:grpSp>
      <p:grpSp>
        <p:nvGrpSpPr>
          <p:cNvPr id="124943" name="Group 15"/>
          <p:cNvGrpSpPr>
            <a:grpSpLocks/>
          </p:cNvGrpSpPr>
          <p:nvPr/>
        </p:nvGrpSpPr>
        <p:grpSpPr bwMode="auto">
          <a:xfrm>
            <a:off x="1008063" y="3633788"/>
            <a:ext cx="7524750" cy="434975"/>
            <a:chOff x="635" y="2479"/>
            <a:chExt cx="4740" cy="274"/>
          </a:xfrm>
        </p:grpSpPr>
        <p:pic>
          <p:nvPicPr>
            <p:cNvPr id="124944" name="Picture 16" descr="ALG02_667"/>
            <p:cNvPicPr>
              <a:picLocks noChangeAspect="1" noChangeArrowheads="1"/>
            </p:cNvPicPr>
            <p:nvPr/>
          </p:nvPicPr>
          <p:blipFill>
            <a:blip r:embed="rId4">
              <a:extLst>
                <a:ext uri="{28A0092B-C50C-407E-A947-70E740481C1C}">
                  <a14:useLocalDpi xmlns:a14="http://schemas.microsoft.com/office/drawing/2010/main" val="0"/>
                </a:ext>
              </a:extLst>
            </a:blip>
            <a:srcRect b="62355"/>
            <a:stretch>
              <a:fillRect/>
            </a:stretch>
          </p:blipFill>
          <p:spPr bwMode="auto">
            <a:xfrm>
              <a:off x="635" y="2495"/>
              <a:ext cx="874" cy="227"/>
            </a:xfrm>
            <a:prstGeom prst="rect">
              <a:avLst/>
            </a:prstGeom>
            <a:noFill/>
            <a:extLst>
              <a:ext uri="{909E8E84-426E-40DD-AFC4-6F175D3DCCD1}">
                <a14:hiddenFill xmlns:a14="http://schemas.microsoft.com/office/drawing/2010/main">
                  <a:solidFill>
                    <a:srgbClr val="FFFFFF"/>
                  </a:solidFill>
                </a14:hiddenFill>
              </a:ext>
            </a:extLst>
          </p:spPr>
        </p:pic>
        <p:pic>
          <p:nvPicPr>
            <p:cNvPr id="124945" name="Picture 17" descr="ALG02_668"/>
            <p:cNvPicPr>
              <a:picLocks noChangeAspect="1" noChangeArrowheads="1"/>
            </p:cNvPicPr>
            <p:nvPr/>
          </p:nvPicPr>
          <p:blipFill>
            <a:blip r:embed="rId3">
              <a:extLst>
                <a:ext uri="{28A0092B-C50C-407E-A947-70E740481C1C}">
                  <a14:useLocalDpi xmlns:a14="http://schemas.microsoft.com/office/drawing/2010/main" val="0"/>
                </a:ext>
              </a:extLst>
            </a:blip>
            <a:srcRect b="58707"/>
            <a:stretch>
              <a:fillRect/>
            </a:stretch>
          </p:blipFill>
          <p:spPr bwMode="auto">
            <a:xfrm>
              <a:off x="2109" y="2495"/>
              <a:ext cx="809" cy="249"/>
            </a:xfrm>
            <a:prstGeom prst="rect">
              <a:avLst/>
            </a:prstGeom>
            <a:noFill/>
            <a:extLst>
              <a:ext uri="{909E8E84-426E-40DD-AFC4-6F175D3DCCD1}">
                <a14:hiddenFill xmlns:a14="http://schemas.microsoft.com/office/drawing/2010/main">
                  <a:solidFill>
                    <a:srgbClr val="FFFFFF"/>
                  </a:solidFill>
                </a14:hiddenFill>
              </a:ext>
            </a:extLst>
          </p:spPr>
        </p:pic>
        <p:sp>
          <p:nvSpPr>
            <p:cNvPr id="124946" name="Text Box 18"/>
            <p:cNvSpPr txBox="1">
              <a:spLocks noChangeArrowheads="1"/>
            </p:cNvSpPr>
            <p:nvPr/>
          </p:nvSpPr>
          <p:spPr bwMode="auto">
            <a:xfrm>
              <a:off x="2812" y="2479"/>
              <a:ext cx="2563"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Zero Product Property</a:t>
              </a:r>
            </a:p>
          </p:txBody>
        </p:sp>
        <p:sp>
          <p:nvSpPr>
            <p:cNvPr id="124947" name="Text Box 19"/>
            <p:cNvSpPr txBox="1">
              <a:spLocks noChangeArrowheads="1"/>
            </p:cNvSpPr>
            <p:nvPr/>
          </p:nvSpPr>
          <p:spPr bwMode="auto">
            <a:xfrm>
              <a:off x="1371" y="2488"/>
              <a:ext cx="704"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or</a:t>
              </a:r>
            </a:p>
          </p:txBody>
        </p:sp>
      </p:grpSp>
      <p:sp>
        <p:nvSpPr>
          <p:cNvPr id="124948" name="Text Box 20"/>
          <p:cNvSpPr txBox="1">
            <a:spLocks noChangeArrowheads="1"/>
          </p:cNvSpPr>
          <p:nvPr/>
        </p:nvSpPr>
        <p:spPr bwMode="auto">
          <a:xfrm>
            <a:off x="533400" y="4905375"/>
            <a:ext cx="8077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There are two more real roots at </a:t>
            </a:r>
            <a:r>
              <a:rPr lang="en-US" sz="2400" i="1">
                <a:solidFill>
                  <a:srgbClr val="000000"/>
                </a:solidFill>
              </a:rPr>
              <a:t>x</a:t>
            </a:r>
            <a:r>
              <a:rPr lang="en-US" sz="2400">
                <a:solidFill>
                  <a:srgbClr val="000000"/>
                </a:solidFill>
              </a:rPr>
              <a:t> = –5 and </a:t>
            </a:r>
            <a:r>
              <a:rPr lang="en-US" sz="2400" i="1">
                <a:solidFill>
                  <a:srgbClr val="000000"/>
                </a:solidFill>
              </a:rPr>
              <a:t>x</a:t>
            </a:r>
            <a:r>
              <a:rPr lang="en-US" sz="2400">
                <a:solidFill>
                  <a:srgbClr val="000000"/>
                </a:solidFill>
              </a:rPr>
              <a:t> = –1.</a:t>
            </a:r>
          </a:p>
        </p:txBody>
      </p:sp>
    </p:spTree>
    <p:custDataLst>
      <p:tags r:id="rId1"/>
    </p:custDataLst>
    <p:extLst>
      <p:ext uri="{BB962C8B-B14F-4D97-AF65-F5344CB8AC3E}">
        <p14:creationId xmlns:p14="http://schemas.microsoft.com/office/powerpoint/2010/main" val="934947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left)">
                                      <p:cBhvr>
                                        <p:cTn id="7" dur="500"/>
                                        <p:tgtEl>
                                          <p:spTgt spid="124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4937"/>
                                        </p:tgtEl>
                                        <p:attrNameLst>
                                          <p:attrName>style.visibility</p:attrName>
                                        </p:attrNameLst>
                                      </p:cBhvr>
                                      <p:to>
                                        <p:strVal val="visible"/>
                                      </p:to>
                                    </p:set>
                                    <p:animEffect transition="in" filter="wipe(left)">
                                      <p:cBhvr>
                                        <p:cTn id="12" dur="500"/>
                                        <p:tgtEl>
                                          <p:spTgt spid="1249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4940"/>
                                        </p:tgtEl>
                                        <p:attrNameLst>
                                          <p:attrName>style.visibility</p:attrName>
                                        </p:attrNameLst>
                                      </p:cBhvr>
                                      <p:to>
                                        <p:strVal val="visible"/>
                                      </p:to>
                                    </p:set>
                                    <p:animEffect transition="in" filter="wipe(left)">
                                      <p:cBhvr>
                                        <p:cTn id="17" dur="500"/>
                                        <p:tgtEl>
                                          <p:spTgt spid="1249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4943"/>
                                        </p:tgtEl>
                                        <p:attrNameLst>
                                          <p:attrName>style.visibility</p:attrName>
                                        </p:attrNameLst>
                                      </p:cBhvr>
                                      <p:to>
                                        <p:strVal val="visible"/>
                                      </p:to>
                                    </p:set>
                                    <p:animEffect transition="in" filter="wipe(left)">
                                      <p:cBhvr>
                                        <p:cTn id="22" dur="500"/>
                                        <p:tgtEl>
                                          <p:spTgt spid="1249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4934"/>
                                        </p:tgtEl>
                                        <p:attrNameLst>
                                          <p:attrName>style.visibility</p:attrName>
                                        </p:attrNameLst>
                                      </p:cBhvr>
                                      <p:to>
                                        <p:strVal val="visible"/>
                                      </p:to>
                                    </p:set>
                                    <p:animEffect transition="in" filter="wipe(left)">
                                      <p:cBhvr>
                                        <p:cTn id="27" dur="500"/>
                                        <p:tgtEl>
                                          <p:spTgt spid="1249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4948"/>
                                        </p:tgtEl>
                                        <p:attrNameLst>
                                          <p:attrName>style.visibility</p:attrName>
                                        </p:attrNameLst>
                                      </p:cBhvr>
                                      <p:to>
                                        <p:strVal val="visible"/>
                                      </p:to>
                                    </p:set>
                                    <p:animEffect transition="in" filter="wipe(left)">
                                      <p:cBhvr>
                                        <p:cTn id="32" dur="500"/>
                                        <p:tgtEl>
                                          <p:spTgt spid="1249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4933">
                                            <p:txEl>
                                              <p:pRg st="0" end="0"/>
                                            </p:txEl>
                                          </p:spTgt>
                                        </p:tgtEl>
                                        <p:attrNameLst>
                                          <p:attrName>style.visibility</p:attrName>
                                        </p:attrNameLst>
                                      </p:cBhvr>
                                      <p:to>
                                        <p:strVal val="visible"/>
                                      </p:to>
                                    </p:set>
                                    <p:animEffect transition="in" filter="wipe(left)">
                                      <p:cBhvr>
                                        <p:cTn id="37" dur="500"/>
                                        <p:tgtEl>
                                          <p:spTgt spid="1249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utoUpdateAnimBg="0"/>
      <p:bldP spid="124933" grpId="0" build="p" autoUpdateAnimBg="0"/>
      <p:bldP spid="1249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5715" name="TPQuestion"/>
          <p:cNvSpPr>
            <a:spLocks noGrp="1" noChangeArrowheads="1"/>
          </p:cNvSpPr>
          <p:nvPr>
            <p:ph type="title"/>
          </p:nvPr>
        </p:nvSpPr>
        <p:spPr/>
        <p:txBody>
          <a:bodyPr/>
          <a:lstStyle/>
          <a:p>
            <a:r>
              <a:rPr lang="en-US"/>
              <a:t>Example 3</a:t>
            </a:r>
          </a:p>
        </p:txBody>
      </p:sp>
      <p:sp>
        <p:nvSpPr>
          <p:cNvPr id="115717" name="TPAnswers"/>
          <p:cNvSpPr>
            <a:spLocks noChangeArrowheads="1"/>
          </p:cNvSpPr>
          <p:nvPr>
            <p:custDataLst>
              <p:tags r:id="rId3"/>
            </p:custDataLst>
          </p:nvPr>
        </p:nvSpPr>
        <p:spPr bwMode="auto">
          <a:xfrm>
            <a:off x="857250" y="2413000"/>
            <a:ext cx="4705350" cy="322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–10, –3, 1, and 3</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–5, 1, and 3</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–5 and –3</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–5, –3, 1 and 3</a:t>
            </a:r>
          </a:p>
        </p:txBody>
      </p:sp>
      <p:sp>
        <p:nvSpPr>
          <p:cNvPr id="115718" name="TPQuestion"/>
          <p:cNvSpPr>
            <a:spLocks noChangeArrowheads="1"/>
          </p:cNvSpPr>
          <p:nvPr/>
        </p:nvSpPr>
        <p:spPr bwMode="auto">
          <a:xfrm>
            <a:off x="476250" y="1431925"/>
            <a:ext cx="8020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cs typeface="Times New Roman" pitchFamily="18" charset="0"/>
              </a:rPr>
              <a:t>Find all of the zeros of</a:t>
            </a:r>
            <a:br>
              <a:rPr lang="en-US" sz="2400" b="1">
                <a:solidFill>
                  <a:srgbClr val="00539D"/>
                </a:solidFill>
                <a:cs typeface="Times New Roman" pitchFamily="18" charset="0"/>
              </a:rPr>
            </a:br>
            <a:r>
              <a:rPr lang="en-US" sz="2400" b="1" i="1">
                <a:solidFill>
                  <a:srgbClr val="00539D"/>
                </a:solidFill>
                <a:cs typeface="Times New Roman" pitchFamily="18" charset="0"/>
              </a:rPr>
              <a:t>f</a:t>
            </a:r>
            <a:r>
              <a:rPr lang="en-US" sz="2400" b="1">
                <a:solidFill>
                  <a:srgbClr val="00539D"/>
                </a:solidFill>
                <a:cs typeface="Times New Roman" pitchFamily="18" charset="0"/>
              </a:rPr>
              <a:t>(</a:t>
            </a:r>
            <a:r>
              <a:rPr lang="en-US" sz="2400" b="1" i="1">
                <a:solidFill>
                  <a:srgbClr val="00539D"/>
                </a:solidFill>
                <a:cs typeface="Times New Roman" pitchFamily="18" charset="0"/>
              </a:rPr>
              <a:t>x</a:t>
            </a:r>
            <a:r>
              <a:rPr lang="en-US" sz="2400" b="1">
                <a:solidFill>
                  <a:srgbClr val="00539D"/>
                </a:solidFill>
                <a:cs typeface="Times New Roman" pitchFamily="18" charset="0"/>
              </a:rPr>
              <a:t>) = </a:t>
            </a:r>
            <a:r>
              <a:rPr lang="en-US" sz="2400" b="1" i="1">
                <a:solidFill>
                  <a:srgbClr val="00539D"/>
                </a:solidFill>
                <a:cs typeface="Times New Roman" pitchFamily="18" charset="0"/>
              </a:rPr>
              <a:t>x</a:t>
            </a:r>
            <a:r>
              <a:rPr lang="en-US" sz="2400" b="1" baseline="40000">
                <a:solidFill>
                  <a:srgbClr val="00539D"/>
                </a:solidFill>
                <a:cs typeface="Times New Roman" pitchFamily="18" charset="0"/>
              </a:rPr>
              <a:t>4</a:t>
            </a:r>
            <a:r>
              <a:rPr lang="en-US" sz="2400" b="1">
                <a:solidFill>
                  <a:srgbClr val="00539D"/>
                </a:solidFill>
                <a:cs typeface="Times New Roman" pitchFamily="18" charset="0"/>
              </a:rPr>
              <a:t> + 4</a:t>
            </a:r>
            <a:r>
              <a:rPr lang="en-US" sz="2400" b="1" i="1">
                <a:solidFill>
                  <a:srgbClr val="00539D"/>
                </a:solidFill>
                <a:cs typeface="Times New Roman" pitchFamily="18" charset="0"/>
              </a:rPr>
              <a:t>x</a:t>
            </a:r>
            <a:r>
              <a:rPr lang="en-US" sz="2400" b="1" baseline="40000">
                <a:solidFill>
                  <a:srgbClr val="00539D"/>
                </a:solidFill>
                <a:cs typeface="Times New Roman" pitchFamily="18" charset="0"/>
              </a:rPr>
              <a:t>3</a:t>
            </a:r>
            <a:r>
              <a:rPr lang="en-US" sz="2400" b="1">
                <a:solidFill>
                  <a:srgbClr val="00539D"/>
                </a:solidFill>
                <a:cs typeface="Times New Roman" pitchFamily="18" charset="0"/>
              </a:rPr>
              <a:t> – 14</a:t>
            </a:r>
            <a:r>
              <a:rPr lang="en-US" sz="2400" b="1" i="1">
                <a:solidFill>
                  <a:srgbClr val="00539D"/>
                </a:solidFill>
                <a:cs typeface="Times New Roman" pitchFamily="18" charset="0"/>
              </a:rPr>
              <a:t>x</a:t>
            </a:r>
            <a:r>
              <a:rPr lang="en-US" sz="2400" b="1" baseline="40000">
                <a:solidFill>
                  <a:srgbClr val="00539D"/>
                </a:solidFill>
                <a:cs typeface="Times New Roman" pitchFamily="18" charset="0"/>
              </a:rPr>
              <a:t>2</a:t>
            </a:r>
            <a:r>
              <a:rPr lang="en-US" sz="2400" b="1">
                <a:solidFill>
                  <a:srgbClr val="00539D"/>
                </a:solidFill>
                <a:cs typeface="Times New Roman" pitchFamily="18" charset="0"/>
              </a:rPr>
              <a:t> – 36</a:t>
            </a:r>
            <a:r>
              <a:rPr lang="en-US" sz="2400" b="1" i="1">
                <a:solidFill>
                  <a:srgbClr val="00539D"/>
                </a:solidFill>
                <a:cs typeface="Times New Roman" pitchFamily="18" charset="0"/>
              </a:rPr>
              <a:t>x</a:t>
            </a:r>
            <a:r>
              <a:rPr lang="en-US" sz="2400" b="1">
                <a:solidFill>
                  <a:srgbClr val="00539D"/>
                </a:solidFill>
                <a:cs typeface="Times New Roman" pitchFamily="18" charset="0"/>
              </a:rPr>
              <a:t> + 45.</a:t>
            </a:r>
          </a:p>
        </p:txBody>
      </p:sp>
      <p:sp>
        <p:nvSpPr>
          <p:cNvPr id="115719" name="Oval 7"/>
          <p:cNvSpPr>
            <a:spLocks noChangeArrowheads="1"/>
          </p:cNvSpPr>
          <p:nvPr/>
        </p:nvSpPr>
        <p:spPr bwMode="auto">
          <a:xfrm>
            <a:off x="847725" y="51911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572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572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456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wipe(left)">
                                      <p:cBhvr>
                                        <p:cTn id="7" dur="500"/>
                                        <p:tgtEl>
                                          <p:spTgt spid="1157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5721"/>
                                        </p:tgtEl>
                                        <p:attrNameLst>
                                          <p:attrName>style.visibility</p:attrName>
                                        </p:attrNameLst>
                                      </p:cBhvr>
                                      <p:to>
                                        <p:strVal val="visible"/>
                                      </p:to>
                                    </p:set>
                                    <p:animEffect transition="in" filter="dissolve">
                                      <p:cBhvr>
                                        <p:cTn id="11" dur="500"/>
                                        <p:tgtEl>
                                          <p:spTgt spid="11572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18"/>
                                        </p:tgtEl>
                                        <p:attrNameLst>
                                          <p:attrName>style.visibility</p:attrName>
                                        </p:attrNameLst>
                                      </p:cBhvr>
                                      <p:to>
                                        <p:strVal val="visible"/>
                                      </p:to>
                                    </p:set>
                                    <p:animEffect transition="in" filter="wipe(left)">
                                      <p:cBhvr>
                                        <p:cTn id="15" dur="500"/>
                                        <p:tgtEl>
                                          <p:spTgt spid="11571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wipe(left)">
                                      <p:cBhvr>
                                        <p:cTn id="19" dur="500"/>
                                        <p:tgtEl>
                                          <p:spTgt spid="1157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5719"/>
                                        </p:tgtEl>
                                        <p:attrNameLst>
                                          <p:attrName>style.visibility</p:attrName>
                                        </p:attrNameLst>
                                      </p:cBhvr>
                                      <p:to>
                                        <p:strVal val="visible"/>
                                      </p:to>
                                    </p:set>
                                    <p:animEffect transition="in" filter="wipe(down)">
                                      <p:cBhvr>
                                        <p:cTn id="24" dur="580">
                                          <p:stCondLst>
                                            <p:cond delay="0"/>
                                          </p:stCondLst>
                                        </p:cTn>
                                        <p:tgtEl>
                                          <p:spTgt spid="115719"/>
                                        </p:tgtEl>
                                      </p:cBhvr>
                                    </p:animEffect>
                                    <p:anim calcmode="lin" valueType="num">
                                      <p:cBhvr>
                                        <p:cTn id="25" dur="1822" tmFilter="0,0; 0.14,0.36; 0.43,0.73; 0.71,0.91; 1.0,1.0">
                                          <p:stCondLst>
                                            <p:cond delay="0"/>
                                          </p:stCondLst>
                                        </p:cTn>
                                        <p:tgtEl>
                                          <p:spTgt spid="1157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57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57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57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57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15719"/>
                                        </p:tgtEl>
                                      </p:cBhvr>
                                      <p:to x="100000" y="60000"/>
                                    </p:animScale>
                                    <p:animScale>
                                      <p:cBhvr>
                                        <p:cTn id="31" dur="166" decel="50000">
                                          <p:stCondLst>
                                            <p:cond delay="676"/>
                                          </p:stCondLst>
                                        </p:cTn>
                                        <p:tgtEl>
                                          <p:spTgt spid="115719"/>
                                        </p:tgtEl>
                                      </p:cBhvr>
                                      <p:to x="100000" y="100000"/>
                                    </p:animScale>
                                    <p:animScale>
                                      <p:cBhvr>
                                        <p:cTn id="32" dur="26">
                                          <p:stCondLst>
                                            <p:cond delay="1312"/>
                                          </p:stCondLst>
                                        </p:cTn>
                                        <p:tgtEl>
                                          <p:spTgt spid="115719"/>
                                        </p:tgtEl>
                                      </p:cBhvr>
                                      <p:to x="100000" y="80000"/>
                                    </p:animScale>
                                    <p:animScale>
                                      <p:cBhvr>
                                        <p:cTn id="33" dur="166" decel="50000">
                                          <p:stCondLst>
                                            <p:cond delay="1338"/>
                                          </p:stCondLst>
                                        </p:cTn>
                                        <p:tgtEl>
                                          <p:spTgt spid="115719"/>
                                        </p:tgtEl>
                                      </p:cBhvr>
                                      <p:to x="100000" y="100000"/>
                                    </p:animScale>
                                    <p:animScale>
                                      <p:cBhvr>
                                        <p:cTn id="34" dur="26">
                                          <p:stCondLst>
                                            <p:cond delay="1642"/>
                                          </p:stCondLst>
                                        </p:cTn>
                                        <p:tgtEl>
                                          <p:spTgt spid="115719"/>
                                        </p:tgtEl>
                                      </p:cBhvr>
                                      <p:to x="100000" y="90000"/>
                                    </p:animScale>
                                    <p:animScale>
                                      <p:cBhvr>
                                        <p:cTn id="35" dur="166" decel="50000">
                                          <p:stCondLst>
                                            <p:cond delay="1668"/>
                                          </p:stCondLst>
                                        </p:cTn>
                                        <p:tgtEl>
                                          <p:spTgt spid="115719"/>
                                        </p:tgtEl>
                                      </p:cBhvr>
                                      <p:to x="100000" y="100000"/>
                                    </p:animScale>
                                    <p:animScale>
                                      <p:cBhvr>
                                        <p:cTn id="36" dur="26">
                                          <p:stCondLst>
                                            <p:cond delay="1808"/>
                                          </p:stCondLst>
                                        </p:cTn>
                                        <p:tgtEl>
                                          <p:spTgt spid="115719"/>
                                        </p:tgtEl>
                                      </p:cBhvr>
                                      <p:to x="100000" y="95000"/>
                                    </p:animScale>
                                    <p:animScale>
                                      <p:cBhvr>
                                        <p:cTn id="37" dur="166" decel="50000">
                                          <p:stCondLst>
                                            <p:cond delay="1834"/>
                                          </p:stCondLst>
                                        </p:cTn>
                                        <p:tgtEl>
                                          <p:spTgt spid="1157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P spid="115718" grpId="0" autoUpdateAnimBg="0"/>
      <p:bldP spid="1157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2150555437"/>
      </p:ext>
    </p:extLst>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800">
                <a:solidFill>
                  <a:srgbClr val="000000"/>
                </a:solidFill>
              </a:rPr>
              <a:t>You found zeros of quadratic functions of the form </a:t>
            </a:r>
            <a:r>
              <a:rPr lang="en-US" sz="2800" i="1">
                <a:solidFill>
                  <a:srgbClr val="000000"/>
                </a:solidFill>
              </a:rPr>
              <a:t>f</a:t>
            </a:r>
            <a:r>
              <a:rPr lang="en-US" sz="2800">
                <a:solidFill>
                  <a:srgbClr val="000000"/>
                </a:solidFill>
              </a:rPr>
              <a:t>(</a:t>
            </a:r>
            <a:r>
              <a:rPr lang="en-US" sz="2800" i="1">
                <a:solidFill>
                  <a:srgbClr val="000000"/>
                </a:solidFill>
              </a:rPr>
              <a:t>x</a:t>
            </a:r>
            <a:r>
              <a:rPr lang="en-US" sz="2800">
                <a:solidFill>
                  <a:srgbClr val="000000"/>
                </a:solidFill>
              </a:rPr>
              <a:t>) = </a:t>
            </a:r>
            <a:r>
              <a:rPr lang="en-US" sz="2800" i="1">
                <a:solidFill>
                  <a:srgbClr val="000000"/>
                </a:solidFill>
              </a:rPr>
              <a:t>ax</a:t>
            </a:r>
            <a:r>
              <a:rPr lang="en-US" sz="600" i="1">
                <a:solidFill>
                  <a:srgbClr val="000000"/>
                </a:solidFill>
              </a:rPr>
              <a:t> </a:t>
            </a:r>
            <a:r>
              <a:rPr lang="en-US" sz="2800" baseline="40000">
                <a:solidFill>
                  <a:srgbClr val="000000"/>
                </a:solidFill>
              </a:rPr>
              <a:t>2</a:t>
            </a:r>
            <a:r>
              <a:rPr lang="en-US" sz="2800">
                <a:solidFill>
                  <a:srgbClr val="000000"/>
                </a:solidFill>
              </a:rPr>
              <a:t> + </a:t>
            </a:r>
            <a:r>
              <a:rPr lang="en-US" sz="2800" i="1">
                <a:solidFill>
                  <a:srgbClr val="000000"/>
                </a:solidFill>
              </a:rPr>
              <a:t>bx </a:t>
            </a:r>
            <a:r>
              <a:rPr lang="en-US" sz="2800">
                <a:solidFill>
                  <a:srgbClr val="000000"/>
                </a:solidFill>
              </a:rPr>
              <a:t>+ </a:t>
            </a:r>
            <a:r>
              <a:rPr lang="en-US" sz="2800" i="1">
                <a:solidFill>
                  <a:srgbClr val="000000"/>
                </a:solidFill>
              </a:rPr>
              <a:t>c</a:t>
            </a:r>
            <a:r>
              <a:rPr lang="en-US" sz="2800">
                <a:solidFill>
                  <a:srgbClr val="000000"/>
                </a:solidFill>
              </a:rPr>
              <a:t>. (Lesson 5–3)</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Identify possible rational zeros of a polynomial function.</a:t>
            </a:r>
          </a:p>
        </p:txBody>
      </p:sp>
      <p:sp>
        <p:nvSpPr>
          <p:cNvPr id="4110" name="Text Box 14"/>
          <p:cNvSpPr txBox="1">
            <a:spLocks noChangeArrowheads="1"/>
          </p:cNvSpPr>
          <p:nvPr/>
        </p:nvSpPr>
        <p:spPr bwMode="auto">
          <a:xfrm>
            <a:off x="812800" y="508635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Find all of the rational zeros of a polynomial function.</a:t>
            </a:r>
          </a:p>
        </p:txBody>
      </p:sp>
    </p:spTree>
    <p:custDataLst>
      <p:tags r:id="rId1"/>
    </p:custDataLst>
    <p:extLst>
      <p:ext uri="{BB962C8B-B14F-4D97-AF65-F5344CB8AC3E}">
        <p14:creationId xmlns:p14="http://schemas.microsoft.com/office/powerpoint/2010/main" val="129972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Concept</a:t>
            </a:r>
          </a:p>
        </p:txBody>
      </p:sp>
      <p:pic>
        <p:nvPicPr>
          <p:cNvPr id="106504" name="Picture 8" descr="ALG2-CH06-391-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219200"/>
            <a:ext cx="8239125" cy="3986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987036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Identify Possible Zeros</a:t>
            </a:r>
            <a:endParaRPr lang="en-US" sz="2000" b="1">
              <a:solidFill>
                <a:srgbClr val="EC1D24"/>
              </a:solidFill>
            </a:endParaRPr>
          </a:p>
        </p:txBody>
      </p:sp>
      <p:sp>
        <p:nvSpPr>
          <p:cNvPr id="5903" name="Rectangle 783"/>
          <p:cNvSpPr>
            <a:spLocks noChangeArrowheads="1"/>
          </p:cNvSpPr>
          <p:nvPr/>
        </p:nvSpPr>
        <p:spPr bwMode="auto">
          <a:xfrm>
            <a:off x="742950" y="1438275"/>
            <a:ext cx="7705725"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A.</a:t>
            </a:r>
            <a:r>
              <a:rPr lang="en-US" sz="2400" b="1">
                <a:solidFill>
                  <a:srgbClr val="00539D"/>
                </a:solidFill>
                <a:ea typeface="Times New Roman" pitchFamily="18" charset="0"/>
                <a:cs typeface="Arial" charset="0"/>
              </a:rPr>
              <a:t> List all of the possible rational zeros of </a:t>
            </a:r>
            <a:br>
              <a:rPr lang="en-US" sz="2400" b="1">
                <a:solidFill>
                  <a:srgbClr val="00539D"/>
                </a:solidFill>
                <a:ea typeface="Times New Roman" pitchFamily="18" charset="0"/>
                <a:cs typeface="Arial" charset="0"/>
              </a:rPr>
            </a:br>
            <a:r>
              <a:rPr lang="en-US" sz="2400" b="1" i="1">
                <a:solidFill>
                  <a:srgbClr val="00539D"/>
                </a:solidFill>
                <a:ea typeface="Times New Roman" pitchFamily="18" charset="0"/>
                <a:cs typeface="Arial" charset="0"/>
              </a:rPr>
              <a:t>f</a:t>
            </a:r>
            <a:r>
              <a:rPr lang="en-US" sz="2400" b="1">
                <a:solidFill>
                  <a:srgbClr val="00539D"/>
                </a:solidFill>
                <a:ea typeface="Times New Roman" pitchFamily="18" charset="0"/>
                <a:cs typeface="Arial" charset="0"/>
              </a:rPr>
              <a:t>(</a:t>
            </a:r>
            <a:r>
              <a:rPr lang="en-US" sz="2400" b="1" i="1">
                <a:solidFill>
                  <a:srgbClr val="00539D"/>
                </a:solidFill>
                <a:ea typeface="Times New Roman" pitchFamily="18" charset="0"/>
                <a:cs typeface="Arial" charset="0"/>
              </a:rPr>
              <a:t>x</a:t>
            </a:r>
            <a:r>
              <a:rPr lang="en-US" sz="2400" b="1">
                <a:solidFill>
                  <a:srgbClr val="00539D"/>
                </a:solidFill>
                <a:ea typeface="Times New Roman" pitchFamily="18" charset="0"/>
                <a:cs typeface="Arial" charset="0"/>
              </a:rPr>
              <a:t>) = 3</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4</a:t>
            </a:r>
            <a:r>
              <a:rPr lang="en-US" sz="2400" b="1">
                <a:solidFill>
                  <a:srgbClr val="00539D"/>
                </a:solidFill>
                <a:ea typeface="Times New Roman" pitchFamily="18" charset="0"/>
                <a:cs typeface="Arial" charset="0"/>
              </a:rPr>
              <a:t> – </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3</a:t>
            </a:r>
            <a:r>
              <a:rPr lang="en-US" sz="2400" b="1">
                <a:solidFill>
                  <a:srgbClr val="00539D"/>
                </a:solidFill>
                <a:ea typeface="Times New Roman" pitchFamily="18" charset="0"/>
                <a:cs typeface="Arial" charset="0"/>
              </a:rPr>
              <a:t> + 4.</a:t>
            </a:r>
            <a:endParaRPr lang="en-US" sz="2400" i="1">
              <a:solidFill>
                <a:srgbClr val="000000"/>
              </a:solidFill>
              <a:ea typeface="Times New Roman" pitchFamily="18" charset="0"/>
              <a:cs typeface="Arial" charset="0"/>
            </a:endParaRPr>
          </a:p>
        </p:txBody>
      </p:sp>
      <p:grpSp>
        <p:nvGrpSpPr>
          <p:cNvPr id="5904" name="Group 784"/>
          <p:cNvGrpSpPr>
            <a:grpSpLocks/>
          </p:cNvGrpSpPr>
          <p:nvPr/>
        </p:nvGrpSpPr>
        <p:grpSpPr bwMode="auto">
          <a:xfrm>
            <a:off x="400050" y="4532313"/>
            <a:ext cx="8229600" cy="830262"/>
            <a:chOff x="336" y="2896"/>
            <a:chExt cx="5184" cy="523"/>
          </a:xfrm>
        </p:grpSpPr>
        <p:sp>
          <p:nvSpPr>
            <p:cNvPr id="5905" name="Rectangle 785"/>
            <p:cNvSpPr>
              <a:spLocks noChangeArrowheads="1"/>
            </p:cNvSpPr>
            <p:nvPr/>
          </p:nvSpPr>
          <p:spPr bwMode="auto">
            <a:xfrm>
              <a:off x="336" y="3012"/>
              <a:ext cx="5184"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a:t>
              </a:r>
            </a:p>
          </p:txBody>
        </p:sp>
        <p:pic>
          <p:nvPicPr>
            <p:cNvPr id="5906" name="Picture 786" descr="ALG02_662"/>
            <p:cNvPicPr>
              <a:picLocks noChangeAspect="1" noChangeArrowheads="1"/>
            </p:cNvPicPr>
            <p:nvPr/>
          </p:nvPicPr>
          <p:blipFill>
            <a:blip r:embed="rId3">
              <a:extLst>
                <a:ext uri="{28A0092B-C50C-407E-A947-70E740481C1C}">
                  <a14:useLocalDpi xmlns:a14="http://schemas.microsoft.com/office/drawing/2010/main" val="0"/>
                </a:ext>
              </a:extLst>
            </a:blip>
            <a:srcRect l="20238"/>
            <a:stretch>
              <a:fillRect/>
            </a:stretch>
          </p:blipFill>
          <p:spPr bwMode="auto">
            <a:xfrm>
              <a:off x="1451" y="2896"/>
              <a:ext cx="3484" cy="523"/>
            </a:xfrm>
            <a:prstGeom prst="rect">
              <a:avLst/>
            </a:prstGeom>
            <a:noFill/>
            <a:extLst>
              <a:ext uri="{909E8E84-426E-40DD-AFC4-6F175D3DCCD1}">
                <a14:hiddenFill xmlns:a14="http://schemas.microsoft.com/office/drawing/2010/main">
                  <a:solidFill>
                    <a:srgbClr val="FFFFFF"/>
                  </a:solidFill>
                </a14:hiddenFill>
              </a:ext>
            </a:extLst>
          </p:spPr>
        </p:pic>
      </p:grpSp>
      <p:pic>
        <p:nvPicPr>
          <p:cNvPr id="5907" name="Picture 787" descr="ALG02_6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2463800"/>
            <a:ext cx="7872412" cy="1762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4163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7"/>
                                        </p:tgtEl>
                                        <p:attrNameLst>
                                          <p:attrName>style.visibility</p:attrName>
                                        </p:attrNameLst>
                                      </p:cBhvr>
                                      <p:to>
                                        <p:strVal val="visible"/>
                                      </p:to>
                                    </p:set>
                                    <p:animEffect transition="in" filter="wipe(left)">
                                      <p:cBhvr>
                                        <p:cTn id="12" dur="500"/>
                                        <p:tgtEl>
                                          <p:spTgt spid="5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04"/>
                                        </p:tgtEl>
                                        <p:attrNameLst>
                                          <p:attrName>style.visibility</p:attrName>
                                        </p:attrNameLst>
                                      </p:cBhvr>
                                      <p:to>
                                        <p:strVal val="visible"/>
                                      </p:to>
                                    </p:set>
                                    <p:animEffect transition="in" filter="wipe(left)">
                                      <p:cBhvr>
                                        <p:cTn id="17" dur="500"/>
                                        <p:tgtEl>
                                          <p:spTgt spid="5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sp>
        <p:nvSpPr>
          <p:cNvPr id="86024" name="Text Box 8"/>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Identify Possible Zeros</a:t>
            </a:r>
            <a:endParaRPr lang="en-US" sz="2000" b="1">
              <a:solidFill>
                <a:srgbClr val="EC1D24"/>
              </a:solidFill>
            </a:endParaRPr>
          </a:p>
        </p:txBody>
      </p:sp>
      <p:sp>
        <p:nvSpPr>
          <p:cNvPr id="86025" name="Rectangle 9"/>
          <p:cNvSpPr>
            <a:spLocks noChangeArrowheads="1"/>
          </p:cNvSpPr>
          <p:nvPr/>
        </p:nvSpPr>
        <p:spPr bwMode="auto">
          <a:xfrm>
            <a:off x="762000" y="1436688"/>
            <a:ext cx="7705725"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B.</a:t>
            </a:r>
            <a:r>
              <a:rPr lang="en-US" sz="2400" b="1">
                <a:solidFill>
                  <a:srgbClr val="00539D"/>
                </a:solidFill>
                <a:ea typeface="Times New Roman" pitchFamily="18" charset="0"/>
                <a:cs typeface="Arial" charset="0"/>
              </a:rPr>
              <a:t> List all of the possible rational zeros of </a:t>
            </a:r>
            <a:br>
              <a:rPr lang="en-US" sz="2400" b="1">
                <a:solidFill>
                  <a:srgbClr val="00539D"/>
                </a:solidFill>
                <a:ea typeface="Times New Roman" pitchFamily="18" charset="0"/>
                <a:cs typeface="Arial" charset="0"/>
              </a:rPr>
            </a:br>
            <a:r>
              <a:rPr lang="en-US" sz="2400" b="1" i="1">
                <a:solidFill>
                  <a:srgbClr val="00539D"/>
                </a:solidFill>
                <a:ea typeface="Times New Roman" pitchFamily="18" charset="0"/>
                <a:cs typeface="Arial" charset="0"/>
              </a:rPr>
              <a:t>f</a:t>
            </a:r>
            <a:r>
              <a:rPr lang="en-US" sz="2400" b="1">
                <a:solidFill>
                  <a:srgbClr val="00539D"/>
                </a:solidFill>
                <a:ea typeface="Times New Roman" pitchFamily="18" charset="0"/>
                <a:cs typeface="Arial" charset="0"/>
              </a:rPr>
              <a:t>(</a:t>
            </a:r>
            <a:r>
              <a:rPr lang="en-US" sz="2400" b="1" i="1">
                <a:solidFill>
                  <a:srgbClr val="00539D"/>
                </a:solidFill>
                <a:ea typeface="Times New Roman" pitchFamily="18" charset="0"/>
                <a:cs typeface="Arial" charset="0"/>
              </a:rPr>
              <a:t>x</a:t>
            </a:r>
            <a:r>
              <a:rPr lang="en-US" sz="2400" b="1">
                <a:solidFill>
                  <a:srgbClr val="00539D"/>
                </a:solidFill>
                <a:ea typeface="Times New Roman" pitchFamily="18" charset="0"/>
                <a:cs typeface="Arial" charset="0"/>
              </a:rPr>
              <a:t>) = </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4</a:t>
            </a:r>
            <a:r>
              <a:rPr lang="en-US" sz="2400" b="1">
                <a:solidFill>
                  <a:srgbClr val="00539D"/>
                </a:solidFill>
                <a:ea typeface="Times New Roman" pitchFamily="18" charset="0"/>
                <a:cs typeface="Arial" charset="0"/>
              </a:rPr>
              <a:t> + 7</a:t>
            </a:r>
            <a:r>
              <a:rPr lang="en-US" sz="2400" b="1" i="1">
                <a:solidFill>
                  <a:srgbClr val="00539D"/>
                </a:solidFill>
                <a:ea typeface="Times New Roman" pitchFamily="18" charset="0"/>
                <a:cs typeface="Arial" charset="0"/>
              </a:rPr>
              <a:t>x</a:t>
            </a:r>
            <a:r>
              <a:rPr lang="en-US" sz="2400" b="1" baseline="40000">
                <a:solidFill>
                  <a:srgbClr val="00539D"/>
                </a:solidFill>
                <a:ea typeface="Times New Roman" pitchFamily="18" charset="0"/>
                <a:cs typeface="Arial" charset="0"/>
              </a:rPr>
              <a:t>3</a:t>
            </a:r>
            <a:r>
              <a:rPr lang="en-US" sz="2400" b="1">
                <a:solidFill>
                  <a:srgbClr val="00539D"/>
                </a:solidFill>
                <a:ea typeface="Times New Roman" pitchFamily="18" charset="0"/>
                <a:cs typeface="Arial" charset="0"/>
              </a:rPr>
              <a:t> – 15.</a:t>
            </a:r>
          </a:p>
        </p:txBody>
      </p:sp>
      <p:sp>
        <p:nvSpPr>
          <p:cNvPr id="86026" name="Text Box 10"/>
          <p:cNvSpPr txBox="1">
            <a:spLocks noChangeArrowheads="1"/>
          </p:cNvSpPr>
          <p:nvPr/>
        </p:nvSpPr>
        <p:spPr bwMode="auto">
          <a:xfrm>
            <a:off x="419100" y="3038475"/>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Since the coefficient of </a:t>
            </a:r>
            <a:r>
              <a:rPr lang="en-US" sz="2400" i="1">
                <a:solidFill>
                  <a:srgbClr val="000000"/>
                </a:solidFill>
              </a:rPr>
              <a:t>x</a:t>
            </a:r>
            <a:r>
              <a:rPr lang="en-US" sz="2400" baseline="40000">
                <a:solidFill>
                  <a:srgbClr val="000000"/>
                </a:solidFill>
              </a:rPr>
              <a:t>4</a:t>
            </a:r>
            <a:r>
              <a:rPr lang="en-US" sz="2400">
                <a:solidFill>
                  <a:srgbClr val="000000"/>
                </a:solidFill>
              </a:rPr>
              <a:t> is 1, the possible zeros must be a factor of the constant term –15.</a:t>
            </a:r>
          </a:p>
        </p:txBody>
      </p:sp>
      <p:sp>
        <p:nvSpPr>
          <p:cNvPr id="86027" name="Rectangle 11"/>
          <p:cNvSpPr>
            <a:spLocks noChangeArrowheads="1"/>
          </p:cNvSpPr>
          <p:nvPr/>
        </p:nvSpPr>
        <p:spPr bwMode="auto">
          <a:xfrm>
            <a:off x="419100" y="4714875"/>
            <a:ext cx="822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So, the possible rational zeros are </a:t>
            </a:r>
            <a:r>
              <a:rPr lang="en-US" sz="2400">
                <a:solidFill>
                  <a:srgbClr val="E01B22"/>
                </a:solidFill>
                <a:cs typeface="Arial" charset="0"/>
              </a:rPr>
              <a:t>±1, ±3, ±5, and ±15.</a:t>
            </a:r>
          </a:p>
        </p:txBody>
      </p:sp>
    </p:spTree>
    <p:custDataLst>
      <p:tags r:id="rId1"/>
    </p:custDataLst>
    <p:extLst>
      <p:ext uri="{BB962C8B-B14F-4D97-AF65-F5344CB8AC3E}">
        <p14:creationId xmlns:p14="http://schemas.microsoft.com/office/powerpoint/2010/main" val="41518675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5">
                                            <p:txEl>
                                              <p:pRg st="0" end="0"/>
                                            </p:txEl>
                                          </p:spTgt>
                                        </p:tgtEl>
                                        <p:attrNameLst>
                                          <p:attrName>style.visibility</p:attrName>
                                        </p:attrNameLst>
                                      </p:cBhvr>
                                      <p:to>
                                        <p:strVal val="visible"/>
                                      </p:to>
                                    </p:set>
                                    <p:animEffect transition="in" filter="wipe(left)">
                                      <p:cBhvr>
                                        <p:cTn id="7" dur="500"/>
                                        <p:tgtEl>
                                          <p:spTgt spid="860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6">
                                            <p:txEl>
                                              <p:pRg st="0" end="0"/>
                                            </p:txEl>
                                          </p:spTgt>
                                        </p:tgtEl>
                                        <p:attrNameLst>
                                          <p:attrName>style.visibility</p:attrName>
                                        </p:attrNameLst>
                                      </p:cBhvr>
                                      <p:to>
                                        <p:strVal val="visible"/>
                                      </p:to>
                                    </p:set>
                                    <p:animEffect transition="in" filter="wipe(left)">
                                      <p:cBhvr>
                                        <p:cTn id="12" dur="500"/>
                                        <p:tgtEl>
                                          <p:spTgt spid="860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7">
                                            <p:txEl>
                                              <p:pRg st="0" end="0"/>
                                            </p:txEl>
                                          </p:spTgt>
                                        </p:tgtEl>
                                        <p:attrNameLst>
                                          <p:attrName>style.visibility</p:attrName>
                                        </p:attrNameLst>
                                      </p:cBhvr>
                                      <p:to>
                                        <p:strVal val="visible"/>
                                      </p:to>
                                    </p:set>
                                    <p:animEffect transition="in" filter="wipe(left)">
                                      <p:cBhvr>
                                        <p:cTn id="17" dur="500"/>
                                        <p:tgtEl>
                                          <p:spTgt spid="86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build="p" autoUpdateAnimBg="0" advAuto="0"/>
      <p:bldP spid="86026" grpId="0" build="p" autoUpdateAnimBg="0"/>
      <p:bldP spid="860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3667" name="TPQuestion"/>
          <p:cNvSpPr>
            <a:spLocks noGrp="1" noChangeArrowheads="1"/>
          </p:cNvSpPr>
          <p:nvPr>
            <p:ph type="title"/>
          </p:nvPr>
        </p:nvSpPr>
        <p:spPr/>
        <p:txBody>
          <a:bodyPr/>
          <a:lstStyle/>
          <a:p>
            <a:r>
              <a:rPr lang="en-US"/>
              <a:t>Example 1</a:t>
            </a:r>
          </a:p>
        </p:txBody>
      </p:sp>
      <p:sp>
        <p:nvSpPr>
          <p:cNvPr id="113670" name="TPQuestion"/>
          <p:cNvSpPr>
            <a:spLocks noChangeArrowheads="1"/>
          </p:cNvSpPr>
          <p:nvPr/>
        </p:nvSpPr>
        <p:spPr bwMode="auto">
          <a:xfrm>
            <a:off x="476250" y="1438275"/>
            <a:ext cx="8020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A.</a:t>
            </a:r>
            <a:r>
              <a:rPr lang="en-US" sz="2400" b="1">
                <a:solidFill>
                  <a:srgbClr val="00539D"/>
                </a:solidFill>
                <a:cs typeface="Times New Roman" pitchFamily="18" charset="0"/>
              </a:rPr>
              <a:t> List all of the possible rational zeros of </a:t>
            </a:r>
            <a:br>
              <a:rPr lang="en-US" sz="2400" b="1">
                <a:solidFill>
                  <a:srgbClr val="00539D"/>
                </a:solidFill>
                <a:cs typeface="Times New Roman" pitchFamily="18" charset="0"/>
              </a:rPr>
            </a:br>
            <a:r>
              <a:rPr lang="en-US" sz="2400" b="1" i="1">
                <a:solidFill>
                  <a:srgbClr val="00539D"/>
                </a:solidFill>
                <a:cs typeface="Times New Roman" pitchFamily="18" charset="0"/>
              </a:rPr>
              <a:t>f</a:t>
            </a:r>
            <a:r>
              <a:rPr lang="en-US" sz="2400" b="1">
                <a:solidFill>
                  <a:srgbClr val="00539D"/>
                </a:solidFill>
                <a:cs typeface="Times New Roman" pitchFamily="18" charset="0"/>
              </a:rPr>
              <a:t>(</a:t>
            </a:r>
            <a:r>
              <a:rPr lang="en-US" sz="2400" b="1" i="1">
                <a:solidFill>
                  <a:srgbClr val="00539D"/>
                </a:solidFill>
                <a:cs typeface="Times New Roman" pitchFamily="18" charset="0"/>
              </a:rPr>
              <a:t>x</a:t>
            </a:r>
            <a:r>
              <a:rPr lang="en-US" sz="2400" b="1">
                <a:solidFill>
                  <a:srgbClr val="00539D"/>
                </a:solidFill>
                <a:cs typeface="Times New Roman" pitchFamily="18" charset="0"/>
              </a:rPr>
              <a:t>) = 2</a:t>
            </a:r>
            <a:r>
              <a:rPr lang="en-US" sz="2400" b="1" i="1">
                <a:solidFill>
                  <a:srgbClr val="00539D"/>
                </a:solidFill>
                <a:cs typeface="Times New Roman" pitchFamily="18" charset="0"/>
              </a:rPr>
              <a:t>x</a:t>
            </a:r>
            <a:r>
              <a:rPr lang="en-US" sz="2400" b="1" baseline="40000">
                <a:solidFill>
                  <a:srgbClr val="00539D"/>
                </a:solidFill>
                <a:cs typeface="Times New Roman" pitchFamily="18" charset="0"/>
              </a:rPr>
              <a:t>3</a:t>
            </a:r>
            <a:r>
              <a:rPr lang="en-US" sz="2400" b="1">
                <a:solidFill>
                  <a:srgbClr val="00539D"/>
                </a:solidFill>
                <a:cs typeface="Times New Roman" pitchFamily="18" charset="0"/>
              </a:rPr>
              <a:t> + </a:t>
            </a:r>
            <a:r>
              <a:rPr lang="en-US" sz="2400" b="1" i="1">
                <a:solidFill>
                  <a:srgbClr val="00539D"/>
                </a:solidFill>
                <a:cs typeface="Times New Roman" pitchFamily="18" charset="0"/>
              </a:rPr>
              <a:t>x</a:t>
            </a:r>
            <a:r>
              <a:rPr lang="en-US" sz="2400" b="1">
                <a:solidFill>
                  <a:srgbClr val="00539D"/>
                </a:solidFill>
                <a:cs typeface="Times New Roman" pitchFamily="18" charset="0"/>
              </a:rPr>
              <a:t> + 6.</a:t>
            </a:r>
          </a:p>
        </p:txBody>
      </p:sp>
      <p:sp>
        <p:nvSpPr>
          <p:cNvPr id="113672" name="Oval 8"/>
          <p:cNvSpPr>
            <a:spLocks noChangeArrowheads="1"/>
          </p:cNvSpPr>
          <p:nvPr/>
        </p:nvSpPr>
        <p:spPr bwMode="auto">
          <a:xfrm>
            <a:off x="866775" y="426085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13679" name="Group 15"/>
          <p:cNvGrpSpPr>
            <a:grpSpLocks/>
          </p:cNvGrpSpPr>
          <p:nvPr/>
        </p:nvGrpSpPr>
        <p:grpSpPr bwMode="auto">
          <a:xfrm>
            <a:off x="857250" y="2413000"/>
            <a:ext cx="4502150" cy="3225800"/>
            <a:chOff x="540" y="1520"/>
            <a:chExt cx="2836" cy="2032"/>
          </a:xfrm>
        </p:grpSpPr>
        <p:sp>
          <p:nvSpPr>
            <p:cNvPr id="113669" name="TPAnswers"/>
            <p:cNvSpPr>
              <a:spLocks noChangeArrowheads="1"/>
            </p:cNvSpPr>
            <p:nvPr>
              <p:custDataLst>
                <p:tags r:id="rId3"/>
              </p:custDataLst>
            </p:nvPr>
          </p:nvSpPr>
          <p:spPr bwMode="auto">
            <a:xfrm>
              <a:off x="540" y="1520"/>
              <a:ext cx="1758" cy="203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a:t>
              </a:r>
            </a:p>
          </p:txBody>
        </p:sp>
        <p:pic>
          <p:nvPicPr>
            <p:cNvPr id="113675" name="Picture 11" descr="ALG02_663"/>
            <p:cNvPicPr>
              <a:picLocks noChangeAspect="1" noChangeArrowheads="1"/>
            </p:cNvPicPr>
            <p:nvPr/>
          </p:nvPicPr>
          <p:blipFill>
            <a:blip r:embed="rId7">
              <a:extLst>
                <a:ext uri="{28A0092B-C50C-407E-A947-70E740481C1C}">
                  <a14:useLocalDpi xmlns:a14="http://schemas.microsoft.com/office/drawing/2010/main" val="0"/>
                </a:ext>
              </a:extLst>
            </a:blip>
            <a:srcRect t="83669"/>
            <a:stretch>
              <a:fillRect/>
            </a:stretch>
          </p:blipFill>
          <p:spPr bwMode="auto">
            <a:xfrm>
              <a:off x="946" y="3251"/>
              <a:ext cx="2430" cy="301"/>
            </a:xfrm>
            <a:prstGeom prst="rect">
              <a:avLst/>
            </a:prstGeom>
            <a:noFill/>
            <a:extLst>
              <a:ext uri="{909E8E84-426E-40DD-AFC4-6F175D3DCCD1}">
                <a14:hiddenFill xmlns:a14="http://schemas.microsoft.com/office/drawing/2010/main">
                  <a:solidFill>
                    <a:srgbClr val="FFFFFF"/>
                  </a:solidFill>
                </a14:hiddenFill>
              </a:ext>
            </a:extLst>
          </p:spPr>
        </p:pic>
        <p:pic>
          <p:nvPicPr>
            <p:cNvPr id="113676" name="Picture 12" descr="ALG02_663"/>
            <p:cNvPicPr>
              <a:picLocks noChangeAspect="1" noChangeArrowheads="1"/>
            </p:cNvPicPr>
            <p:nvPr/>
          </p:nvPicPr>
          <p:blipFill>
            <a:blip r:embed="rId7">
              <a:extLst>
                <a:ext uri="{28A0092B-C50C-407E-A947-70E740481C1C}">
                  <a14:useLocalDpi xmlns:a14="http://schemas.microsoft.com/office/drawing/2010/main" val="0"/>
                </a:ext>
              </a:extLst>
            </a:blip>
            <a:srcRect t="54150" b="16331"/>
            <a:stretch>
              <a:fillRect/>
            </a:stretch>
          </p:blipFill>
          <p:spPr bwMode="auto">
            <a:xfrm>
              <a:off x="946" y="2605"/>
              <a:ext cx="2430" cy="544"/>
            </a:xfrm>
            <a:prstGeom prst="rect">
              <a:avLst/>
            </a:prstGeom>
            <a:noFill/>
            <a:extLst>
              <a:ext uri="{909E8E84-426E-40DD-AFC4-6F175D3DCCD1}">
                <a14:hiddenFill xmlns:a14="http://schemas.microsoft.com/office/drawing/2010/main">
                  <a:solidFill>
                    <a:srgbClr val="FFFFFF"/>
                  </a:solidFill>
                </a14:hiddenFill>
              </a:ext>
            </a:extLst>
          </p:spPr>
        </p:pic>
        <p:pic>
          <p:nvPicPr>
            <p:cNvPr id="113677" name="Picture 13" descr="ALG02_663"/>
            <p:cNvPicPr>
              <a:picLocks noChangeAspect="1" noChangeArrowheads="1"/>
            </p:cNvPicPr>
            <p:nvPr/>
          </p:nvPicPr>
          <p:blipFill>
            <a:blip r:embed="rId7">
              <a:extLst>
                <a:ext uri="{28A0092B-C50C-407E-A947-70E740481C1C}">
                  <a14:useLocalDpi xmlns:a14="http://schemas.microsoft.com/office/drawing/2010/main" val="0"/>
                </a:ext>
              </a:extLst>
            </a:blip>
            <a:srcRect t="19696" b="51981"/>
            <a:stretch>
              <a:fillRect/>
            </a:stretch>
          </p:blipFill>
          <p:spPr bwMode="auto">
            <a:xfrm>
              <a:off x="946" y="1988"/>
              <a:ext cx="2430" cy="522"/>
            </a:xfrm>
            <a:prstGeom prst="rect">
              <a:avLst/>
            </a:prstGeom>
            <a:noFill/>
            <a:extLst>
              <a:ext uri="{909E8E84-426E-40DD-AFC4-6F175D3DCCD1}">
                <a14:hiddenFill xmlns:a14="http://schemas.microsoft.com/office/drawing/2010/main">
                  <a:solidFill>
                    <a:srgbClr val="FFFFFF"/>
                  </a:solidFill>
                </a14:hiddenFill>
              </a:ext>
            </a:extLst>
          </p:spPr>
        </p:pic>
        <p:pic>
          <p:nvPicPr>
            <p:cNvPr id="113678" name="Picture 14" descr="ALG02_663"/>
            <p:cNvPicPr>
              <a:picLocks noChangeAspect="1" noChangeArrowheads="1"/>
            </p:cNvPicPr>
            <p:nvPr/>
          </p:nvPicPr>
          <p:blipFill>
            <a:blip r:embed="rId7">
              <a:extLst>
                <a:ext uri="{28A0092B-C50C-407E-A947-70E740481C1C}">
                  <a14:useLocalDpi xmlns:a14="http://schemas.microsoft.com/office/drawing/2010/main" val="0"/>
                </a:ext>
              </a:extLst>
            </a:blip>
            <a:srcRect b="85242"/>
            <a:stretch>
              <a:fillRect/>
            </a:stretch>
          </p:blipFill>
          <p:spPr bwMode="auto">
            <a:xfrm>
              <a:off x="946" y="1539"/>
              <a:ext cx="2430" cy="27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6696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wipe(left)">
                                      <p:cBhvr>
                                        <p:cTn id="15" dur="500"/>
                                        <p:tgtEl>
                                          <p:spTgt spid="11367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3679"/>
                                        </p:tgtEl>
                                        <p:attrNameLst>
                                          <p:attrName>style.visibility</p:attrName>
                                        </p:attrNameLst>
                                      </p:cBhvr>
                                      <p:to>
                                        <p:strVal val="visible"/>
                                      </p:to>
                                    </p:set>
                                    <p:animEffect transition="in" filter="wipe(left)">
                                      <p:cBhvr>
                                        <p:cTn id="19" dur="500"/>
                                        <p:tgtEl>
                                          <p:spTgt spid="1136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3672"/>
                                        </p:tgtEl>
                                        <p:attrNameLst>
                                          <p:attrName>style.visibility</p:attrName>
                                        </p:attrNameLst>
                                      </p:cBhvr>
                                      <p:to>
                                        <p:strVal val="visible"/>
                                      </p:to>
                                    </p:set>
                                    <p:animEffect transition="in" filter="wipe(down)">
                                      <p:cBhvr>
                                        <p:cTn id="24" dur="580">
                                          <p:stCondLst>
                                            <p:cond delay="0"/>
                                          </p:stCondLst>
                                        </p:cTn>
                                        <p:tgtEl>
                                          <p:spTgt spid="113672"/>
                                        </p:tgtEl>
                                      </p:cBhvr>
                                    </p:animEffect>
                                    <p:anim calcmode="lin" valueType="num">
                                      <p:cBhvr>
                                        <p:cTn id="25"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0" dur="26">
                                          <p:stCondLst>
                                            <p:cond delay="650"/>
                                          </p:stCondLst>
                                        </p:cTn>
                                        <p:tgtEl>
                                          <p:spTgt spid="113672"/>
                                        </p:tgtEl>
                                      </p:cBhvr>
                                      <p:to x="100000" y="60000"/>
                                    </p:animScale>
                                    <p:animScale>
                                      <p:cBhvr>
                                        <p:cTn id="31" dur="166" decel="50000">
                                          <p:stCondLst>
                                            <p:cond delay="676"/>
                                          </p:stCondLst>
                                        </p:cTn>
                                        <p:tgtEl>
                                          <p:spTgt spid="113672"/>
                                        </p:tgtEl>
                                      </p:cBhvr>
                                      <p:to x="100000" y="100000"/>
                                    </p:animScale>
                                    <p:animScale>
                                      <p:cBhvr>
                                        <p:cTn id="32" dur="26">
                                          <p:stCondLst>
                                            <p:cond delay="1312"/>
                                          </p:stCondLst>
                                        </p:cTn>
                                        <p:tgtEl>
                                          <p:spTgt spid="113672"/>
                                        </p:tgtEl>
                                      </p:cBhvr>
                                      <p:to x="100000" y="80000"/>
                                    </p:animScale>
                                    <p:animScale>
                                      <p:cBhvr>
                                        <p:cTn id="33" dur="166" decel="50000">
                                          <p:stCondLst>
                                            <p:cond delay="1338"/>
                                          </p:stCondLst>
                                        </p:cTn>
                                        <p:tgtEl>
                                          <p:spTgt spid="113672"/>
                                        </p:tgtEl>
                                      </p:cBhvr>
                                      <p:to x="100000" y="100000"/>
                                    </p:animScale>
                                    <p:animScale>
                                      <p:cBhvr>
                                        <p:cTn id="34" dur="26">
                                          <p:stCondLst>
                                            <p:cond delay="1642"/>
                                          </p:stCondLst>
                                        </p:cTn>
                                        <p:tgtEl>
                                          <p:spTgt spid="113672"/>
                                        </p:tgtEl>
                                      </p:cBhvr>
                                      <p:to x="100000" y="90000"/>
                                    </p:animScale>
                                    <p:animScale>
                                      <p:cBhvr>
                                        <p:cTn id="35" dur="166" decel="50000">
                                          <p:stCondLst>
                                            <p:cond delay="1668"/>
                                          </p:stCondLst>
                                        </p:cTn>
                                        <p:tgtEl>
                                          <p:spTgt spid="113672"/>
                                        </p:tgtEl>
                                      </p:cBhvr>
                                      <p:to x="100000" y="100000"/>
                                    </p:animScale>
                                    <p:animScale>
                                      <p:cBhvr>
                                        <p:cTn id="36" dur="26">
                                          <p:stCondLst>
                                            <p:cond delay="1808"/>
                                          </p:stCondLst>
                                        </p:cTn>
                                        <p:tgtEl>
                                          <p:spTgt spid="113672"/>
                                        </p:tgtEl>
                                      </p:cBhvr>
                                      <p:to x="100000" y="95000"/>
                                    </p:animScale>
                                    <p:animScale>
                                      <p:cBhvr>
                                        <p:cTn id="37"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utoUpdateAnimBg="0"/>
      <p:bldP spid="1136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20835" name="TPQuestion"/>
          <p:cNvSpPr>
            <a:spLocks noGrp="1" noChangeArrowheads="1"/>
          </p:cNvSpPr>
          <p:nvPr>
            <p:ph type="title"/>
          </p:nvPr>
        </p:nvSpPr>
        <p:spPr/>
        <p:txBody>
          <a:bodyPr/>
          <a:lstStyle/>
          <a:p>
            <a:r>
              <a:rPr lang="en-US"/>
              <a:t>Example 1</a:t>
            </a:r>
          </a:p>
        </p:txBody>
      </p:sp>
      <p:sp>
        <p:nvSpPr>
          <p:cNvPr id="120838" name="TPQuestion"/>
          <p:cNvSpPr>
            <a:spLocks noChangeArrowheads="1"/>
          </p:cNvSpPr>
          <p:nvPr/>
        </p:nvSpPr>
        <p:spPr bwMode="auto">
          <a:xfrm>
            <a:off x="476250" y="1438275"/>
            <a:ext cx="8020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B.</a:t>
            </a:r>
            <a:r>
              <a:rPr lang="en-US" sz="2400" b="1">
                <a:solidFill>
                  <a:srgbClr val="00539D"/>
                </a:solidFill>
                <a:cs typeface="Times New Roman" pitchFamily="18" charset="0"/>
              </a:rPr>
              <a:t> List all of the possible rational zeros of </a:t>
            </a:r>
            <a:br>
              <a:rPr lang="en-US" sz="2400" b="1">
                <a:solidFill>
                  <a:srgbClr val="00539D"/>
                </a:solidFill>
                <a:cs typeface="Times New Roman" pitchFamily="18" charset="0"/>
              </a:rPr>
            </a:br>
            <a:r>
              <a:rPr lang="en-US" sz="2400" b="1" i="1">
                <a:solidFill>
                  <a:srgbClr val="00539D"/>
                </a:solidFill>
                <a:cs typeface="Times New Roman" pitchFamily="18" charset="0"/>
              </a:rPr>
              <a:t>f</a:t>
            </a:r>
            <a:r>
              <a:rPr lang="en-US" sz="2400" b="1">
                <a:solidFill>
                  <a:srgbClr val="00539D"/>
                </a:solidFill>
                <a:cs typeface="Times New Roman" pitchFamily="18" charset="0"/>
              </a:rPr>
              <a:t>(</a:t>
            </a:r>
            <a:r>
              <a:rPr lang="en-US" sz="2400" b="1" i="1">
                <a:solidFill>
                  <a:srgbClr val="00539D"/>
                </a:solidFill>
                <a:cs typeface="Times New Roman" pitchFamily="18" charset="0"/>
              </a:rPr>
              <a:t>x</a:t>
            </a:r>
            <a:r>
              <a:rPr lang="en-US" sz="2400" b="1">
                <a:solidFill>
                  <a:srgbClr val="00539D"/>
                </a:solidFill>
                <a:cs typeface="Times New Roman" pitchFamily="18" charset="0"/>
              </a:rPr>
              <a:t>) = </a:t>
            </a:r>
            <a:r>
              <a:rPr lang="en-US" sz="2400" b="1" i="1">
                <a:solidFill>
                  <a:srgbClr val="00539D"/>
                </a:solidFill>
                <a:cs typeface="Times New Roman" pitchFamily="18" charset="0"/>
              </a:rPr>
              <a:t>x</a:t>
            </a:r>
            <a:r>
              <a:rPr lang="en-US" sz="2400" b="1" baseline="40000">
                <a:solidFill>
                  <a:srgbClr val="00539D"/>
                </a:solidFill>
                <a:cs typeface="Times New Roman" pitchFamily="18" charset="0"/>
              </a:rPr>
              <a:t>3</a:t>
            </a:r>
            <a:r>
              <a:rPr lang="en-US" sz="2400" b="1">
                <a:solidFill>
                  <a:srgbClr val="00539D"/>
                </a:solidFill>
                <a:cs typeface="Times New Roman" pitchFamily="18" charset="0"/>
              </a:rPr>
              <a:t> + 3</a:t>
            </a:r>
            <a:r>
              <a:rPr lang="en-US" sz="2400" b="1" i="1">
                <a:solidFill>
                  <a:srgbClr val="00539D"/>
                </a:solidFill>
                <a:cs typeface="Times New Roman" pitchFamily="18" charset="0"/>
              </a:rPr>
              <a:t>x</a:t>
            </a:r>
            <a:r>
              <a:rPr lang="en-US" sz="2400" b="1">
                <a:solidFill>
                  <a:srgbClr val="00539D"/>
                </a:solidFill>
                <a:cs typeface="Times New Roman" pitchFamily="18" charset="0"/>
              </a:rPr>
              <a:t> + 24.</a:t>
            </a:r>
          </a:p>
        </p:txBody>
      </p:sp>
      <p:pic>
        <p:nvPicPr>
          <p:cNvPr id="12084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grpSp>
        <p:nvGrpSpPr>
          <p:cNvPr id="120846" name="Group 14"/>
          <p:cNvGrpSpPr>
            <a:grpSpLocks/>
          </p:cNvGrpSpPr>
          <p:nvPr/>
        </p:nvGrpSpPr>
        <p:grpSpPr bwMode="auto">
          <a:xfrm>
            <a:off x="857250" y="2247900"/>
            <a:ext cx="6280150" cy="3392488"/>
            <a:chOff x="540" y="1416"/>
            <a:chExt cx="3956" cy="2137"/>
          </a:xfrm>
        </p:grpSpPr>
        <p:sp>
          <p:nvSpPr>
            <p:cNvPr id="120837" name="TPAnswers"/>
            <p:cNvSpPr>
              <a:spLocks noChangeArrowheads="1"/>
            </p:cNvSpPr>
            <p:nvPr>
              <p:custDataLst>
                <p:tags r:id="rId3"/>
              </p:custDataLst>
            </p:nvPr>
          </p:nvSpPr>
          <p:spPr bwMode="auto">
            <a:xfrm>
              <a:off x="540" y="1520"/>
              <a:ext cx="1758" cy="203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a:t>
              </a:r>
            </a:p>
          </p:txBody>
        </p:sp>
        <p:pic>
          <p:nvPicPr>
            <p:cNvPr id="120842" name="Picture 10" descr="ALG02_664"/>
            <p:cNvPicPr>
              <a:picLocks noChangeAspect="1" noChangeArrowheads="1"/>
            </p:cNvPicPr>
            <p:nvPr/>
          </p:nvPicPr>
          <p:blipFill>
            <a:blip r:embed="rId7">
              <a:extLst>
                <a:ext uri="{28A0092B-C50C-407E-A947-70E740481C1C}">
                  <a14:useLocalDpi xmlns:a14="http://schemas.microsoft.com/office/drawing/2010/main" val="0"/>
                </a:ext>
              </a:extLst>
            </a:blip>
            <a:srcRect t="79333"/>
            <a:stretch>
              <a:fillRect/>
            </a:stretch>
          </p:blipFill>
          <p:spPr bwMode="auto">
            <a:xfrm>
              <a:off x="937" y="3218"/>
              <a:ext cx="3559" cy="335"/>
            </a:xfrm>
            <a:prstGeom prst="rect">
              <a:avLst/>
            </a:prstGeom>
            <a:noFill/>
            <a:extLst>
              <a:ext uri="{909E8E84-426E-40DD-AFC4-6F175D3DCCD1}">
                <a14:hiddenFill xmlns:a14="http://schemas.microsoft.com/office/drawing/2010/main">
                  <a:solidFill>
                    <a:srgbClr val="FFFFFF"/>
                  </a:solidFill>
                </a14:hiddenFill>
              </a:ext>
            </a:extLst>
          </p:spPr>
        </p:pic>
        <p:pic>
          <p:nvPicPr>
            <p:cNvPr id="120843" name="Picture 11" descr="ALG02_664"/>
            <p:cNvPicPr>
              <a:picLocks noChangeAspect="1" noChangeArrowheads="1"/>
            </p:cNvPicPr>
            <p:nvPr/>
          </p:nvPicPr>
          <p:blipFill>
            <a:blip r:embed="rId7">
              <a:extLst>
                <a:ext uri="{28A0092B-C50C-407E-A947-70E740481C1C}">
                  <a14:useLocalDpi xmlns:a14="http://schemas.microsoft.com/office/drawing/2010/main" val="0"/>
                </a:ext>
              </a:extLst>
            </a:blip>
            <a:srcRect t="55521" b="20667"/>
            <a:stretch>
              <a:fillRect/>
            </a:stretch>
          </p:blipFill>
          <p:spPr bwMode="auto">
            <a:xfrm>
              <a:off x="937" y="2633"/>
              <a:ext cx="3559" cy="386"/>
            </a:xfrm>
            <a:prstGeom prst="rect">
              <a:avLst/>
            </a:prstGeom>
            <a:noFill/>
            <a:extLst>
              <a:ext uri="{909E8E84-426E-40DD-AFC4-6F175D3DCCD1}">
                <a14:hiddenFill xmlns:a14="http://schemas.microsoft.com/office/drawing/2010/main">
                  <a:solidFill>
                    <a:srgbClr val="FFFFFF"/>
                  </a:solidFill>
                </a14:hiddenFill>
              </a:ext>
            </a:extLst>
          </p:spPr>
        </p:pic>
        <p:pic>
          <p:nvPicPr>
            <p:cNvPr id="120844" name="Picture 12" descr="ALG02_664"/>
            <p:cNvPicPr>
              <a:picLocks noChangeAspect="1" noChangeArrowheads="1"/>
            </p:cNvPicPr>
            <p:nvPr/>
          </p:nvPicPr>
          <p:blipFill>
            <a:blip r:embed="rId7">
              <a:extLst>
                <a:ext uri="{28A0092B-C50C-407E-A947-70E740481C1C}">
                  <a14:useLocalDpi xmlns:a14="http://schemas.microsoft.com/office/drawing/2010/main" val="0"/>
                </a:ext>
              </a:extLst>
            </a:blip>
            <a:srcRect t="34546" b="44479"/>
            <a:stretch>
              <a:fillRect/>
            </a:stretch>
          </p:blipFill>
          <p:spPr bwMode="auto">
            <a:xfrm>
              <a:off x="937" y="2073"/>
              <a:ext cx="3559" cy="340"/>
            </a:xfrm>
            <a:prstGeom prst="rect">
              <a:avLst/>
            </a:prstGeom>
            <a:noFill/>
            <a:extLst>
              <a:ext uri="{909E8E84-426E-40DD-AFC4-6F175D3DCCD1}">
                <a14:hiddenFill xmlns:a14="http://schemas.microsoft.com/office/drawing/2010/main">
                  <a:solidFill>
                    <a:srgbClr val="FFFFFF"/>
                  </a:solidFill>
                </a14:hiddenFill>
              </a:ext>
            </a:extLst>
          </p:spPr>
        </p:pic>
        <p:pic>
          <p:nvPicPr>
            <p:cNvPr id="120845" name="Picture 13" descr="ALG02_664"/>
            <p:cNvPicPr>
              <a:picLocks noChangeAspect="1" noChangeArrowheads="1"/>
            </p:cNvPicPr>
            <p:nvPr/>
          </p:nvPicPr>
          <p:blipFill>
            <a:blip r:embed="rId7">
              <a:extLst>
                <a:ext uri="{28A0092B-C50C-407E-A947-70E740481C1C}">
                  <a14:useLocalDpi xmlns:a14="http://schemas.microsoft.com/office/drawing/2010/main" val="0"/>
                </a:ext>
              </a:extLst>
            </a:blip>
            <a:srcRect b="66872"/>
            <a:stretch>
              <a:fillRect/>
            </a:stretch>
          </p:blipFill>
          <p:spPr bwMode="auto">
            <a:xfrm>
              <a:off x="937" y="1416"/>
              <a:ext cx="3559" cy="537"/>
            </a:xfrm>
            <a:prstGeom prst="rect">
              <a:avLst/>
            </a:prstGeom>
            <a:noFill/>
            <a:extLst>
              <a:ext uri="{909E8E84-426E-40DD-AFC4-6F175D3DCCD1}">
                <a14:hiddenFill xmlns:a14="http://schemas.microsoft.com/office/drawing/2010/main">
                  <a:solidFill>
                    <a:srgbClr val="FFFFFF"/>
                  </a:solidFill>
                </a14:hiddenFill>
              </a:ext>
            </a:extLst>
          </p:spPr>
        </p:pic>
      </p:grpSp>
      <p:sp>
        <p:nvSpPr>
          <p:cNvPr id="120839" name="Oval 7"/>
          <p:cNvSpPr>
            <a:spLocks noChangeArrowheads="1"/>
          </p:cNvSpPr>
          <p:nvPr/>
        </p:nvSpPr>
        <p:spPr bwMode="auto">
          <a:xfrm>
            <a:off x="847725" y="33242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307699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wipe(left)">
                                      <p:cBhvr>
                                        <p:cTn id="7" dur="500"/>
                                        <p:tgtEl>
                                          <p:spTgt spid="1208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0846"/>
                                        </p:tgtEl>
                                        <p:attrNameLst>
                                          <p:attrName>style.visibility</p:attrName>
                                        </p:attrNameLst>
                                      </p:cBhvr>
                                      <p:to>
                                        <p:strVal val="visible"/>
                                      </p:to>
                                    </p:set>
                                    <p:animEffect transition="in" filter="wipe(left)">
                                      <p:cBhvr>
                                        <p:cTn id="11" dur="500"/>
                                        <p:tgtEl>
                                          <p:spTgt spid="1208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20839"/>
                                        </p:tgtEl>
                                        <p:attrNameLst>
                                          <p:attrName>style.visibility</p:attrName>
                                        </p:attrNameLst>
                                      </p:cBhvr>
                                      <p:to>
                                        <p:strVal val="visible"/>
                                      </p:to>
                                    </p:set>
                                    <p:animEffect transition="in" filter="wipe(down)">
                                      <p:cBhvr>
                                        <p:cTn id="16" dur="580">
                                          <p:stCondLst>
                                            <p:cond delay="0"/>
                                          </p:stCondLst>
                                        </p:cTn>
                                        <p:tgtEl>
                                          <p:spTgt spid="120839"/>
                                        </p:tgtEl>
                                      </p:cBhvr>
                                    </p:animEffect>
                                    <p:anim calcmode="lin" valueType="num">
                                      <p:cBhvr>
                                        <p:cTn id="17" dur="1822" tmFilter="0,0; 0.14,0.36; 0.43,0.73; 0.71,0.91; 1.0,1.0">
                                          <p:stCondLst>
                                            <p:cond delay="0"/>
                                          </p:stCondLst>
                                        </p:cTn>
                                        <p:tgtEl>
                                          <p:spTgt spid="12083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083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083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083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0839"/>
                                        </p:tgtEl>
                                        <p:attrNameLst>
                                          <p:attrName>ppt_y</p:attrName>
                                        </p:attrNameLst>
                                      </p:cBhvr>
                                      <p:tavLst>
                                        <p:tav tm="0" fmla="#ppt_y-sin(pi*$)/81">
                                          <p:val>
                                            <p:fltVal val="0"/>
                                          </p:val>
                                        </p:tav>
                                        <p:tav tm="100000">
                                          <p:val>
                                            <p:fltVal val="1"/>
                                          </p:val>
                                        </p:tav>
                                      </p:tavLst>
                                    </p:anim>
                                    <p:animScale>
                                      <p:cBhvr>
                                        <p:cTn id="22" dur="26">
                                          <p:stCondLst>
                                            <p:cond delay="650"/>
                                          </p:stCondLst>
                                        </p:cTn>
                                        <p:tgtEl>
                                          <p:spTgt spid="120839"/>
                                        </p:tgtEl>
                                      </p:cBhvr>
                                      <p:to x="100000" y="60000"/>
                                    </p:animScale>
                                    <p:animScale>
                                      <p:cBhvr>
                                        <p:cTn id="23" dur="166" decel="50000">
                                          <p:stCondLst>
                                            <p:cond delay="676"/>
                                          </p:stCondLst>
                                        </p:cTn>
                                        <p:tgtEl>
                                          <p:spTgt spid="120839"/>
                                        </p:tgtEl>
                                      </p:cBhvr>
                                      <p:to x="100000" y="100000"/>
                                    </p:animScale>
                                    <p:animScale>
                                      <p:cBhvr>
                                        <p:cTn id="24" dur="26">
                                          <p:stCondLst>
                                            <p:cond delay="1312"/>
                                          </p:stCondLst>
                                        </p:cTn>
                                        <p:tgtEl>
                                          <p:spTgt spid="120839"/>
                                        </p:tgtEl>
                                      </p:cBhvr>
                                      <p:to x="100000" y="80000"/>
                                    </p:animScale>
                                    <p:animScale>
                                      <p:cBhvr>
                                        <p:cTn id="25" dur="166" decel="50000">
                                          <p:stCondLst>
                                            <p:cond delay="1338"/>
                                          </p:stCondLst>
                                        </p:cTn>
                                        <p:tgtEl>
                                          <p:spTgt spid="120839"/>
                                        </p:tgtEl>
                                      </p:cBhvr>
                                      <p:to x="100000" y="100000"/>
                                    </p:animScale>
                                    <p:animScale>
                                      <p:cBhvr>
                                        <p:cTn id="26" dur="26">
                                          <p:stCondLst>
                                            <p:cond delay="1642"/>
                                          </p:stCondLst>
                                        </p:cTn>
                                        <p:tgtEl>
                                          <p:spTgt spid="120839"/>
                                        </p:tgtEl>
                                      </p:cBhvr>
                                      <p:to x="100000" y="90000"/>
                                    </p:animScale>
                                    <p:animScale>
                                      <p:cBhvr>
                                        <p:cTn id="27" dur="166" decel="50000">
                                          <p:stCondLst>
                                            <p:cond delay="1668"/>
                                          </p:stCondLst>
                                        </p:cTn>
                                        <p:tgtEl>
                                          <p:spTgt spid="120839"/>
                                        </p:tgtEl>
                                      </p:cBhvr>
                                      <p:to x="100000" y="100000"/>
                                    </p:animScale>
                                    <p:animScale>
                                      <p:cBhvr>
                                        <p:cTn id="28" dur="26">
                                          <p:stCondLst>
                                            <p:cond delay="1808"/>
                                          </p:stCondLst>
                                        </p:cTn>
                                        <p:tgtEl>
                                          <p:spTgt spid="120839"/>
                                        </p:tgtEl>
                                      </p:cBhvr>
                                      <p:to x="100000" y="95000"/>
                                    </p:animScale>
                                    <p:animScale>
                                      <p:cBhvr>
                                        <p:cTn id="29" dur="166" decel="50000">
                                          <p:stCondLst>
                                            <p:cond delay="1834"/>
                                          </p:stCondLst>
                                        </p:cTn>
                                        <p:tgtEl>
                                          <p:spTgt spid="1208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utoUpdateAnimBg="0"/>
      <p:bldP spid="1208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Rational Zeros</a:t>
            </a:r>
            <a:endParaRPr lang="en-US" sz="2000" b="1">
              <a:solidFill>
                <a:srgbClr val="EC1D24"/>
              </a:solidFill>
            </a:endParaRPr>
          </a:p>
        </p:txBody>
      </p:sp>
      <p:sp>
        <p:nvSpPr>
          <p:cNvPr id="6149" name="Rectangle 5"/>
          <p:cNvSpPr>
            <a:spLocks noChangeArrowheads="1"/>
          </p:cNvSpPr>
          <p:nvPr/>
        </p:nvSpPr>
        <p:spPr bwMode="auto">
          <a:xfrm>
            <a:off x="876300" y="1436688"/>
            <a:ext cx="7705725" cy="1406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GEOMETRY</a:t>
            </a:r>
            <a:r>
              <a:rPr lang="en-US" sz="2400">
                <a:solidFill>
                  <a:srgbClr val="000000"/>
                </a:solidFill>
                <a:ea typeface="Times New Roman" pitchFamily="18" charset="0"/>
                <a:cs typeface="Arial" charset="0"/>
              </a:rPr>
              <a:t>  </a:t>
            </a:r>
            <a:r>
              <a:rPr lang="en-US" sz="2400" b="1">
                <a:solidFill>
                  <a:srgbClr val="00539D"/>
                </a:solidFill>
                <a:ea typeface="Times New Roman" pitchFamily="18" charset="0"/>
                <a:cs typeface="Arial" charset="0"/>
              </a:rPr>
              <a:t>The volume of a rectangular solid is 1120 cubic feet. The width is 2 feet less than the height, and the length is 4 feet more than the height. Find the dimensions of the solid.</a:t>
            </a:r>
            <a:endParaRPr lang="en-US" sz="2400" i="1">
              <a:solidFill>
                <a:srgbClr val="00539D"/>
              </a:solidFill>
              <a:ea typeface="Times New Roman" pitchFamily="18" charset="0"/>
              <a:cs typeface="Arial" charset="0"/>
            </a:endParaRPr>
          </a:p>
        </p:txBody>
      </p:sp>
      <p:sp>
        <p:nvSpPr>
          <p:cNvPr id="6150" name="Text Box 6"/>
          <p:cNvSpPr txBox="1">
            <a:spLocks noChangeArrowheads="1"/>
          </p:cNvSpPr>
          <p:nvPr/>
        </p:nvSpPr>
        <p:spPr bwMode="auto">
          <a:xfrm>
            <a:off x="533400" y="3287713"/>
            <a:ext cx="439896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rPr>
              <a:t>Let </a:t>
            </a:r>
            <a:r>
              <a:rPr lang="en-US" sz="2400" i="1">
                <a:solidFill>
                  <a:srgbClr val="000000"/>
                </a:solidFill>
              </a:rPr>
              <a:t>x</a:t>
            </a:r>
            <a:r>
              <a:rPr lang="en-US" sz="2400">
                <a:solidFill>
                  <a:srgbClr val="000000"/>
                </a:solidFill>
              </a:rPr>
              <a:t> = the height, </a:t>
            </a:r>
            <a:br>
              <a:rPr lang="en-US" sz="2400">
                <a:solidFill>
                  <a:srgbClr val="000000"/>
                </a:solidFill>
              </a:rPr>
            </a:br>
            <a:r>
              <a:rPr lang="en-US" sz="2400" i="1">
                <a:solidFill>
                  <a:srgbClr val="000000"/>
                </a:solidFill>
              </a:rPr>
              <a:t>x </a:t>
            </a:r>
            <a:r>
              <a:rPr lang="en-US" sz="2400">
                <a:solidFill>
                  <a:srgbClr val="000000"/>
                </a:solidFill>
              </a:rPr>
              <a:t>– 2 = the width, and </a:t>
            </a:r>
            <a:br>
              <a:rPr lang="en-US" sz="2400">
                <a:solidFill>
                  <a:srgbClr val="000000"/>
                </a:solidFill>
              </a:rPr>
            </a:br>
            <a:r>
              <a:rPr lang="en-US" sz="2400" i="1">
                <a:solidFill>
                  <a:srgbClr val="000000"/>
                </a:solidFill>
              </a:rPr>
              <a:t>x</a:t>
            </a:r>
            <a:r>
              <a:rPr lang="en-US" sz="2400">
                <a:solidFill>
                  <a:srgbClr val="000000"/>
                </a:solidFill>
              </a:rPr>
              <a:t> + 4 = the length.</a:t>
            </a:r>
          </a:p>
        </p:txBody>
      </p:sp>
      <p:pic>
        <p:nvPicPr>
          <p:cNvPr id="6151" name="Picture 7" descr="ALG2_06_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3105150"/>
            <a:ext cx="3043238" cy="2273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81911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box(out)">
                                      <p:cBhvr>
                                        <p:cTn id="11" dur="500"/>
                                        <p:tgtEl>
                                          <p:spTgt spid="61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wipe(left)">
                                      <p:cBhvr>
                                        <p:cTn id="1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172" name="Text Box 4"/>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Find Rational Zeros</a:t>
            </a:r>
            <a:endParaRPr lang="en-US" sz="2000" b="1">
              <a:solidFill>
                <a:srgbClr val="EC1D24"/>
              </a:solidFill>
            </a:endParaRPr>
          </a:p>
        </p:txBody>
      </p:sp>
      <p:sp>
        <p:nvSpPr>
          <p:cNvPr id="7173" name="Rectangle 5"/>
          <p:cNvSpPr>
            <a:spLocks noChangeArrowheads="1"/>
          </p:cNvSpPr>
          <p:nvPr/>
        </p:nvSpPr>
        <p:spPr bwMode="auto">
          <a:xfrm>
            <a:off x="876300" y="1503363"/>
            <a:ext cx="7705725"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a:solidFill>
                  <a:srgbClr val="000000"/>
                </a:solidFill>
                <a:ea typeface="Times New Roman" pitchFamily="18" charset="0"/>
                <a:cs typeface="Arial" charset="0"/>
              </a:rPr>
              <a:t>Write the equation for volume.</a:t>
            </a:r>
          </a:p>
        </p:txBody>
      </p:sp>
      <p:sp>
        <p:nvSpPr>
          <p:cNvPr id="7174" name="Text Box 6"/>
          <p:cNvSpPr txBox="1">
            <a:spLocks noChangeArrowheads="1"/>
          </p:cNvSpPr>
          <p:nvPr/>
        </p:nvSpPr>
        <p:spPr bwMode="auto">
          <a:xfrm>
            <a:off x="1368425" y="2071688"/>
            <a:ext cx="72723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2057400" algn="r"/>
                <a:tab pos="2286000" algn="l"/>
                <a:tab pos="4114800" algn="l"/>
              </a:tabLst>
              <a:defRPr>
                <a:solidFill>
                  <a:schemeClr val="tx1"/>
                </a:solidFill>
                <a:latin typeface="Arial" charset="0"/>
              </a:defRPr>
            </a:lvl1pPr>
            <a:lvl2pPr>
              <a:tabLst>
                <a:tab pos="2057400" algn="r"/>
                <a:tab pos="2286000" algn="l"/>
                <a:tab pos="4114800" algn="l"/>
              </a:tabLst>
              <a:defRPr>
                <a:solidFill>
                  <a:schemeClr val="tx1"/>
                </a:solidFill>
                <a:latin typeface="Arial" charset="0"/>
              </a:defRPr>
            </a:lvl2pPr>
            <a:lvl3pPr>
              <a:tabLst>
                <a:tab pos="2057400" algn="r"/>
                <a:tab pos="2286000" algn="l"/>
                <a:tab pos="4114800" algn="l"/>
              </a:tabLst>
              <a:defRPr>
                <a:solidFill>
                  <a:schemeClr val="tx1"/>
                </a:solidFill>
                <a:latin typeface="Arial" charset="0"/>
              </a:defRPr>
            </a:lvl3pPr>
            <a:lvl4pPr>
              <a:tabLst>
                <a:tab pos="2057400" algn="r"/>
                <a:tab pos="2286000" algn="l"/>
                <a:tab pos="4114800" algn="l"/>
              </a:tabLst>
              <a:defRPr>
                <a:solidFill>
                  <a:schemeClr val="tx1"/>
                </a:solidFill>
                <a:latin typeface="Arial" charset="0"/>
              </a:defRPr>
            </a:lvl4pPr>
            <a:lvl5pPr>
              <a:tabLst>
                <a:tab pos="2057400" algn="r"/>
                <a:tab pos="2286000" algn="l"/>
                <a:tab pos="4114800" algn="l"/>
              </a:tabLst>
              <a:defRPr>
                <a:solidFill>
                  <a:schemeClr val="tx1"/>
                </a:solidFill>
                <a:latin typeface="Arial" charset="0"/>
              </a:defRPr>
            </a:lvl5pPr>
            <a:lvl6pPr fontAlgn="base">
              <a:spcBef>
                <a:spcPct val="0"/>
              </a:spcBef>
              <a:spcAft>
                <a:spcPct val="0"/>
              </a:spcAft>
              <a:tabLst>
                <a:tab pos="2057400" algn="r"/>
                <a:tab pos="2286000" algn="l"/>
                <a:tab pos="4114800" algn="l"/>
              </a:tabLst>
              <a:defRPr>
                <a:solidFill>
                  <a:schemeClr val="tx1"/>
                </a:solidFill>
                <a:latin typeface="Arial" charset="0"/>
              </a:defRPr>
            </a:lvl6pPr>
            <a:lvl7pPr fontAlgn="base">
              <a:spcBef>
                <a:spcPct val="0"/>
              </a:spcBef>
              <a:spcAft>
                <a:spcPct val="0"/>
              </a:spcAft>
              <a:tabLst>
                <a:tab pos="2057400" algn="r"/>
                <a:tab pos="2286000" algn="l"/>
                <a:tab pos="4114800" algn="l"/>
              </a:tabLst>
              <a:defRPr>
                <a:solidFill>
                  <a:schemeClr val="tx1"/>
                </a:solidFill>
                <a:latin typeface="Arial" charset="0"/>
              </a:defRPr>
            </a:lvl7pPr>
            <a:lvl8pPr fontAlgn="base">
              <a:spcBef>
                <a:spcPct val="0"/>
              </a:spcBef>
              <a:spcAft>
                <a:spcPct val="0"/>
              </a:spcAft>
              <a:tabLst>
                <a:tab pos="2057400" algn="r"/>
                <a:tab pos="2286000" algn="l"/>
                <a:tab pos="4114800" algn="l"/>
              </a:tabLst>
              <a:defRPr>
                <a:solidFill>
                  <a:schemeClr val="tx1"/>
                </a:solidFill>
                <a:latin typeface="Arial" charset="0"/>
              </a:defRPr>
            </a:lvl8pPr>
            <a:lvl9pPr fontAlgn="base">
              <a:spcBef>
                <a:spcPct val="0"/>
              </a:spcBef>
              <a:spcAft>
                <a:spcPct val="0"/>
              </a:spcAft>
              <a:tabLst>
                <a:tab pos="2057400" algn="r"/>
                <a:tab pos="2286000" algn="l"/>
                <a:tab pos="4114800" algn="l"/>
              </a:tabLs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cs typeface="Arial" charset="0"/>
              </a:rPr>
              <a:t>	ℓ ● </a:t>
            </a:r>
            <a:r>
              <a:rPr lang="en-US" sz="2400" i="1">
                <a:solidFill>
                  <a:srgbClr val="000000"/>
                </a:solidFill>
                <a:cs typeface="Arial" charset="0"/>
              </a:rPr>
              <a:t>w</a:t>
            </a:r>
            <a:r>
              <a:rPr lang="en-US" sz="2400">
                <a:solidFill>
                  <a:srgbClr val="000000"/>
                </a:solidFill>
                <a:cs typeface="Arial" charset="0"/>
              </a:rPr>
              <a:t> ● </a:t>
            </a:r>
            <a:r>
              <a:rPr lang="en-US" sz="2400" i="1">
                <a:solidFill>
                  <a:srgbClr val="000000"/>
                </a:solidFill>
                <a:cs typeface="Arial" charset="0"/>
              </a:rPr>
              <a:t>h</a:t>
            </a:r>
            <a:r>
              <a:rPr lang="en-US" sz="2400">
                <a:solidFill>
                  <a:srgbClr val="000000"/>
                </a:solidFill>
                <a:cs typeface="Arial" charset="0"/>
              </a:rPr>
              <a:t> 	= </a:t>
            </a:r>
            <a:r>
              <a:rPr lang="en-US" sz="2400" i="1">
                <a:solidFill>
                  <a:srgbClr val="000000"/>
                </a:solidFill>
                <a:cs typeface="Arial" charset="0"/>
              </a:rPr>
              <a:t>V</a:t>
            </a:r>
            <a:r>
              <a:rPr lang="en-US" sz="2400">
                <a:solidFill>
                  <a:srgbClr val="000000"/>
                </a:solidFill>
                <a:cs typeface="Arial" charset="0"/>
              </a:rPr>
              <a:t>	Formula for volume</a:t>
            </a:r>
          </a:p>
        </p:txBody>
      </p:sp>
      <p:sp>
        <p:nvSpPr>
          <p:cNvPr id="7175" name="Rectangle 7"/>
          <p:cNvSpPr>
            <a:spLocks noChangeArrowheads="1"/>
          </p:cNvSpPr>
          <p:nvPr/>
        </p:nvSpPr>
        <p:spPr bwMode="auto">
          <a:xfrm>
            <a:off x="533400" y="4781550"/>
            <a:ext cx="79152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1588" fontAlgn="base">
              <a:lnSpc>
                <a:spcPct val="90000"/>
              </a:lnSpc>
              <a:spcBef>
                <a:spcPct val="20000"/>
              </a:spcBef>
              <a:spcAft>
                <a:spcPct val="0"/>
              </a:spcAft>
              <a:buClr>
                <a:srgbClr val="FFFFFF"/>
              </a:buClr>
              <a:tabLst>
                <a:tab pos="1943100" algn="l"/>
              </a:tabLst>
            </a:pPr>
            <a:r>
              <a:rPr lang="en-US" sz="2400">
                <a:solidFill>
                  <a:srgbClr val="000000"/>
                </a:solidFill>
              </a:rPr>
              <a:t>The leading coefficient is 1, so the possible integer zeros are factors of 1120. Since length can only be positive, we only need to check positive zeros. </a:t>
            </a:r>
          </a:p>
        </p:txBody>
      </p:sp>
      <p:grpSp>
        <p:nvGrpSpPr>
          <p:cNvPr id="7185" name="Group 17"/>
          <p:cNvGrpSpPr>
            <a:grpSpLocks/>
          </p:cNvGrpSpPr>
          <p:nvPr/>
        </p:nvGrpSpPr>
        <p:grpSpPr bwMode="auto">
          <a:xfrm>
            <a:off x="954088" y="2632075"/>
            <a:ext cx="7866062" cy="519113"/>
            <a:chOff x="601" y="1658"/>
            <a:chExt cx="4955" cy="327"/>
          </a:xfrm>
        </p:grpSpPr>
        <p:pic>
          <p:nvPicPr>
            <p:cNvPr id="7177" name="Picture 9" descr="ALG02_665"/>
            <p:cNvPicPr>
              <a:picLocks noChangeAspect="1" noChangeArrowheads="1"/>
            </p:cNvPicPr>
            <p:nvPr/>
          </p:nvPicPr>
          <p:blipFill>
            <a:blip r:embed="rId3">
              <a:extLst>
                <a:ext uri="{28A0092B-C50C-407E-A947-70E740481C1C}">
                  <a14:useLocalDpi xmlns:a14="http://schemas.microsoft.com/office/drawing/2010/main" val="0"/>
                </a:ext>
              </a:extLst>
            </a:blip>
            <a:srcRect b="69127"/>
            <a:stretch>
              <a:fillRect/>
            </a:stretch>
          </p:blipFill>
          <p:spPr bwMode="auto">
            <a:xfrm>
              <a:off x="601" y="1667"/>
              <a:ext cx="2335" cy="318"/>
            </a:xfrm>
            <a:prstGeom prst="rect">
              <a:avLst/>
            </a:prstGeom>
            <a:noFill/>
            <a:extLst>
              <a:ext uri="{909E8E84-426E-40DD-AFC4-6F175D3DCCD1}">
                <a14:hiddenFill xmlns:a14="http://schemas.microsoft.com/office/drawing/2010/main">
                  <a:solidFill>
                    <a:srgbClr val="FFFFFF"/>
                  </a:solidFill>
                </a14:hiddenFill>
              </a:ext>
            </a:extLst>
          </p:spPr>
        </p:pic>
        <p:sp>
          <p:nvSpPr>
            <p:cNvPr id="7178" name="Text Box 10"/>
            <p:cNvSpPr txBox="1">
              <a:spLocks noChangeArrowheads="1"/>
            </p:cNvSpPr>
            <p:nvPr/>
          </p:nvSpPr>
          <p:spPr bwMode="auto">
            <a:xfrm>
              <a:off x="3220" y="1658"/>
              <a:ext cx="233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2057400" algn="r"/>
                  <a:tab pos="2286000" algn="l"/>
                </a:tabLst>
                <a:defRPr>
                  <a:solidFill>
                    <a:schemeClr val="tx1"/>
                  </a:solidFill>
                  <a:latin typeface="Arial" charset="0"/>
                </a:defRPr>
              </a:lvl1pPr>
              <a:lvl2pPr>
                <a:tabLst>
                  <a:tab pos="2057400" algn="r"/>
                  <a:tab pos="2286000" algn="l"/>
                </a:tabLst>
                <a:defRPr>
                  <a:solidFill>
                    <a:schemeClr val="tx1"/>
                  </a:solidFill>
                  <a:latin typeface="Arial" charset="0"/>
                </a:defRPr>
              </a:lvl2pPr>
              <a:lvl3pPr>
                <a:tabLst>
                  <a:tab pos="2057400" algn="r"/>
                  <a:tab pos="2286000" algn="l"/>
                </a:tabLst>
                <a:defRPr>
                  <a:solidFill>
                    <a:schemeClr val="tx1"/>
                  </a:solidFill>
                  <a:latin typeface="Arial" charset="0"/>
                </a:defRPr>
              </a:lvl3pPr>
              <a:lvl4pPr>
                <a:tabLst>
                  <a:tab pos="2057400" algn="r"/>
                  <a:tab pos="2286000" algn="l"/>
                </a:tabLst>
                <a:defRPr>
                  <a:solidFill>
                    <a:schemeClr val="tx1"/>
                  </a:solidFill>
                  <a:latin typeface="Arial" charset="0"/>
                </a:defRPr>
              </a:lvl4pPr>
              <a:lvl5pPr>
                <a:tabLst>
                  <a:tab pos="2057400" algn="r"/>
                  <a:tab pos="2286000" algn="l"/>
                </a:tabLst>
                <a:defRPr>
                  <a:solidFill>
                    <a:schemeClr val="tx1"/>
                  </a:solidFill>
                  <a:latin typeface="Arial" charset="0"/>
                </a:defRPr>
              </a:lvl5pPr>
              <a:lvl6pPr fontAlgn="base">
                <a:spcBef>
                  <a:spcPct val="0"/>
                </a:spcBef>
                <a:spcAft>
                  <a:spcPct val="0"/>
                </a:spcAft>
                <a:tabLst>
                  <a:tab pos="2057400" algn="r"/>
                  <a:tab pos="2286000" algn="l"/>
                </a:tabLst>
                <a:defRPr>
                  <a:solidFill>
                    <a:schemeClr val="tx1"/>
                  </a:solidFill>
                  <a:latin typeface="Arial" charset="0"/>
                </a:defRPr>
              </a:lvl6pPr>
              <a:lvl7pPr fontAlgn="base">
                <a:spcBef>
                  <a:spcPct val="0"/>
                </a:spcBef>
                <a:spcAft>
                  <a:spcPct val="0"/>
                </a:spcAft>
                <a:tabLst>
                  <a:tab pos="2057400" algn="r"/>
                  <a:tab pos="2286000" algn="l"/>
                </a:tabLst>
                <a:defRPr>
                  <a:solidFill>
                    <a:schemeClr val="tx1"/>
                  </a:solidFill>
                  <a:latin typeface="Arial" charset="0"/>
                </a:defRPr>
              </a:lvl7pPr>
              <a:lvl8pPr fontAlgn="base">
                <a:spcBef>
                  <a:spcPct val="0"/>
                </a:spcBef>
                <a:spcAft>
                  <a:spcPct val="0"/>
                </a:spcAft>
                <a:tabLst>
                  <a:tab pos="2057400" algn="r"/>
                  <a:tab pos="2286000" algn="l"/>
                </a:tabLst>
                <a:defRPr>
                  <a:solidFill>
                    <a:schemeClr val="tx1"/>
                  </a:solidFill>
                  <a:latin typeface="Arial" charset="0"/>
                </a:defRPr>
              </a:lvl8pPr>
              <a:lvl9pPr fontAlgn="base">
                <a:spcBef>
                  <a:spcPct val="0"/>
                </a:spcBef>
                <a:spcAft>
                  <a:spcPct val="0"/>
                </a:spcAft>
                <a:tabLst>
                  <a:tab pos="2057400" algn="r"/>
                  <a:tab pos="2286000" algn="l"/>
                </a:tabLs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cs typeface="Arial" charset="0"/>
                </a:rPr>
                <a:t>Substitute.</a:t>
              </a:r>
            </a:p>
          </p:txBody>
        </p:sp>
      </p:grpSp>
      <p:grpSp>
        <p:nvGrpSpPr>
          <p:cNvPr id="7186" name="Group 18"/>
          <p:cNvGrpSpPr>
            <a:grpSpLocks/>
          </p:cNvGrpSpPr>
          <p:nvPr/>
        </p:nvGrpSpPr>
        <p:grpSpPr bwMode="auto">
          <a:xfrm>
            <a:off x="954088" y="3213100"/>
            <a:ext cx="7866062" cy="469900"/>
            <a:chOff x="601" y="2024"/>
            <a:chExt cx="4955" cy="296"/>
          </a:xfrm>
        </p:grpSpPr>
        <p:pic>
          <p:nvPicPr>
            <p:cNvPr id="7180" name="Picture 12" descr="ALG02_665"/>
            <p:cNvPicPr>
              <a:picLocks noChangeAspect="1" noChangeArrowheads="1"/>
            </p:cNvPicPr>
            <p:nvPr/>
          </p:nvPicPr>
          <p:blipFill>
            <a:blip r:embed="rId3">
              <a:extLst>
                <a:ext uri="{28A0092B-C50C-407E-A947-70E740481C1C}">
                  <a14:useLocalDpi xmlns:a14="http://schemas.microsoft.com/office/drawing/2010/main" val="0"/>
                </a:ext>
              </a:extLst>
            </a:blip>
            <a:srcRect t="35243" b="36116"/>
            <a:stretch>
              <a:fillRect/>
            </a:stretch>
          </p:blipFill>
          <p:spPr bwMode="auto">
            <a:xfrm>
              <a:off x="601" y="2024"/>
              <a:ext cx="2335" cy="295"/>
            </a:xfrm>
            <a:prstGeom prst="rect">
              <a:avLst/>
            </a:prstGeom>
            <a:noFill/>
            <a:extLst>
              <a:ext uri="{909E8E84-426E-40DD-AFC4-6F175D3DCCD1}">
                <a14:hiddenFill xmlns:a14="http://schemas.microsoft.com/office/drawing/2010/main">
                  <a:solidFill>
                    <a:srgbClr val="FFFFFF"/>
                  </a:solidFill>
                </a14:hiddenFill>
              </a:ext>
            </a:extLst>
          </p:spPr>
        </p:pic>
        <p:sp>
          <p:nvSpPr>
            <p:cNvPr id="7181" name="Text Box 13"/>
            <p:cNvSpPr txBox="1">
              <a:spLocks noChangeArrowheads="1"/>
            </p:cNvSpPr>
            <p:nvPr/>
          </p:nvSpPr>
          <p:spPr bwMode="auto">
            <a:xfrm>
              <a:off x="3220" y="2055"/>
              <a:ext cx="233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2057400" algn="r"/>
                  <a:tab pos="2286000" algn="l"/>
                </a:tabLst>
                <a:defRPr>
                  <a:solidFill>
                    <a:schemeClr val="tx1"/>
                  </a:solidFill>
                  <a:latin typeface="Arial" charset="0"/>
                </a:defRPr>
              </a:lvl1pPr>
              <a:lvl2pPr>
                <a:tabLst>
                  <a:tab pos="2057400" algn="r"/>
                  <a:tab pos="2286000" algn="l"/>
                </a:tabLst>
                <a:defRPr>
                  <a:solidFill>
                    <a:schemeClr val="tx1"/>
                  </a:solidFill>
                  <a:latin typeface="Arial" charset="0"/>
                </a:defRPr>
              </a:lvl2pPr>
              <a:lvl3pPr>
                <a:tabLst>
                  <a:tab pos="2057400" algn="r"/>
                  <a:tab pos="2286000" algn="l"/>
                </a:tabLst>
                <a:defRPr>
                  <a:solidFill>
                    <a:schemeClr val="tx1"/>
                  </a:solidFill>
                  <a:latin typeface="Arial" charset="0"/>
                </a:defRPr>
              </a:lvl3pPr>
              <a:lvl4pPr>
                <a:tabLst>
                  <a:tab pos="2057400" algn="r"/>
                  <a:tab pos="2286000" algn="l"/>
                </a:tabLst>
                <a:defRPr>
                  <a:solidFill>
                    <a:schemeClr val="tx1"/>
                  </a:solidFill>
                  <a:latin typeface="Arial" charset="0"/>
                </a:defRPr>
              </a:lvl4pPr>
              <a:lvl5pPr>
                <a:tabLst>
                  <a:tab pos="2057400" algn="r"/>
                  <a:tab pos="2286000" algn="l"/>
                </a:tabLst>
                <a:defRPr>
                  <a:solidFill>
                    <a:schemeClr val="tx1"/>
                  </a:solidFill>
                  <a:latin typeface="Arial" charset="0"/>
                </a:defRPr>
              </a:lvl5pPr>
              <a:lvl6pPr fontAlgn="base">
                <a:spcBef>
                  <a:spcPct val="0"/>
                </a:spcBef>
                <a:spcAft>
                  <a:spcPct val="0"/>
                </a:spcAft>
                <a:tabLst>
                  <a:tab pos="2057400" algn="r"/>
                  <a:tab pos="2286000" algn="l"/>
                </a:tabLst>
                <a:defRPr>
                  <a:solidFill>
                    <a:schemeClr val="tx1"/>
                  </a:solidFill>
                  <a:latin typeface="Arial" charset="0"/>
                </a:defRPr>
              </a:lvl6pPr>
              <a:lvl7pPr fontAlgn="base">
                <a:spcBef>
                  <a:spcPct val="0"/>
                </a:spcBef>
                <a:spcAft>
                  <a:spcPct val="0"/>
                </a:spcAft>
                <a:tabLst>
                  <a:tab pos="2057400" algn="r"/>
                  <a:tab pos="2286000" algn="l"/>
                </a:tabLst>
                <a:defRPr>
                  <a:solidFill>
                    <a:schemeClr val="tx1"/>
                  </a:solidFill>
                  <a:latin typeface="Arial" charset="0"/>
                </a:defRPr>
              </a:lvl7pPr>
              <a:lvl8pPr fontAlgn="base">
                <a:spcBef>
                  <a:spcPct val="0"/>
                </a:spcBef>
                <a:spcAft>
                  <a:spcPct val="0"/>
                </a:spcAft>
                <a:tabLst>
                  <a:tab pos="2057400" algn="r"/>
                  <a:tab pos="2286000" algn="l"/>
                </a:tabLst>
                <a:defRPr>
                  <a:solidFill>
                    <a:schemeClr val="tx1"/>
                  </a:solidFill>
                  <a:latin typeface="Arial" charset="0"/>
                </a:defRPr>
              </a:lvl8pPr>
              <a:lvl9pPr fontAlgn="base">
                <a:spcBef>
                  <a:spcPct val="0"/>
                </a:spcBef>
                <a:spcAft>
                  <a:spcPct val="0"/>
                </a:spcAft>
                <a:tabLst>
                  <a:tab pos="2057400" algn="r"/>
                  <a:tab pos="2286000" algn="l"/>
                </a:tabLs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cs typeface="Arial" charset="0"/>
                </a:rPr>
                <a:t>Multiply.</a:t>
              </a:r>
            </a:p>
          </p:txBody>
        </p:sp>
      </p:grpSp>
      <p:grpSp>
        <p:nvGrpSpPr>
          <p:cNvPr id="7187" name="Group 19"/>
          <p:cNvGrpSpPr>
            <a:grpSpLocks/>
          </p:cNvGrpSpPr>
          <p:nvPr/>
        </p:nvGrpSpPr>
        <p:grpSpPr bwMode="auto">
          <a:xfrm>
            <a:off x="954088" y="3889375"/>
            <a:ext cx="7866062" cy="749300"/>
            <a:chOff x="601" y="2450"/>
            <a:chExt cx="4955" cy="472"/>
          </a:xfrm>
        </p:grpSpPr>
        <p:pic>
          <p:nvPicPr>
            <p:cNvPr id="7183" name="Picture 15" descr="ALG02_665"/>
            <p:cNvPicPr>
              <a:picLocks noChangeAspect="1" noChangeArrowheads="1"/>
            </p:cNvPicPr>
            <p:nvPr/>
          </p:nvPicPr>
          <p:blipFill>
            <a:blip r:embed="rId3">
              <a:extLst>
                <a:ext uri="{28A0092B-C50C-407E-A947-70E740481C1C}">
                  <a14:useLocalDpi xmlns:a14="http://schemas.microsoft.com/office/drawing/2010/main" val="0"/>
                </a:ext>
              </a:extLst>
            </a:blip>
            <a:srcRect t="74855"/>
            <a:stretch>
              <a:fillRect/>
            </a:stretch>
          </p:blipFill>
          <p:spPr bwMode="auto">
            <a:xfrm>
              <a:off x="601" y="2522"/>
              <a:ext cx="2335" cy="259"/>
            </a:xfrm>
            <a:prstGeom prst="rect">
              <a:avLst/>
            </a:prstGeom>
            <a:noFill/>
            <a:extLst>
              <a:ext uri="{909E8E84-426E-40DD-AFC4-6F175D3DCCD1}">
                <a14:hiddenFill xmlns:a14="http://schemas.microsoft.com/office/drawing/2010/main">
                  <a:solidFill>
                    <a:srgbClr val="FFFFFF"/>
                  </a:solidFill>
                </a14:hiddenFill>
              </a:ext>
            </a:extLst>
          </p:spPr>
        </p:pic>
        <p:sp>
          <p:nvSpPr>
            <p:cNvPr id="7184" name="Text Box 16"/>
            <p:cNvSpPr txBox="1">
              <a:spLocks noChangeArrowheads="1"/>
            </p:cNvSpPr>
            <p:nvPr/>
          </p:nvSpPr>
          <p:spPr bwMode="auto">
            <a:xfrm>
              <a:off x="3220" y="2450"/>
              <a:ext cx="2336"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2057400" algn="r"/>
                  <a:tab pos="2286000" algn="l"/>
                </a:tabLst>
                <a:defRPr>
                  <a:solidFill>
                    <a:schemeClr val="tx1"/>
                  </a:solidFill>
                  <a:latin typeface="Arial" charset="0"/>
                </a:defRPr>
              </a:lvl1pPr>
              <a:lvl2pPr>
                <a:tabLst>
                  <a:tab pos="2057400" algn="r"/>
                  <a:tab pos="2286000" algn="l"/>
                </a:tabLst>
                <a:defRPr>
                  <a:solidFill>
                    <a:schemeClr val="tx1"/>
                  </a:solidFill>
                  <a:latin typeface="Arial" charset="0"/>
                </a:defRPr>
              </a:lvl2pPr>
              <a:lvl3pPr>
                <a:tabLst>
                  <a:tab pos="2057400" algn="r"/>
                  <a:tab pos="2286000" algn="l"/>
                </a:tabLst>
                <a:defRPr>
                  <a:solidFill>
                    <a:schemeClr val="tx1"/>
                  </a:solidFill>
                  <a:latin typeface="Arial" charset="0"/>
                </a:defRPr>
              </a:lvl3pPr>
              <a:lvl4pPr>
                <a:tabLst>
                  <a:tab pos="2057400" algn="r"/>
                  <a:tab pos="2286000" algn="l"/>
                </a:tabLst>
                <a:defRPr>
                  <a:solidFill>
                    <a:schemeClr val="tx1"/>
                  </a:solidFill>
                  <a:latin typeface="Arial" charset="0"/>
                </a:defRPr>
              </a:lvl4pPr>
              <a:lvl5pPr>
                <a:tabLst>
                  <a:tab pos="2057400" algn="r"/>
                  <a:tab pos="2286000" algn="l"/>
                </a:tabLst>
                <a:defRPr>
                  <a:solidFill>
                    <a:schemeClr val="tx1"/>
                  </a:solidFill>
                  <a:latin typeface="Arial" charset="0"/>
                </a:defRPr>
              </a:lvl5pPr>
              <a:lvl6pPr fontAlgn="base">
                <a:spcBef>
                  <a:spcPct val="0"/>
                </a:spcBef>
                <a:spcAft>
                  <a:spcPct val="0"/>
                </a:spcAft>
                <a:tabLst>
                  <a:tab pos="2057400" algn="r"/>
                  <a:tab pos="2286000" algn="l"/>
                </a:tabLst>
                <a:defRPr>
                  <a:solidFill>
                    <a:schemeClr val="tx1"/>
                  </a:solidFill>
                  <a:latin typeface="Arial" charset="0"/>
                </a:defRPr>
              </a:lvl6pPr>
              <a:lvl7pPr fontAlgn="base">
                <a:spcBef>
                  <a:spcPct val="0"/>
                </a:spcBef>
                <a:spcAft>
                  <a:spcPct val="0"/>
                </a:spcAft>
                <a:tabLst>
                  <a:tab pos="2057400" algn="r"/>
                  <a:tab pos="2286000" algn="l"/>
                </a:tabLst>
                <a:defRPr>
                  <a:solidFill>
                    <a:schemeClr val="tx1"/>
                  </a:solidFill>
                  <a:latin typeface="Arial" charset="0"/>
                </a:defRPr>
              </a:lvl7pPr>
              <a:lvl8pPr fontAlgn="base">
                <a:spcBef>
                  <a:spcPct val="0"/>
                </a:spcBef>
                <a:spcAft>
                  <a:spcPct val="0"/>
                </a:spcAft>
                <a:tabLst>
                  <a:tab pos="2057400" algn="r"/>
                  <a:tab pos="2286000" algn="l"/>
                </a:tabLst>
                <a:defRPr>
                  <a:solidFill>
                    <a:schemeClr val="tx1"/>
                  </a:solidFill>
                  <a:latin typeface="Arial" charset="0"/>
                </a:defRPr>
              </a:lvl8pPr>
              <a:lvl9pPr fontAlgn="base">
                <a:spcBef>
                  <a:spcPct val="0"/>
                </a:spcBef>
                <a:spcAft>
                  <a:spcPct val="0"/>
                </a:spcAft>
                <a:tabLst>
                  <a:tab pos="2057400" algn="r"/>
                  <a:tab pos="2286000" algn="l"/>
                </a:tabLs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cs typeface="Arial" charset="0"/>
                </a:rPr>
                <a:t>Subtract 1120 from each side.</a:t>
              </a:r>
            </a:p>
          </p:txBody>
        </p:sp>
      </p:grpSp>
    </p:spTree>
    <p:custDataLst>
      <p:tags r:id="rId1"/>
    </p:custDataLst>
    <p:extLst>
      <p:ext uri="{BB962C8B-B14F-4D97-AF65-F5344CB8AC3E}">
        <p14:creationId xmlns:p14="http://schemas.microsoft.com/office/powerpoint/2010/main" val="607625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ipe(left)">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Effect transition="in" filter="wipe(left)">
                                      <p:cBhvr>
                                        <p:cTn id="12" dur="500"/>
                                        <p:tgtEl>
                                          <p:spTgt spid="71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185"/>
                                        </p:tgtEl>
                                        <p:attrNameLst>
                                          <p:attrName>style.visibility</p:attrName>
                                        </p:attrNameLst>
                                      </p:cBhvr>
                                      <p:to>
                                        <p:strVal val="visible"/>
                                      </p:to>
                                    </p:set>
                                    <p:animEffect transition="in" filter="wipe(left)">
                                      <p:cBhvr>
                                        <p:cTn id="17" dur="500"/>
                                        <p:tgtEl>
                                          <p:spTgt spid="7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86"/>
                                        </p:tgtEl>
                                        <p:attrNameLst>
                                          <p:attrName>style.visibility</p:attrName>
                                        </p:attrNameLst>
                                      </p:cBhvr>
                                      <p:to>
                                        <p:strVal val="visible"/>
                                      </p:to>
                                    </p:set>
                                    <p:animEffect transition="in" filter="wipe(left)">
                                      <p:cBhvr>
                                        <p:cTn id="22" dur="500"/>
                                        <p:tgtEl>
                                          <p:spTgt spid="71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187"/>
                                        </p:tgtEl>
                                        <p:attrNameLst>
                                          <p:attrName>style.visibility</p:attrName>
                                        </p:attrNameLst>
                                      </p:cBhvr>
                                      <p:to>
                                        <p:strVal val="visible"/>
                                      </p:to>
                                    </p:set>
                                    <p:animEffect transition="in" filter="wipe(left)">
                                      <p:cBhvr>
                                        <p:cTn id="27" dur="500"/>
                                        <p:tgtEl>
                                          <p:spTgt spid="7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5">
                                            <p:txEl>
                                              <p:pRg st="0" end="0"/>
                                            </p:txEl>
                                          </p:spTgt>
                                        </p:tgtEl>
                                        <p:attrNameLst>
                                          <p:attrName>style.visibility</p:attrName>
                                        </p:attrNameLst>
                                      </p:cBhvr>
                                      <p:to>
                                        <p:strVal val="visible"/>
                                      </p:to>
                                    </p:set>
                                    <p:animEffect transition="in" filter="wipe(left)">
                                      <p:cBhvr>
                                        <p:cTn id="32" dur="500"/>
                                        <p:tgtEl>
                                          <p:spTgt spid="7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advAuto="0"/>
      <p:bldP spid="7174" grpId="0" build="p" autoUpdateAnimBg="0"/>
      <p:bldP spid="717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374C315D0D94FC1A78229D8376ED540"/>
  <p:tag name="VALUES" val="Incorrect¤Incorrect¤Incorrect¤Correct"/>
  <p:tag name="TOTALRESPONSES" val="5"/>
  <p:tag name="SLICED" val="False"/>
  <p:tag name="RESPONSES" val="NA,1,5,3;3;2;4;1;"/>
  <p:tag name="CHARTSTRINGSTD" val="1 1 2 1"/>
  <p:tag name="CHARTSTRINGREV" val="1 2 1 1"/>
  <p:tag name="CHARTSTRINGSTDPER" val="0.2 0.2 0.4 0.2"/>
  <p:tag name="CHARTSTRINGREVPER" val="0.2 0.4 0.2 0.2"/>
  <p:tag name="QUESTIONALIAS" val="Example 3"/>
  <p:tag name="ANSWERSALIAS" val="A¤B¤C¤D"/>
  <p:tag name="RESPONSESGATHERED" val="False"/>
</p:tagLst>
</file>

<file path=ppt/tags/tag21.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Incorrect¤Incorrect¤Correct¤Incorrect"/>
  <p:tag name="TOTALRESPONSES" val="5"/>
  <p:tag name="SLICED" val="False"/>
  <p:tag name="RESPONSES" val="NA,1,5,4;1;3;4;2;"/>
  <p:tag name="CHARTSTRINGSTD" val="1 1 1 2"/>
  <p:tag name="CHARTSTRINGREV" val="2 1 1 1"/>
  <p:tag name="CHARTSTRINGSTDPER" val="0.2 0.2 0.2 0.4"/>
  <p:tag name="CHARTSTRINGREVPER" val="0.4 0.2 0.2 0.2"/>
  <p:tag name="QUESTIONALIAS" val="Example 1"/>
  <p:tag name="ANSWERSALIAS" val="A¤B¤C¤D"/>
  <p:tag name="RESPONSESGATHERED" val="False"/>
</p:tagLst>
</file>

<file path=ppt/tags/tag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7517DE24C7243AB885D54DB56749C47"/>
  <p:tag name="TOTALRESPONSES" val="5"/>
  <p:tag name="SLICED" val="False"/>
  <p:tag name="RESPONSES" val="NA,1,5,3;2;3;2;4;"/>
  <p:tag name="CHARTSTRINGSTD" val="0 2 2 1"/>
  <p:tag name="CHARTSTRINGREV" val="1 2 2 0"/>
  <p:tag name="CHARTSTRINGSTDPER" val="0 0.4 0.4 0.2"/>
  <p:tag name="CHARTSTRINGREVPER" val="0.2 0.4 0.4 0"/>
  <p:tag name="VALUES" val="Incorrect¤Correct¤Incorrect¤Incorrect"/>
  <p:tag name="QUESTIONALIAS" val="Example 1"/>
  <p:tag name="ANSWERSALIAS" val="A¤B¤C¤D"/>
  <p:tag name="RESPONSESGATHERED" val="False"/>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600</Words>
  <Application>Microsoft Office PowerPoint</Application>
  <PresentationFormat>On-screen Show (4:3)</PresentationFormat>
  <Paragraphs>90</Paragraphs>
  <Slides>17</Slides>
  <Notes>0</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3_Default Design</vt:lpstr>
      <vt:lpstr>4_Default Design</vt:lpstr>
      <vt:lpstr>2_Default Design</vt:lpstr>
      <vt:lpstr>5_Default Design</vt:lpstr>
      <vt:lpstr>6_Default Design</vt:lpstr>
      <vt:lpstr>7_Default Design</vt:lpstr>
      <vt:lpstr>11_Default Design</vt:lpstr>
      <vt:lpstr>Splash Screen</vt:lpstr>
      <vt:lpstr>Then/Now</vt:lpstr>
      <vt:lpstr>Concept</vt:lpstr>
      <vt:lpstr>Example 1</vt:lpstr>
      <vt:lpstr>Example 1</vt:lpstr>
      <vt:lpstr>Example 1</vt:lpstr>
      <vt:lpstr>Example 1</vt:lpstr>
      <vt:lpstr>Example 2</vt:lpstr>
      <vt:lpstr>Example 2</vt:lpstr>
      <vt:lpstr>Example 2</vt:lpstr>
      <vt:lpstr>Example 2</vt:lpstr>
      <vt:lpstr>Example 3</vt:lpstr>
      <vt:lpstr>Example 3</vt:lpstr>
      <vt:lpstr>Example 3</vt:lpstr>
      <vt:lpstr>Example 3</vt:lpstr>
      <vt:lpstr>Example 3</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2013-04-29T20:24:00Z</dcterms:created>
  <dcterms:modified xsi:type="dcterms:W3CDTF">2013-04-29T20:26:14Z</dcterms:modified>
</cp:coreProperties>
</file>