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4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569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50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609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68345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167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9230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668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1431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5532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500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171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9543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06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9005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354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78393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161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2043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5011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6773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9347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25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88439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8646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0892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001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764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69158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1970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96685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4115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9101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308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81284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893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67273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6585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7155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4640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06790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627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714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06599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40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9728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603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111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53575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6271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22370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7963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15484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20247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6103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18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70267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3005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85370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5722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31987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2413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15152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16242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271432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4351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954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370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67704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93819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85898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091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6424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8992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9480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36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0171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68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glencoe.mcgraw-hill.com/sites/0078884829/" TargetMode="Externa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hyperlink" Target="10Math_A2_CR08.ppt"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10.png"/><Relationship Id="rId3" Type="http://schemas.openxmlformats.org/officeDocument/2006/relationships/slideLayout" Target="../slideLayouts/slideLayout14.xml"/><Relationship Id="rId21" Type="http://schemas.openxmlformats.org/officeDocument/2006/relationships/hyperlink" Target="10Math_A2_CR08.ppt" TargetMode="Externa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9.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8.png"/><Relationship Id="rId5" Type="http://schemas.openxmlformats.org/officeDocument/2006/relationships/slideLayout" Target="../slideLayouts/slideLayout16.xml"/><Relationship Id="rId15" Type="http://schemas.openxmlformats.org/officeDocument/2006/relationships/hyperlink" Target="http://glencoe.mcgraw-hill.com/sites/0078884829/" TargetMode="External"/><Relationship Id="rId23" Type="http://schemas.openxmlformats.org/officeDocument/2006/relationships/image" Target="../media/image7.png"/><Relationship Id="rId10" Type="http://schemas.openxmlformats.org/officeDocument/2006/relationships/slideLayout" Target="../slideLayouts/slideLayout21.xml"/><Relationship Id="rId19" Type="http://schemas.openxmlformats.org/officeDocument/2006/relationships/slide" Target="../slides/slide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10.png"/><Relationship Id="rId3" Type="http://schemas.openxmlformats.org/officeDocument/2006/relationships/slideLayout" Target="../slideLayouts/slideLayout25.xml"/><Relationship Id="rId21" Type="http://schemas.openxmlformats.org/officeDocument/2006/relationships/image" Target="../media/image12.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9.png"/><Relationship Id="rId25"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image" Target="../media/image1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7.png"/><Relationship Id="rId5" Type="http://schemas.openxmlformats.org/officeDocument/2006/relationships/slideLayout" Target="../slideLayouts/slideLayout27.xml"/><Relationship Id="rId15" Type="http://schemas.openxmlformats.org/officeDocument/2006/relationships/hyperlink" Target="http://glencoe.mcgraw-hill.com/sites/0078884829/" TargetMode="External"/><Relationship Id="rId23"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slide" Target="../slides/slide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hyperlink" Target="10Math_A2_CR08.ppt"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10.png"/><Relationship Id="rId3" Type="http://schemas.openxmlformats.org/officeDocument/2006/relationships/slideLayout" Target="../slideLayouts/slideLayout36.xml"/><Relationship Id="rId21" Type="http://schemas.openxmlformats.org/officeDocument/2006/relationships/hyperlink" Target="10Math_A2_CR08.ppt" TargetMode="Externa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11.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8.png"/><Relationship Id="rId5" Type="http://schemas.openxmlformats.org/officeDocument/2006/relationships/slideLayout" Target="../slideLayouts/slideLayout38.xml"/><Relationship Id="rId15" Type="http://schemas.openxmlformats.org/officeDocument/2006/relationships/hyperlink" Target="http://glencoe.mcgraw-hill.com/sites/0078884829/" TargetMode="External"/><Relationship Id="rId23" Type="http://schemas.openxmlformats.org/officeDocument/2006/relationships/image" Target="../media/image7.png"/><Relationship Id="rId10" Type="http://schemas.openxmlformats.org/officeDocument/2006/relationships/slideLayout" Target="../slideLayouts/slideLayout43.xml"/><Relationship Id="rId19" Type="http://schemas.openxmlformats.org/officeDocument/2006/relationships/slide" Target="../slides/slide1.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 Id="rId22"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10.png"/><Relationship Id="rId3" Type="http://schemas.openxmlformats.org/officeDocument/2006/relationships/slideLayout" Target="../slideLayouts/slideLayout47.xml"/><Relationship Id="rId21" Type="http://schemas.openxmlformats.org/officeDocument/2006/relationships/image" Target="../media/image14.pn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9.png"/><Relationship Id="rId25" Type="http://schemas.openxmlformats.org/officeDocument/2006/relationships/image" Target="../media/image8.png"/><Relationship Id="rId2" Type="http://schemas.openxmlformats.org/officeDocument/2006/relationships/slideLayout" Target="../slideLayouts/slideLayout46.xml"/><Relationship Id="rId16" Type="http://schemas.openxmlformats.org/officeDocument/2006/relationships/image" Target="../media/image4.png"/><Relationship Id="rId20" Type="http://schemas.openxmlformats.org/officeDocument/2006/relationships/image" Target="../media/image11.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7.png"/><Relationship Id="rId5" Type="http://schemas.openxmlformats.org/officeDocument/2006/relationships/slideLayout" Target="../slideLayouts/slideLayout49.xml"/><Relationship Id="rId15" Type="http://schemas.openxmlformats.org/officeDocument/2006/relationships/hyperlink" Target="http://glencoe.mcgraw-hill.com/sites/0078884829/" TargetMode="External"/><Relationship Id="rId23" Type="http://schemas.openxmlformats.org/officeDocument/2006/relationships/image" Target="../media/image6.png"/><Relationship Id="rId10" Type="http://schemas.openxmlformats.org/officeDocument/2006/relationships/slideLayout" Target="../slideLayouts/slideLayout54.xml"/><Relationship Id="rId19" Type="http://schemas.openxmlformats.org/officeDocument/2006/relationships/slide" Target="../slides/slide1.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 Id="rId22" Type="http://schemas.openxmlformats.org/officeDocument/2006/relationships/hyperlink" Target="10Math_A2_CR08.ppt"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18" Type="http://schemas.openxmlformats.org/officeDocument/2006/relationships/image" Target="../media/image10.png"/><Relationship Id="rId3" Type="http://schemas.openxmlformats.org/officeDocument/2006/relationships/slideLayout" Target="../slideLayouts/slideLayout58.xml"/><Relationship Id="rId21" Type="http://schemas.openxmlformats.org/officeDocument/2006/relationships/image" Target="../media/image15.png"/><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9.png"/><Relationship Id="rId25" Type="http://schemas.openxmlformats.org/officeDocument/2006/relationships/image" Target="../media/image8.png"/><Relationship Id="rId2" Type="http://schemas.openxmlformats.org/officeDocument/2006/relationships/slideLayout" Target="../slideLayouts/slideLayout57.xml"/><Relationship Id="rId16" Type="http://schemas.openxmlformats.org/officeDocument/2006/relationships/image" Target="../media/image4.png"/><Relationship Id="rId20" Type="http://schemas.openxmlformats.org/officeDocument/2006/relationships/image" Target="../media/image11.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7.png"/><Relationship Id="rId5" Type="http://schemas.openxmlformats.org/officeDocument/2006/relationships/slideLayout" Target="../slideLayouts/slideLayout60.xml"/><Relationship Id="rId15" Type="http://schemas.openxmlformats.org/officeDocument/2006/relationships/hyperlink" Target="http://glencoe.mcgraw-hill.com/sites/0078884829/" TargetMode="External"/><Relationship Id="rId23" Type="http://schemas.openxmlformats.org/officeDocument/2006/relationships/image" Target="../media/image6.png"/><Relationship Id="rId10" Type="http://schemas.openxmlformats.org/officeDocument/2006/relationships/slideLayout" Target="../slideLayouts/slideLayout65.xml"/><Relationship Id="rId19" Type="http://schemas.openxmlformats.org/officeDocument/2006/relationships/slide" Target="../slides/slide1.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 Id="rId22" Type="http://schemas.openxmlformats.org/officeDocument/2006/relationships/hyperlink" Target="10Math_A2_CR08.ppt"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6.jpeg"/><Relationship Id="rId18" Type="http://schemas.openxmlformats.org/officeDocument/2006/relationships/image" Target="../media/image4.png"/><Relationship Id="rId3" Type="http://schemas.openxmlformats.org/officeDocument/2006/relationships/slideLayout" Target="../slideLayouts/slideLayout69.xml"/><Relationship Id="rId21" Type="http://schemas.openxmlformats.org/officeDocument/2006/relationships/image" Target="../media/image17.png"/><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hyperlink" Target="http://glencoe.mcgraw-hill.com/sites/0078884829/" TargetMode="External"/><Relationship Id="rId25" Type="http://schemas.openxmlformats.org/officeDocument/2006/relationships/image" Target="../media/image8.png"/><Relationship Id="rId2" Type="http://schemas.openxmlformats.org/officeDocument/2006/relationships/slideLayout" Target="../slideLayouts/slideLayout68.xml"/><Relationship Id="rId16" Type="http://schemas.openxmlformats.org/officeDocument/2006/relationships/image" Target="../media/image2.png"/><Relationship Id="rId20" Type="http://schemas.openxmlformats.org/officeDocument/2006/relationships/image" Target="../media/image11.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image" Target="../media/image7.png"/><Relationship Id="rId5" Type="http://schemas.openxmlformats.org/officeDocument/2006/relationships/slideLayout" Target="../slideLayouts/slideLayout71.xml"/><Relationship Id="rId15" Type="http://schemas.openxmlformats.org/officeDocument/2006/relationships/image" Target="../media/image1.png"/><Relationship Id="rId23" Type="http://schemas.openxmlformats.org/officeDocument/2006/relationships/image" Target="../media/image6.png"/><Relationship Id="rId10" Type="http://schemas.openxmlformats.org/officeDocument/2006/relationships/slideLayout" Target="../slideLayouts/slideLayout76.xml"/><Relationship Id="rId19" Type="http://schemas.openxmlformats.org/officeDocument/2006/relationships/image" Target="../media/image9.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 Target="../slides/slide1.xml"/><Relationship Id="rId22" Type="http://schemas.openxmlformats.org/officeDocument/2006/relationships/hyperlink" Target="10Math_A2_CR08.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912" name="Picture 24" descr="09_ALG2  Int_01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19167" b="2942"/>
          <a:stretch>
            <a:fillRect/>
          </a:stretch>
        </p:blipFill>
        <p:spPr bwMode="hidden">
          <a:xfrm>
            <a:off x="1752600" y="6067425"/>
            <a:ext cx="7391400" cy="785813"/>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pic>
        <p:nvPicPr>
          <p:cNvPr id="37897" name="Picture 9" descr="09_PAlg-Exit">
            <a:hlinkClick r:id="" action="ppaction://hlinkshowjump?jump=endshow" highlightClick="1"/>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96288"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09_PAlg-Online">
            <a:hlinkClick r:id="rId16"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753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00" name="Picture 12" descr="Lesson Menu"/>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9625" y="685800"/>
            <a:ext cx="3683000" cy="1100138"/>
          </a:xfrm>
          <a:prstGeom prst="rect">
            <a:avLst/>
          </a:prstGeom>
          <a:noFill/>
          <a:extLst>
            <a:ext uri="{909E8E84-426E-40DD-AFC4-6F175D3DCCD1}">
              <a14:hiddenFill xmlns:a14="http://schemas.microsoft.com/office/drawing/2010/main">
                <a:solidFill>
                  <a:srgbClr val="FFFFFF"/>
                </a:solidFill>
              </a14:hiddenFill>
            </a:ext>
          </a:extLst>
        </p:spPr>
      </p:pic>
      <p:pic>
        <p:nvPicPr>
          <p:cNvPr id="37907" name="Picture 19" descr="09_PAlg-Ch Resources">
            <a:hlinkClick r:id="rId19" action="ppaction://hlinkpres?slideindex=1&amp;slidetitle="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299325"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13" name="Picture 25" descr="09PreAlg LNHeader08-0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7914" name="Picture 26" descr="09_ALG2 LTHeader8-2"/>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095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91" name="Picture 23" descr="09_ALG2  Int_01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32783" name="Picture 15"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784" name="Picture 16"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pic>
        <p:nvPicPr>
          <p:cNvPr id="32781" name="Picture 13"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6" name="Picture 18"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92" name="Picture 24" descr="09_PAlg-Ch Resources">
            <a:hlinkClick r:id="rId21" action="ppaction://hlinkpres?slideindex=1&amp;slidetitle=" highlightClick="1"/>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93" name="Picture 25" descr="09PreAlg LNHeader08-0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2794" name="Picture 26" descr="09_ALG2 LTHeader8-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176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46" name="Picture 14" descr="09_ALG2  Int_01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69635" name="Picture 3"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69636" name="Picture 4"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69638"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pic>
        <p:nvPicPr>
          <p:cNvPr id="69639"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0"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1"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Example_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69647" name="Picture 15" descr="09_PAlg-Ch Resources">
            <a:hlinkClick r:id="rId22" action="ppaction://hlinkpres?slideindex=1&amp;slidetitle="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8" name="Picture 16" descr="09PreAlg LNHeader08-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69649" name="Picture 17" descr="09_ALG2 LTHeader8-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0379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670" name="Picture 14" descr="09_ALG2  Int_01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70659" name="Picture 3"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0660" name="Picture 4"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pic>
        <p:nvPicPr>
          <p:cNvPr id="70663"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5"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71" name="Picture 15" descr="09_PAlg-Ch Resources">
            <a:hlinkClick r:id="rId21" action="ppaction://hlinkpres?slideindex=1&amp;slidetitle=" highlightClick="1"/>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72" name="Picture 16" descr="09PreAlg LNHeader08-0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0673" name="Picture 17" descr="09_ALG2 LTHeader8-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0674" name="Picture 18" descr="Real World Ex_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2151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694" name="Picture 14" descr="09_ALG2  Int_01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71683" name="Picture 3"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1686"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pic>
        <p:nvPicPr>
          <p:cNvPr id="71687"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9"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91" name="Picture 11" descr="Example_3"/>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1695" name="Picture 15" descr="09_PAlg-Ch Resources">
            <a:hlinkClick r:id="rId22" action="ppaction://hlinkpres?slideindex=1&amp;slidetitle="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96" name="Picture 16" descr="09PreAlg LNHeader08-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1697" name="Picture 17" descr="09_ALG2 LTHeader8-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9428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2718" name="Picture 14" descr="09_ALG2  Int_01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72707" name="Picture 3"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2708" name="Picture 4"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271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pic>
        <p:nvPicPr>
          <p:cNvPr id="72711"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3"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5" name="Picture 11" descr="Example_4"/>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2719" name="Picture 15" descr="09_PAlg-Ch Resources">
            <a:hlinkClick r:id="rId22" action="ppaction://hlinkpres?slideindex=1&amp;slidetitle="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20" name="Picture 16" descr="09PreAlg LNHeader08-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2721" name="Picture 17" descr="09_ALG2 LTHeader8-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742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442" name="Picture 18" descr="09_ALG2 EndOf"/>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441" name="Picture 17" descr="09_ALG2  Int_01A">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103427" name="Picture 3" descr="09_Pre-Algbra Nav_Bar">
            <a:hlinkClick r:id="rId14" action="ppaction://hlinksldjump"/>
          </p:cNvPr>
          <p:cNvPicPr>
            <a:picLocks noChangeAspect="1" noChangeArrowheads="1"/>
          </p:cNvPicPr>
          <p:nvPr userDrawn="1"/>
        </p:nvPicPr>
        <p:blipFill>
          <a:blip r:embed="rId16">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Picture 4" descr="09_PAlg-Online">
            <a:hlinkClick r:id="rId17"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10343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pic>
        <p:nvPicPr>
          <p:cNvPr id="103431" name="Picture 7" descr="09_PAlg-Back">
            <a:hlinkClick r:id="" action="ppaction://hlinkshowjump?jump=previous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3" name="Picture 9" descr="09_PAlg-Home">
            <a:hlinkClick r:id="rId14"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8" name="Picture 14" descr="09_PAlg-ForwardDEAD">
            <a:hlinkClick r:id="" action="ppaction://noaction" highlightClick="1" endSnd="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43" name="Picture 19" descr="09_PAlg-Ch Resources">
            <a:hlinkClick r:id="rId22" action="ppaction://hlinkpres?slideindex=1&amp;slidetitle="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44" name="Picture 20" descr="09PreAlg LNHeader08-0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3445" name="Picture 21" descr="09_ALG2 LTHeader8-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3116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5.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6.xml"/><Relationship Id="rId1" Type="http://schemas.openxmlformats.org/officeDocument/2006/relationships/tags" Target="../tags/tag2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46.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57.xml"/><Relationship Id="rId1" Type="http://schemas.openxmlformats.org/officeDocument/2006/relationships/tags" Target="../tags/tag30.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57.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5.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4.png"/><Relationship Id="rId5" Type="http://schemas.openxmlformats.org/officeDocument/2006/relationships/image" Target="../media/image34.png"/><Relationship Id="rId4"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ags" Target="../tags/tag35.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907" name="Picture 43" descr="09_ALG2 Splash Nat 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6" name="Rectangle 2"/>
          <p:cNvSpPr>
            <a:spLocks noGrp="1" noChangeArrowheads="1"/>
          </p:cNvSpPr>
          <p:nvPr>
            <p:ph type="title"/>
          </p:nvPr>
        </p:nvSpPr>
        <p:spPr/>
        <p:txBody>
          <a:bodyPr/>
          <a:lstStyle/>
          <a:p>
            <a:r>
              <a:rPr lang="en-US" altLang="en-US"/>
              <a:t>Splash Screen</a:t>
            </a:r>
          </a:p>
        </p:txBody>
      </p:sp>
      <p:pic>
        <p:nvPicPr>
          <p:cNvPr id="36902" name="Picture 38" descr="09_ALG2 Splash arm"/>
          <p:cNvPicPr>
            <a:picLocks noChangeAspect="1" noChangeArrowheads="1"/>
          </p:cNvPicPr>
          <p:nvPr/>
        </p:nvPicPr>
        <p:blipFill>
          <a:blip r:embed="rId4">
            <a:extLst>
              <a:ext uri="{28A0092B-C50C-407E-A947-70E740481C1C}">
                <a14:useLocalDpi xmlns:a14="http://schemas.microsoft.com/office/drawing/2010/main" val="0"/>
              </a:ext>
            </a:extLst>
          </a:blip>
          <a:srcRect l="11671" t="55582" r="47690" b="14404"/>
          <a:stretch>
            <a:fillRect/>
          </a:stretch>
        </p:blipFill>
        <p:spPr bwMode="auto">
          <a:xfrm>
            <a:off x="2038350" y="3810000"/>
            <a:ext cx="37147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6904" name="Picture 40" descr="09PreAlg LNHeader08-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4650" y="4648200"/>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6905" name="Picture 41" descr="09_ALG2 LTHeader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9275" y="4884738"/>
            <a:ext cx="7324725" cy="419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4378212"/>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Example 2A</a:t>
            </a:r>
          </a:p>
        </p:txBody>
      </p:sp>
      <p:sp>
        <p:nvSpPr>
          <p:cNvPr id="7172" name="Text Box 4"/>
          <p:cNvSpPr txBox="1">
            <a:spLocks noChangeArrowheads="1"/>
          </p:cNvSpPr>
          <p:nvPr/>
        </p:nvSpPr>
        <p:spPr bwMode="auto">
          <a:xfrm>
            <a:off x="4267200" y="762000"/>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E01B22"/>
                </a:solidFill>
              </a:rPr>
              <a:t>Write an Exponential Function</a:t>
            </a:r>
          </a:p>
        </p:txBody>
      </p:sp>
      <p:sp>
        <p:nvSpPr>
          <p:cNvPr id="7173" name="Rectangle 5"/>
          <p:cNvSpPr>
            <a:spLocks noChangeArrowheads="1"/>
          </p:cNvSpPr>
          <p:nvPr/>
        </p:nvSpPr>
        <p:spPr bwMode="auto">
          <a:xfrm>
            <a:off x="533400" y="1524000"/>
            <a:ext cx="8210550" cy="23558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1588">
              <a:spcBef>
                <a:spcPct val="20000"/>
              </a:spcBef>
              <a:buChar char="•"/>
              <a:tabLst>
                <a:tab pos="1714500" algn="r"/>
                <a:tab pos="1885950" algn="l"/>
                <a:tab pos="2228850" algn="l"/>
                <a:tab pos="4686300" algn="l"/>
              </a:tabLst>
              <a:defRPr sz="3200">
                <a:solidFill>
                  <a:schemeClr val="tx1"/>
                </a:solidFill>
                <a:latin typeface="Arial" charset="0"/>
              </a:defRPr>
            </a:lvl1pPr>
            <a:lvl2pPr marL="2112963" indent="-285750">
              <a:spcBef>
                <a:spcPct val="20000"/>
              </a:spcBef>
              <a:buChar char="–"/>
              <a:tabLst>
                <a:tab pos="1714500" algn="r"/>
                <a:tab pos="1885950" algn="l"/>
                <a:tab pos="2228850" algn="l"/>
                <a:tab pos="4686300" algn="l"/>
              </a:tabLst>
              <a:defRPr sz="2800">
                <a:solidFill>
                  <a:schemeClr val="tx1"/>
                </a:solidFill>
                <a:latin typeface="Arial" charset="0"/>
              </a:defRPr>
            </a:lvl2pPr>
            <a:lvl3pPr marL="2455863" indent="-228600">
              <a:spcBef>
                <a:spcPct val="20000"/>
              </a:spcBef>
              <a:buChar char="•"/>
              <a:tabLst>
                <a:tab pos="1714500" algn="r"/>
                <a:tab pos="1885950" algn="l"/>
                <a:tab pos="2228850" algn="l"/>
                <a:tab pos="4686300" algn="l"/>
              </a:tabLst>
              <a:defRPr sz="2400">
                <a:solidFill>
                  <a:schemeClr val="tx1"/>
                </a:solidFill>
                <a:latin typeface="Arial" charset="0"/>
              </a:defRPr>
            </a:lvl3pPr>
            <a:lvl4pPr marL="2798763" indent="-228600">
              <a:spcBef>
                <a:spcPct val="20000"/>
              </a:spcBef>
              <a:buChar char="–"/>
              <a:tabLst>
                <a:tab pos="1714500" algn="r"/>
                <a:tab pos="1885950" algn="l"/>
                <a:tab pos="2228850" algn="l"/>
                <a:tab pos="4686300" algn="l"/>
              </a:tabLst>
              <a:defRPr sz="2000">
                <a:solidFill>
                  <a:schemeClr val="tx1"/>
                </a:solidFill>
                <a:latin typeface="Arial" charset="0"/>
              </a:defRPr>
            </a:lvl4pPr>
            <a:lvl5pPr marL="3141663" indent="-228600">
              <a:spcBef>
                <a:spcPct val="20000"/>
              </a:spcBef>
              <a:buChar char="»"/>
              <a:tabLst>
                <a:tab pos="1714500" algn="r"/>
                <a:tab pos="1885950" algn="l"/>
                <a:tab pos="2228850" algn="l"/>
                <a:tab pos="4686300" algn="l"/>
              </a:tabLst>
              <a:defRPr sz="2000">
                <a:solidFill>
                  <a:schemeClr val="tx1"/>
                </a:solidFill>
                <a:latin typeface="Arial" charset="0"/>
              </a:defRPr>
            </a:lvl5pPr>
            <a:lvl6pPr marL="3598863" indent="-228600" fontAlgn="base">
              <a:spcBef>
                <a:spcPct val="20000"/>
              </a:spcBef>
              <a:spcAft>
                <a:spcPct val="0"/>
              </a:spcAft>
              <a:buChar char="»"/>
              <a:tabLst>
                <a:tab pos="1714500" algn="r"/>
                <a:tab pos="1885950" algn="l"/>
                <a:tab pos="2228850" algn="l"/>
                <a:tab pos="4686300" algn="l"/>
              </a:tabLst>
              <a:defRPr sz="2000">
                <a:solidFill>
                  <a:schemeClr val="tx1"/>
                </a:solidFill>
                <a:latin typeface="Arial" charset="0"/>
              </a:defRPr>
            </a:lvl6pPr>
            <a:lvl7pPr marL="4056063" indent="-228600" fontAlgn="base">
              <a:spcBef>
                <a:spcPct val="20000"/>
              </a:spcBef>
              <a:spcAft>
                <a:spcPct val="0"/>
              </a:spcAft>
              <a:buChar char="»"/>
              <a:tabLst>
                <a:tab pos="1714500" algn="r"/>
                <a:tab pos="1885950" algn="l"/>
                <a:tab pos="2228850" algn="l"/>
                <a:tab pos="4686300" algn="l"/>
              </a:tabLst>
              <a:defRPr sz="2000">
                <a:solidFill>
                  <a:schemeClr val="tx1"/>
                </a:solidFill>
                <a:latin typeface="Arial" charset="0"/>
              </a:defRPr>
            </a:lvl7pPr>
            <a:lvl8pPr marL="4513263" indent="-228600" fontAlgn="base">
              <a:spcBef>
                <a:spcPct val="20000"/>
              </a:spcBef>
              <a:spcAft>
                <a:spcPct val="0"/>
              </a:spcAft>
              <a:buChar char="»"/>
              <a:tabLst>
                <a:tab pos="1714500" algn="r"/>
                <a:tab pos="1885950" algn="l"/>
                <a:tab pos="2228850" algn="l"/>
                <a:tab pos="4686300" algn="l"/>
              </a:tabLst>
              <a:defRPr sz="2000">
                <a:solidFill>
                  <a:schemeClr val="tx1"/>
                </a:solidFill>
                <a:latin typeface="Arial" charset="0"/>
              </a:defRPr>
            </a:lvl8pPr>
            <a:lvl9pPr marL="4970463" indent="-228600" fontAlgn="base">
              <a:spcBef>
                <a:spcPct val="20000"/>
              </a:spcBef>
              <a:spcAft>
                <a:spcPct val="0"/>
              </a:spcAft>
              <a:buChar char="»"/>
              <a:tabLst>
                <a:tab pos="1714500" algn="r"/>
                <a:tab pos="1885950" algn="l"/>
                <a:tab pos="2228850" algn="l"/>
                <a:tab pos="4686300" algn="l"/>
              </a:tabLst>
              <a:defRPr sz="2000">
                <a:solidFill>
                  <a:schemeClr val="tx1"/>
                </a:solidFill>
                <a:latin typeface="Arial" charset="0"/>
              </a:defRPr>
            </a:lvl9pPr>
          </a:lstStyle>
          <a:p>
            <a:pPr fontAlgn="base">
              <a:lnSpc>
                <a:spcPct val="90000"/>
              </a:lnSpc>
              <a:spcAft>
                <a:spcPct val="20000"/>
              </a:spcAft>
              <a:buClr>
                <a:srgbClr val="FFFFFF"/>
              </a:buClr>
              <a:buFontTx/>
              <a:buNone/>
            </a:pPr>
            <a:r>
              <a:rPr lang="en-US" altLang="en-US" sz="2400" i="1">
                <a:solidFill>
                  <a:srgbClr val="000000"/>
                </a:solidFill>
              </a:rPr>
              <a:t>	y	</a:t>
            </a:r>
            <a:r>
              <a:rPr lang="en-US" altLang="en-US" sz="2400">
                <a:solidFill>
                  <a:srgbClr val="000000"/>
                </a:solidFill>
              </a:rPr>
              <a:t>=	</a:t>
            </a:r>
            <a:r>
              <a:rPr lang="en-US" altLang="en-US" sz="2400" i="1">
                <a:solidFill>
                  <a:srgbClr val="000000"/>
                </a:solidFill>
              </a:rPr>
              <a:t>ab</a:t>
            </a:r>
            <a:r>
              <a:rPr lang="en-US" altLang="en-US" sz="600" i="1">
                <a:solidFill>
                  <a:srgbClr val="000000"/>
                </a:solidFill>
              </a:rPr>
              <a:t> </a:t>
            </a:r>
            <a:r>
              <a:rPr lang="en-US" altLang="en-US" sz="2400" i="1" baseline="40000">
                <a:solidFill>
                  <a:srgbClr val="000000"/>
                </a:solidFill>
              </a:rPr>
              <a:t>x	</a:t>
            </a:r>
            <a:r>
              <a:rPr lang="en-US" altLang="en-US" sz="2400">
                <a:solidFill>
                  <a:srgbClr val="000000"/>
                </a:solidFill>
              </a:rPr>
              <a:t>Exponential function</a:t>
            </a:r>
          </a:p>
          <a:p>
            <a:pPr fontAlgn="base">
              <a:lnSpc>
                <a:spcPct val="90000"/>
              </a:lnSpc>
              <a:spcAft>
                <a:spcPct val="20000"/>
              </a:spcAft>
              <a:buClr>
                <a:srgbClr val="FFFFFF"/>
              </a:buClr>
              <a:buFontTx/>
              <a:buNone/>
            </a:pPr>
            <a:r>
              <a:rPr lang="en-US" altLang="en-US" sz="2400">
                <a:solidFill>
                  <a:srgbClr val="000000"/>
                </a:solidFill>
              </a:rPr>
              <a:t>	1,512,986	=	1,321,045 </a:t>
            </a:r>
            <a:r>
              <a:rPr lang="en-US" altLang="en-US" sz="2400">
                <a:solidFill>
                  <a:srgbClr val="000000"/>
                </a:solidFill>
                <a:cs typeface="Arial" charset="0"/>
              </a:rPr>
              <a:t>● </a:t>
            </a:r>
            <a:r>
              <a:rPr lang="en-US" altLang="en-US" sz="2400" i="1">
                <a:solidFill>
                  <a:srgbClr val="000000"/>
                </a:solidFill>
                <a:cs typeface="Arial" charset="0"/>
              </a:rPr>
              <a:t>b</a:t>
            </a:r>
            <a:r>
              <a:rPr lang="en-US" altLang="en-US" sz="2400" baseline="40000">
                <a:solidFill>
                  <a:srgbClr val="000000"/>
                </a:solidFill>
                <a:cs typeface="Arial" charset="0"/>
              </a:rPr>
              <a:t>7	</a:t>
            </a:r>
            <a:r>
              <a:rPr lang="en-US" altLang="en-US" sz="2400">
                <a:solidFill>
                  <a:srgbClr val="000000"/>
                </a:solidFill>
                <a:cs typeface="Arial" charset="0"/>
              </a:rPr>
              <a:t>Replace </a:t>
            </a:r>
            <a:r>
              <a:rPr lang="en-US" altLang="en-US" sz="2400" i="1">
                <a:solidFill>
                  <a:srgbClr val="000000"/>
                </a:solidFill>
                <a:cs typeface="Arial" charset="0"/>
              </a:rPr>
              <a:t>x</a:t>
            </a:r>
            <a:r>
              <a:rPr lang="en-US" altLang="en-US" sz="2400">
                <a:solidFill>
                  <a:srgbClr val="000000"/>
                </a:solidFill>
                <a:cs typeface="Arial" charset="0"/>
              </a:rPr>
              <a:t> with 7, </a:t>
            </a:r>
            <a:br>
              <a:rPr lang="en-US" altLang="en-US" sz="2400">
                <a:solidFill>
                  <a:srgbClr val="000000"/>
                </a:solidFill>
                <a:cs typeface="Arial" charset="0"/>
              </a:rPr>
            </a:br>
            <a:r>
              <a:rPr lang="en-US" altLang="en-US" sz="2400">
                <a:solidFill>
                  <a:srgbClr val="000000"/>
                </a:solidFill>
                <a:cs typeface="Arial" charset="0"/>
              </a:rPr>
              <a:t>				</a:t>
            </a:r>
            <a:r>
              <a:rPr lang="en-US" altLang="en-US" sz="2400" i="1">
                <a:solidFill>
                  <a:srgbClr val="000000"/>
                </a:solidFill>
                <a:cs typeface="Arial" charset="0"/>
              </a:rPr>
              <a:t>y</a:t>
            </a:r>
            <a:r>
              <a:rPr lang="en-US" altLang="en-US" sz="2400">
                <a:solidFill>
                  <a:srgbClr val="000000"/>
                </a:solidFill>
                <a:cs typeface="Arial" charset="0"/>
              </a:rPr>
              <a:t> with 1,512,986, and </a:t>
            </a:r>
            <a:br>
              <a:rPr lang="en-US" altLang="en-US" sz="2400">
                <a:solidFill>
                  <a:srgbClr val="000000"/>
                </a:solidFill>
                <a:cs typeface="Arial" charset="0"/>
              </a:rPr>
            </a:br>
            <a:r>
              <a:rPr lang="en-US" altLang="en-US" sz="2400">
                <a:solidFill>
                  <a:srgbClr val="000000"/>
                </a:solidFill>
                <a:cs typeface="Arial" charset="0"/>
              </a:rPr>
              <a:t>				</a:t>
            </a:r>
            <a:r>
              <a:rPr lang="en-US" altLang="en-US" sz="2400" i="1">
                <a:solidFill>
                  <a:srgbClr val="000000"/>
                </a:solidFill>
                <a:cs typeface="Arial" charset="0"/>
              </a:rPr>
              <a:t>a</a:t>
            </a:r>
            <a:r>
              <a:rPr lang="en-US" altLang="en-US" sz="2400">
                <a:solidFill>
                  <a:srgbClr val="000000"/>
                </a:solidFill>
                <a:cs typeface="Arial" charset="0"/>
              </a:rPr>
              <a:t> with 1,321,045.</a:t>
            </a:r>
          </a:p>
          <a:p>
            <a:pPr fontAlgn="base">
              <a:lnSpc>
                <a:spcPct val="90000"/>
              </a:lnSpc>
              <a:spcAft>
                <a:spcPct val="20000"/>
              </a:spcAft>
              <a:buClr>
                <a:srgbClr val="FFFFFF"/>
              </a:buClr>
              <a:buFontTx/>
              <a:buNone/>
            </a:pPr>
            <a:r>
              <a:rPr lang="en-US" altLang="en-US" sz="2400">
                <a:solidFill>
                  <a:srgbClr val="000000"/>
                </a:solidFill>
                <a:cs typeface="Arial" charset="0"/>
              </a:rPr>
              <a:t>	1.145	≈	</a:t>
            </a:r>
            <a:r>
              <a:rPr lang="en-US" altLang="en-US" sz="2400" i="1">
                <a:solidFill>
                  <a:srgbClr val="000000"/>
                </a:solidFill>
                <a:cs typeface="Arial" charset="0"/>
              </a:rPr>
              <a:t>b</a:t>
            </a:r>
            <a:r>
              <a:rPr lang="en-US" altLang="en-US" sz="2400" baseline="40000">
                <a:solidFill>
                  <a:srgbClr val="000000"/>
                </a:solidFill>
                <a:cs typeface="Arial" charset="0"/>
              </a:rPr>
              <a:t>7	</a:t>
            </a:r>
            <a:r>
              <a:rPr lang="en-US" altLang="en-US" sz="2400">
                <a:solidFill>
                  <a:srgbClr val="000000"/>
                </a:solidFill>
                <a:cs typeface="Arial" charset="0"/>
              </a:rPr>
              <a:t>Divide each side by</a:t>
            </a:r>
            <a:br>
              <a:rPr lang="en-US" altLang="en-US" sz="2400">
                <a:solidFill>
                  <a:srgbClr val="000000"/>
                </a:solidFill>
                <a:cs typeface="Arial" charset="0"/>
              </a:rPr>
            </a:br>
            <a:r>
              <a:rPr lang="en-US" altLang="en-US" sz="2400">
                <a:solidFill>
                  <a:srgbClr val="000000"/>
                </a:solidFill>
                <a:cs typeface="Arial" charset="0"/>
              </a:rPr>
              <a:t>				1,321,045.</a:t>
            </a:r>
          </a:p>
        </p:txBody>
      </p:sp>
      <p:sp>
        <p:nvSpPr>
          <p:cNvPr id="7174" name="Rectangle 6"/>
          <p:cNvSpPr>
            <a:spLocks noChangeArrowheads="1"/>
          </p:cNvSpPr>
          <p:nvPr/>
        </p:nvSpPr>
        <p:spPr bwMode="auto">
          <a:xfrm>
            <a:off x="533400" y="5289550"/>
            <a:ext cx="7924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2913" indent="-1368425">
              <a:spcBef>
                <a:spcPct val="20000"/>
              </a:spcBef>
              <a:buChar char="•"/>
              <a:tabLst>
                <a:tab pos="1943100" algn="l"/>
              </a:tabLst>
              <a:defRPr sz="3200">
                <a:solidFill>
                  <a:schemeClr val="tx1"/>
                </a:solidFill>
                <a:latin typeface="Arial" charset="0"/>
              </a:defRPr>
            </a:lvl1pPr>
            <a:lvl2pPr marL="2112963" indent="-285750">
              <a:spcBef>
                <a:spcPct val="20000"/>
              </a:spcBef>
              <a:buChar char="–"/>
              <a:tabLst>
                <a:tab pos="1943100" algn="l"/>
              </a:tabLst>
              <a:defRPr sz="2800">
                <a:solidFill>
                  <a:schemeClr val="tx1"/>
                </a:solidFill>
                <a:latin typeface="Arial" charset="0"/>
              </a:defRPr>
            </a:lvl2pPr>
            <a:lvl3pPr marL="2455863" indent="-228600">
              <a:spcBef>
                <a:spcPct val="20000"/>
              </a:spcBef>
              <a:buChar char="•"/>
              <a:tabLst>
                <a:tab pos="1943100" algn="l"/>
              </a:tabLst>
              <a:defRPr sz="2400">
                <a:solidFill>
                  <a:schemeClr val="tx1"/>
                </a:solidFill>
                <a:latin typeface="Arial" charset="0"/>
              </a:defRPr>
            </a:lvl3pPr>
            <a:lvl4pPr marL="2798763" indent="-228600">
              <a:spcBef>
                <a:spcPct val="20000"/>
              </a:spcBef>
              <a:buChar char="–"/>
              <a:tabLst>
                <a:tab pos="1943100" algn="l"/>
              </a:tabLst>
              <a:defRPr sz="2000">
                <a:solidFill>
                  <a:schemeClr val="tx1"/>
                </a:solidFill>
                <a:latin typeface="Arial" charset="0"/>
              </a:defRPr>
            </a:lvl4pPr>
            <a:lvl5pPr marL="3141663" indent="-228600">
              <a:spcBef>
                <a:spcPct val="20000"/>
              </a:spcBef>
              <a:buChar char="»"/>
              <a:tabLst>
                <a:tab pos="1943100" algn="l"/>
              </a:tabLst>
              <a:defRPr sz="2000">
                <a:solidFill>
                  <a:schemeClr val="tx1"/>
                </a:solidFill>
                <a:latin typeface="Arial" charset="0"/>
              </a:defRPr>
            </a:lvl5pPr>
            <a:lvl6pPr marL="3598863" indent="-228600" fontAlgn="base">
              <a:spcBef>
                <a:spcPct val="20000"/>
              </a:spcBef>
              <a:spcAft>
                <a:spcPct val="0"/>
              </a:spcAft>
              <a:buChar char="»"/>
              <a:tabLst>
                <a:tab pos="1943100" algn="l"/>
              </a:tabLst>
              <a:defRPr sz="2000">
                <a:solidFill>
                  <a:schemeClr val="tx1"/>
                </a:solidFill>
                <a:latin typeface="Arial" charset="0"/>
              </a:defRPr>
            </a:lvl6pPr>
            <a:lvl7pPr marL="4056063" indent="-228600" fontAlgn="base">
              <a:spcBef>
                <a:spcPct val="20000"/>
              </a:spcBef>
              <a:spcAft>
                <a:spcPct val="0"/>
              </a:spcAft>
              <a:buChar char="»"/>
              <a:tabLst>
                <a:tab pos="1943100" algn="l"/>
              </a:tabLst>
              <a:defRPr sz="2000">
                <a:solidFill>
                  <a:schemeClr val="tx1"/>
                </a:solidFill>
                <a:latin typeface="Arial" charset="0"/>
              </a:defRPr>
            </a:lvl7pPr>
            <a:lvl8pPr marL="4513263" indent="-228600" fontAlgn="base">
              <a:spcBef>
                <a:spcPct val="20000"/>
              </a:spcBef>
              <a:spcAft>
                <a:spcPct val="0"/>
              </a:spcAft>
              <a:buChar char="»"/>
              <a:tabLst>
                <a:tab pos="1943100" algn="l"/>
              </a:tabLst>
              <a:defRPr sz="2000">
                <a:solidFill>
                  <a:schemeClr val="tx1"/>
                </a:solidFill>
                <a:latin typeface="Arial" charset="0"/>
              </a:defRPr>
            </a:lvl8pPr>
            <a:lvl9pPr marL="4970463" indent="-228600" fontAlgn="base">
              <a:spcBef>
                <a:spcPct val="20000"/>
              </a:spcBef>
              <a:spcAft>
                <a:spcPct val="0"/>
              </a:spcAft>
              <a:buChar char="»"/>
              <a:tabLst>
                <a:tab pos="1943100" algn="l"/>
              </a:tabLst>
              <a:defRPr sz="2000">
                <a:solidFill>
                  <a:schemeClr val="tx1"/>
                </a:solidFill>
                <a:latin typeface="Arial" charset="0"/>
              </a:defRPr>
            </a:lvl9pPr>
          </a:lstStyle>
          <a:p>
            <a:pPr fontAlgn="base">
              <a:lnSpc>
                <a:spcPct val="90000"/>
              </a:lnSpc>
              <a:spcAft>
                <a:spcPct val="20000"/>
              </a:spcAft>
              <a:buClr>
                <a:srgbClr val="FFFFFF"/>
              </a:buClr>
              <a:buFontTx/>
              <a:buNone/>
            </a:pPr>
            <a:r>
              <a:rPr lang="en-US" altLang="en-US" sz="2400" b="1">
                <a:solidFill>
                  <a:srgbClr val="00539D"/>
                </a:solidFill>
              </a:rPr>
              <a:t>Answer:</a:t>
            </a:r>
            <a:r>
              <a:rPr lang="en-US" altLang="en-US" sz="2400">
                <a:solidFill>
                  <a:srgbClr val="E01B22"/>
                </a:solidFill>
              </a:rPr>
              <a:t> 	An equation that models the number of years is </a:t>
            </a:r>
            <a:r>
              <a:rPr lang="en-US" altLang="en-US" sz="2400" i="1">
                <a:solidFill>
                  <a:srgbClr val="E01B22"/>
                </a:solidFill>
              </a:rPr>
              <a:t>y</a:t>
            </a:r>
            <a:r>
              <a:rPr lang="en-US" altLang="en-US" sz="2400">
                <a:solidFill>
                  <a:srgbClr val="E01B22"/>
                </a:solidFill>
              </a:rPr>
              <a:t> = 1,321,045(1.0196)</a:t>
            </a:r>
            <a:r>
              <a:rPr lang="en-US" altLang="en-US" sz="2400" i="1" baseline="40000">
                <a:solidFill>
                  <a:srgbClr val="E01B22"/>
                </a:solidFill>
              </a:rPr>
              <a:t>x</a:t>
            </a:r>
            <a:r>
              <a:rPr lang="en-US" altLang="en-US" sz="2400">
                <a:solidFill>
                  <a:srgbClr val="E01B22"/>
                </a:solidFill>
              </a:rPr>
              <a:t>.</a:t>
            </a:r>
            <a:endParaRPr lang="en-US" altLang="en-US" sz="2400" i="1">
              <a:solidFill>
                <a:srgbClr val="E01B22"/>
              </a:solidFill>
            </a:endParaRPr>
          </a:p>
        </p:txBody>
      </p:sp>
      <p:sp>
        <p:nvSpPr>
          <p:cNvPr id="7176" name="Rectangle 8"/>
          <p:cNvSpPr>
            <a:spLocks noChangeArrowheads="1"/>
          </p:cNvSpPr>
          <p:nvPr/>
        </p:nvSpPr>
        <p:spPr bwMode="auto">
          <a:xfrm>
            <a:off x="533400" y="3925888"/>
            <a:ext cx="8210550" cy="7493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1588">
              <a:spcBef>
                <a:spcPct val="20000"/>
              </a:spcBef>
              <a:buChar char="•"/>
              <a:tabLst>
                <a:tab pos="2057400" algn="r"/>
                <a:tab pos="2286000" algn="l"/>
                <a:tab pos="2628900" algn="l"/>
                <a:tab pos="4686300" algn="l"/>
              </a:tabLst>
              <a:defRPr sz="3200">
                <a:solidFill>
                  <a:schemeClr val="tx1"/>
                </a:solidFill>
                <a:latin typeface="Arial" charset="0"/>
              </a:defRPr>
            </a:lvl1pPr>
            <a:lvl2pPr marL="2112963" indent="-285750">
              <a:spcBef>
                <a:spcPct val="20000"/>
              </a:spcBef>
              <a:buChar char="–"/>
              <a:tabLst>
                <a:tab pos="2057400" algn="r"/>
                <a:tab pos="2286000" algn="l"/>
                <a:tab pos="2628900" algn="l"/>
                <a:tab pos="4686300" algn="l"/>
              </a:tabLst>
              <a:defRPr sz="2800">
                <a:solidFill>
                  <a:schemeClr val="tx1"/>
                </a:solidFill>
                <a:latin typeface="Arial" charset="0"/>
              </a:defRPr>
            </a:lvl2pPr>
            <a:lvl3pPr marL="2455863" indent="-228600">
              <a:spcBef>
                <a:spcPct val="20000"/>
              </a:spcBef>
              <a:buChar char="•"/>
              <a:tabLst>
                <a:tab pos="2057400" algn="r"/>
                <a:tab pos="2286000" algn="l"/>
                <a:tab pos="2628900" algn="l"/>
                <a:tab pos="4686300" algn="l"/>
              </a:tabLst>
              <a:defRPr sz="2400">
                <a:solidFill>
                  <a:schemeClr val="tx1"/>
                </a:solidFill>
                <a:latin typeface="Arial" charset="0"/>
              </a:defRPr>
            </a:lvl3pPr>
            <a:lvl4pPr marL="2798763" indent="-228600">
              <a:spcBef>
                <a:spcPct val="20000"/>
              </a:spcBef>
              <a:buChar char="–"/>
              <a:tabLst>
                <a:tab pos="2057400" algn="r"/>
                <a:tab pos="2286000" algn="l"/>
                <a:tab pos="2628900" algn="l"/>
                <a:tab pos="4686300" algn="l"/>
              </a:tabLst>
              <a:defRPr sz="2000">
                <a:solidFill>
                  <a:schemeClr val="tx1"/>
                </a:solidFill>
                <a:latin typeface="Arial" charset="0"/>
              </a:defRPr>
            </a:lvl4pPr>
            <a:lvl5pPr marL="3141663" indent="-228600">
              <a:spcBef>
                <a:spcPct val="20000"/>
              </a:spcBef>
              <a:buChar char="»"/>
              <a:tabLst>
                <a:tab pos="2057400" algn="r"/>
                <a:tab pos="2286000" algn="l"/>
                <a:tab pos="2628900" algn="l"/>
                <a:tab pos="4686300" algn="l"/>
              </a:tabLst>
              <a:defRPr sz="2000">
                <a:solidFill>
                  <a:schemeClr val="tx1"/>
                </a:solidFill>
                <a:latin typeface="Arial" charset="0"/>
              </a:defRPr>
            </a:lvl5pPr>
            <a:lvl6pPr marL="3598863" indent="-228600" fontAlgn="base">
              <a:spcBef>
                <a:spcPct val="20000"/>
              </a:spcBef>
              <a:spcAft>
                <a:spcPct val="0"/>
              </a:spcAft>
              <a:buChar char="»"/>
              <a:tabLst>
                <a:tab pos="2057400" algn="r"/>
                <a:tab pos="2286000" algn="l"/>
                <a:tab pos="2628900" algn="l"/>
                <a:tab pos="4686300" algn="l"/>
              </a:tabLst>
              <a:defRPr sz="2000">
                <a:solidFill>
                  <a:schemeClr val="tx1"/>
                </a:solidFill>
                <a:latin typeface="Arial" charset="0"/>
              </a:defRPr>
            </a:lvl6pPr>
            <a:lvl7pPr marL="4056063" indent="-228600" fontAlgn="base">
              <a:spcBef>
                <a:spcPct val="20000"/>
              </a:spcBef>
              <a:spcAft>
                <a:spcPct val="0"/>
              </a:spcAft>
              <a:buChar char="»"/>
              <a:tabLst>
                <a:tab pos="2057400" algn="r"/>
                <a:tab pos="2286000" algn="l"/>
                <a:tab pos="2628900" algn="l"/>
                <a:tab pos="4686300" algn="l"/>
              </a:tabLst>
              <a:defRPr sz="2000">
                <a:solidFill>
                  <a:schemeClr val="tx1"/>
                </a:solidFill>
                <a:latin typeface="Arial" charset="0"/>
              </a:defRPr>
            </a:lvl7pPr>
            <a:lvl8pPr marL="4513263" indent="-228600" fontAlgn="base">
              <a:spcBef>
                <a:spcPct val="20000"/>
              </a:spcBef>
              <a:spcAft>
                <a:spcPct val="0"/>
              </a:spcAft>
              <a:buChar char="»"/>
              <a:tabLst>
                <a:tab pos="2057400" algn="r"/>
                <a:tab pos="2286000" algn="l"/>
                <a:tab pos="2628900" algn="l"/>
                <a:tab pos="4686300" algn="l"/>
              </a:tabLst>
              <a:defRPr sz="2000">
                <a:solidFill>
                  <a:schemeClr val="tx1"/>
                </a:solidFill>
                <a:latin typeface="Arial" charset="0"/>
              </a:defRPr>
            </a:lvl8pPr>
            <a:lvl9pPr marL="4970463" indent="-228600" fontAlgn="base">
              <a:spcBef>
                <a:spcPct val="20000"/>
              </a:spcBef>
              <a:spcAft>
                <a:spcPct val="0"/>
              </a:spcAft>
              <a:buChar char="»"/>
              <a:tabLst>
                <a:tab pos="2057400" algn="r"/>
                <a:tab pos="2286000" algn="l"/>
                <a:tab pos="2628900" algn="l"/>
                <a:tab pos="4686300" algn="l"/>
              </a:tabLst>
              <a:defRPr sz="2000">
                <a:solidFill>
                  <a:schemeClr val="tx1"/>
                </a:solidFill>
                <a:latin typeface="Arial" charset="0"/>
              </a:defRPr>
            </a:lvl9pPr>
          </a:lstStyle>
          <a:p>
            <a:pPr fontAlgn="base">
              <a:lnSpc>
                <a:spcPct val="90000"/>
              </a:lnSpc>
              <a:spcAft>
                <a:spcPct val="20000"/>
              </a:spcAft>
              <a:buClr>
                <a:srgbClr val="FFFFFF"/>
              </a:buClr>
              <a:buFontTx/>
              <a:buNone/>
            </a:pPr>
            <a:r>
              <a:rPr lang="en-US" altLang="en-US" sz="2400">
                <a:solidFill>
                  <a:srgbClr val="000000"/>
                </a:solidFill>
                <a:cs typeface="Arial" charset="0"/>
              </a:rPr>
              <a:t>				Take the 7th root of</a:t>
            </a:r>
            <a:br>
              <a:rPr lang="en-US" altLang="en-US" sz="2400">
                <a:solidFill>
                  <a:srgbClr val="000000"/>
                </a:solidFill>
                <a:cs typeface="Arial" charset="0"/>
              </a:rPr>
            </a:br>
            <a:r>
              <a:rPr lang="en-US" altLang="en-US" sz="2400">
                <a:solidFill>
                  <a:srgbClr val="000000"/>
                </a:solidFill>
                <a:cs typeface="Arial" charset="0"/>
              </a:rPr>
              <a:t>				each side.</a:t>
            </a:r>
          </a:p>
        </p:txBody>
      </p:sp>
      <p:sp>
        <p:nvSpPr>
          <p:cNvPr id="7178" name="Rectangle 10"/>
          <p:cNvSpPr>
            <a:spLocks noChangeArrowheads="1"/>
          </p:cNvSpPr>
          <p:nvPr/>
        </p:nvSpPr>
        <p:spPr bwMode="auto">
          <a:xfrm>
            <a:off x="533400" y="4730750"/>
            <a:ext cx="8210550" cy="4206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1588">
              <a:spcBef>
                <a:spcPct val="20000"/>
              </a:spcBef>
              <a:buChar char="•"/>
              <a:tabLst>
                <a:tab pos="1714500" algn="r"/>
                <a:tab pos="1885950" algn="l"/>
                <a:tab pos="2228850" algn="l"/>
                <a:tab pos="4686300" algn="l"/>
              </a:tabLst>
              <a:defRPr sz="3200">
                <a:solidFill>
                  <a:schemeClr val="tx1"/>
                </a:solidFill>
                <a:latin typeface="Arial" charset="0"/>
              </a:defRPr>
            </a:lvl1pPr>
            <a:lvl2pPr marL="2112963" indent="-285750">
              <a:spcBef>
                <a:spcPct val="20000"/>
              </a:spcBef>
              <a:buChar char="–"/>
              <a:tabLst>
                <a:tab pos="1714500" algn="r"/>
                <a:tab pos="1885950" algn="l"/>
                <a:tab pos="2228850" algn="l"/>
                <a:tab pos="4686300" algn="l"/>
              </a:tabLst>
              <a:defRPr sz="2800">
                <a:solidFill>
                  <a:schemeClr val="tx1"/>
                </a:solidFill>
                <a:latin typeface="Arial" charset="0"/>
              </a:defRPr>
            </a:lvl2pPr>
            <a:lvl3pPr marL="2455863" indent="-228600">
              <a:spcBef>
                <a:spcPct val="20000"/>
              </a:spcBef>
              <a:buChar char="•"/>
              <a:tabLst>
                <a:tab pos="1714500" algn="r"/>
                <a:tab pos="1885950" algn="l"/>
                <a:tab pos="2228850" algn="l"/>
                <a:tab pos="4686300" algn="l"/>
              </a:tabLst>
              <a:defRPr sz="2400">
                <a:solidFill>
                  <a:schemeClr val="tx1"/>
                </a:solidFill>
                <a:latin typeface="Arial" charset="0"/>
              </a:defRPr>
            </a:lvl3pPr>
            <a:lvl4pPr marL="2798763" indent="-228600">
              <a:spcBef>
                <a:spcPct val="20000"/>
              </a:spcBef>
              <a:buChar char="–"/>
              <a:tabLst>
                <a:tab pos="1714500" algn="r"/>
                <a:tab pos="1885950" algn="l"/>
                <a:tab pos="2228850" algn="l"/>
                <a:tab pos="4686300" algn="l"/>
              </a:tabLst>
              <a:defRPr sz="2000">
                <a:solidFill>
                  <a:schemeClr val="tx1"/>
                </a:solidFill>
                <a:latin typeface="Arial" charset="0"/>
              </a:defRPr>
            </a:lvl4pPr>
            <a:lvl5pPr marL="3141663" indent="-228600">
              <a:spcBef>
                <a:spcPct val="20000"/>
              </a:spcBef>
              <a:buChar char="»"/>
              <a:tabLst>
                <a:tab pos="1714500" algn="r"/>
                <a:tab pos="1885950" algn="l"/>
                <a:tab pos="2228850" algn="l"/>
                <a:tab pos="4686300" algn="l"/>
              </a:tabLst>
              <a:defRPr sz="2000">
                <a:solidFill>
                  <a:schemeClr val="tx1"/>
                </a:solidFill>
                <a:latin typeface="Arial" charset="0"/>
              </a:defRPr>
            </a:lvl5pPr>
            <a:lvl6pPr marL="3598863" indent="-228600" fontAlgn="base">
              <a:spcBef>
                <a:spcPct val="20000"/>
              </a:spcBef>
              <a:spcAft>
                <a:spcPct val="0"/>
              </a:spcAft>
              <a:buChar char="»"/>
              <a:tabLst>
                <a:tab pos="1714500" algn="r"/>
                <a:tab pos="1885950" algn="l"/>
                <a:tab pos="2228850" algn="l"/>
                <a:tab pos="4686300" algn="l"/>
              </a:tabLst>
              <a:defRPr sz="2000">
                <a:solidFill>
                  <a:schemeClr val="tx1"/>
                </a:solidFill>
                <a:latin typeface="Arial" charset="0"/>
              </a:defRPr>
            </a:lvl6pPr>
            <a:lvl7pPr marL="4056063" indent="-228600" fontAlgn="base">
              <a:spcBef>
                <a:spcPct val="20000"/>
              </a:spcBef>
              <a:spcAft>
                <a:spcPct val="0"/>
              </a:spcAft>
              <a:buChar char="»"/>
              <a:tabLst>
                <a:tab pos="1714500" algn="r"/>
                <a:tab pos="1885950" algn="l"/>
                <a:tab pos="2228850" algn="l"/>
                <a:tab pos="4686300" algn="l"/>
              </a:tabLst>
              <a:defRPr sz="2000">
                <a:solidFill>
                  <a:schemeClr val="tx1"/>
                </a:solidFill>
                <a:latin typeface="Arial" charset="0"/>
              </a:defRPr>
            </a:lvl7pPr>
            <a:lvl8pPr marL="4513263" indent="-228600" fontAlgn="base">
              <a:spcBef>
                <a:spcPct val="20000"/>
              </a:spcBef>
              <a:spcAft>
                <a:spcPct val="0"/>
              </a:spcAft>
              <a:buChar char="»"/>
              <a:tabLst>
                <a:tab pos="1714500" algn="r"/>
                <a:tab pos="1885950" algn="l"/>
                <a:tab pos="2228850" algn="l"/>
                <a:tab pos="4686300" algn="l"/>
              </a:tabLst>
              <a:defRPr sz="2000">
                <a:solidFill>
                  <a:schemeClr val="tx1"/>
                </a:solidFill>
                <a:latin typeface="Arial" charset="0"/>
              </a:defRPr>
            </a:lvl8pPr>
            <a:lvl9pPr marL="4970463" indent="-228600" fontAlgn="base">
              <a:spcBef>
                <a:spcPct val="20000"/>
              </a:spcBef>
              <a:spcAft>
                <a:spcPct val="0"/>
              </a:spcAft>
              <a:buChar char="»"/>
              <a:tabLst>
                <a:tab pos="1714500" algn="r"/>
                <a:tab pos="1885950" algn="l"/>
                <a:tab pos="2228850" algn="l"/>
                <a:tab pos="4686300" algn="l"/>
              </a:tabLst>
              <a:defRPr sz="2000">
                <a:solidFill>
                  <a:schemeClr val="tx1"/>
                </a:solidFill>
                <a:latin typeface="Arial" charset="0"/>
              </a:defRPr>
            </a:lvl9pPr>
          </a:lstStyle>
          <a:p>
            <a:pPr fontAlgn="base">
              <a:lnSpc>
                <a:spcPct val="90000"/>
              </a:lnSpc>
              <a:spcAft>
                <a:spcPct val="20000"/>
              </a:spcAft>
              <a:buClr>
                <a:srgbClr val="FFFFFF"/>
              </a:buClr>
              <a:buFontTx/>
              <a:buNone/>
            </a:pPr>
            <a:r>
              <a:rPr lang="en-US" altLang="en-US" sz="2400">
                <a:solidFill>
                  <a:srgbClr val="000000"/>
                </a:solidFill>
                <a:cs typeface="Arial" charset="0"/>
              </a:rPr>
              <a:t>	1.0196	≈	</a:t>
            </a:r>
            <a:r>
              <a:rPr lang="en-US" altLang="en-US" sz="2400" i="1">
                <a:solidFill>
                  <a:srgbClr val="000000"/>
                </a:solidFill>
                <a:cs typeface="Arial" charset="0"/>
              </a:rPr>
              <a:t>b	</a:t>
            </a:r>
            <a:r>
              <a:rPr lang="en-US" altLang="en-US" sz="2400">
                <a:solidFill>
                  <a:srgbClr val="000000"/>
                </a:solidFill>
                <a:cs typeface="Arial" charset="0"/>
              </a:rPr>
              <a:t>Use a calculator.</a:t>
            </a:r>
          </a:p>
        </p:txBody>
      </p:sp>
      <p:pic>
        <p:nvPicPr>
          <p:cNvPr id="7179" name="Picture 11" descr="Lesson 08-02-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763" y="4048125"/>
            <a:ext cx="1608137" cy="4667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82541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wipe(left)">
                                      <p:cBhvr>
                                        <p:cTn id="7" dur="500"/>
                                        <p:tgtEl>
                                          <p:spTgt spid="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3">
                                            <p:txEl>
                                              <p:pRg st="1" end="1"/>
                                            </p:txEl>
                                          </p:spTgt>
                                        </p:tgtEl>
                                        <p:attrNameLst>
                                          <p:attrName>style.visibility</p:attrName>
                                        </p:attrNameLst>
                                      </p:cBhvr>
                                      <p:to>
                                        <p:strVal val="visible"/>
                                      </p:to>
                                    </p:set>
                                    <p:animEffect transition="in" filter="wipe(left)">
                                      <p:cBhvr>
                                        <p:cTn id="12" dur="500"/>
                                        <p:tgtEl>
                                          <p:spTgt spid="71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Effect transition="in" filter="wipe(left)">
                                      <p:cBhvr>
                                        <p:cTn id="17" dur="500"/>
                                        <p:tgtEl>
                                          <p:spTgt spid="71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179"/>
                                        </p:tgtEl>
                                        <p:attrNameLst>
                                          <p:attrName>style.visibility</p:attrName>
                                        </p:attrNameLst>
                                      </p:cBhvr>
                                      <p:to>
                                        <p:strVal val="visible"/>
                                      </p:to>
                                    </p:set>
                                    <p:animEffect transition="in" filter="wipe(left)">
                                      <p:cBhvr>
                                        <p:cTn id="22" dur="500"/>
                                        <p:tgtEl>
                                          <p:spTgt spid="7179"/>
                                        </p:tgtEl>
                                      </p:cBhvr>
                                    </p:animEffec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7176">
                                            <p:txEl>
                                              <p:pRg st="0" end="0"/>
                                            </p:txEl>
                                          </p:spTgt>
                                        </p:tgtEl>
                                        <p:attrNameLst>
                                          <p:attrName>style.visibility</p:attrName>
                                        </p:attrNameLst>
                                      </p:cBhvr>
                                      <p:to>
                                        <p:strVal val="visible"/>
                                      </p:to>
                                    </p:set>
                                    <p:animEffect transition="in" filter="wipe(left)">
                                      <p:cBhvr>
                                        <p:cTn id="26" dur="500"/>
                                        <p:tgtEl>
                                          <p:spTgt spid="7176">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178">
                                            <p:txEl>
                                              <p:pRg st="0" end="0"/>
                                            </p:txEl>
                                          </p:spTgt>
                                        </p:tgtEl>
                                        <p:attrNameLst>
                                          <p:attrName>style.visibility</p:attrName>
                                        </p:attrNameLst>
                                      </p:cBhvr>
                                      <p:to>
                                        <p:strVal val="visible"/>
                                      </p:to>
                                    </p:set>
                                    <p:animEffect transition="in" filter="wipe(left)">
                                      <p:cBhvr>
                                        <p:cTn id="31" dur="500"/>
                                        <p:tgtEl>
                                          <p:spTgt spid="7178">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174">
                                            <p:txEl>
                                              <p:pRg st="0" end="0"/>
                                            </p:txEl>
                                          </p:spTgt>
                                        </p:tgtEl>
                                        <p:attrNameLst>
                                          <p:attrName>style.visibility</p:attrName>
                                        </p:attrNameLst>
                                      </p:cBhvr>
                                      <p:to>
                                        <p:strVal val="visible"/>
                                      </p:to>
                                    </p:set>
                                    <p:animEffect transition="in" filter="wipe(left)">
                                      <p:cBhvr>
                                        <p:cTn id="36" dur="500"/>
                                        <p:tgtEl>
                                          <p:spTgt spid="7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p:bldP spid="7174" grpId="0" build="p" autoUpdateAnimBg="0"/>
      <p:bldP spid="7176" grpId="0" build="p" autoUpdateAnimBg="0"/>
      <p:bldP spid="717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t>Example 2B</a:t>
            </a:r>
          </a:p>
        </p:txBody>
      </p:sp>
      <p:sp>
        <p:nvSpPr>
          <p:cNvPr id="123907" name="Text Box 3"/>
          <p:cNvSpPr txBox="1">
            <a:spLocks noChangeArrowheads="1"/>
          </p:cNvSpPr>
          <p:nvPr/>
        </p:nvSpPr>
        <p:spPr bwMode="auto">
          <a:xfrm>
            <a:off x="4267200" y="762000"/>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E01B22"/>
                </a:solidFill>
              </a:rPr>
              <a:t>Write an Exponential Function</a:t>
            </a:r>
          </a:p>
        </p:txBody>
      </p:sp>
      <p:sp>
        <p:nvSpPr>
          <p:cNvPr id="123908" name="Rectangle 4"/>
          <p:cNvSpPr>
            <a:spLocks noChangeArrowheads="1"/>
          </p:cNvSpPr>
          <p:nvPr/>
        </p:nvSpPr>
        <p:spPr bwMode="auto">
          <a:xfrm>
            <a:off x="876300" y="1522413"/>
            <a:ext cx="7570788" cy="14065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fontAlgn="base">
              <a:lnSpc>
                <a:spcPct val="90000"/>
              </a:lnSpc>
              <a:spcAft>
                <a:spcPct val="20000"/>
              </a:spcAft>
              <a:buFontTx/>
              <a:buNone/>
            </a:pPr>
            <a:r>
              <a:rPr lang="en-US" altLang="en-US" sz="2400" b="1">
                <a:solidFill>
                  <a:srgbClr val="E01B22"/>
                </a:solidFill>
                <a:ea typeface="Times New Roman" pitchFamily="18" charset="0"/>
                <a:cs typeface="Arial" charset="0"/>
              </a:rPr>
              <a:t>B. POPULATION</a:t>
            </a:r>
            <a:r>
              <a:rPr lang="en-US" altLang="en-US" sz="2400" b="1">
                <a:solidFill>
                  <a:srgbClr val="000000"/>
                </a:solidFill>
                <a:ea typeface="Times New Roman" pitchFamily="18" charset="0"/>
                <a:cs typeface="Arial" charset="0"/>
              </a:rPr>
              <a:t>  </a:t>
            </a:r>
            <a:r>
              <a:rPr lang="en-US" altLang="en-US" sz="2400" b="1">
                <a:solidFill>
                  <a:srgbClr val="00539D"/>
                </a:solidFill>
                <a:ea typeface="Times New Roman" pitchFamily="18" charset="0"/>
                <a:cs typeface="Arial" charset="0"/>
              </a:rPr>
              <a:t>In 2000, the population of Phoenix was 1,321,045. By 2007, it was estimated at 1,512,986. Predict the population of Phoenix in 2013.</a:t>
            </a:r>
          </a:p>
        </p:txBody>
      </p:sp>
      <p:sp>
        <p:nvSpPr>
          <p:cNvPr id="123909" name="Rectangle 5"/>
          <p:cNvSpPr>
            <a:spLocks noChangeArrowheads="1"/>
          </p:cNvSpPr>
          <p:nvPr/>
        </p:nvSpPr>
        <p:spPr bwMode="auto">
          <a:xfrm>
            <a:off x="876300" y="3094038"/>
            <a:ext cx="7581900" cy="13700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88">
              <a:spcBef>
                <a:spcPct val="20000"/>
              </a:spcBef>
              <a:buChar char="•"/>
              <a:tabLst>
                <a:tab pos="685800" algn="r"/>
                <a:tab pos="914400" algn="l"/>
                <a:tab pos="1257300" algn="l"/>
                <a:tab pos="4457700" algn="l"/>
              </a:tabLst>
              <a:defRPr sz="3200">
                <a:solidFill>
                  <a:schemeClr val="tx1"/>
                </a:solidFill>
                <a:latin typeface="Arial" charset="0"/>
              </a:defRPr>
            </a:lvl1pPr>
            <a:lvl2pPr marL="2112963" indent="-285750">
              <a:spcBef>
                <a:spcPct val="20000"/>
              </a:spcBef>
              <a:buChar char="–"/>
              <a:tabLst>
                <a:tab pos="685800" algn="r"/>
                <a:tab pos="914400" algn="l"/>
                <a:tab pos="1257300" algn="l"/>
                <a:tab pos="4457700" algn="l"/>
              </a:tabLst>
              <a:defRPr sz="2800">
                <a:solidFill>
                  <a:schemeClr val="tx1"/>
                </a:solidFill>
                <a:latin typeface="Arial" charset="0"/>
              </a:defRPr>
            </a:lvl2pPr>
            <a:lvl3pPr marL="2455863" indent="-228600">
              <a:spcBef>
                <a:spcPct val="20000"/>
              </a:spcBef>
              <a:buChar char="•"/>
              <a:tabLst>
                <a:tab pos="685800" algn="r"/>
                <a:tab pos="914400" algn="l"/>
                <a:tab pos="1257300" algn="l"/>
                <a:tab pos="4457700" algn="l"/>
              </a:tabLst>
              <a:defRPr sz="2400">
                <a:solidFill>
                  <a:schemeClr val="tx1"/>
                </a:solidFill>
                <a:latin typeface="Arial" charset="0"/>
              </a:defRPr>
            </a:lvl3pPr>
            <a:lvl4pPr marL="2798763" indent="-228600">
              <a:spcBef>
                <a:spcPct val="20000"/>
              </a:spcBef>
              <a:buChar char="–"/>
              <a:tabLst>
                <a:tab pos="685800" algn="r"/>
                <a:tab pos="914400" algn="l"/>
                <a:tab pos="1257300" algn="l"/>
                <a:tab pos="4457700" algn="l"/>
              </a:tabLst>
              <a:defRPr sz="2000">
                <a:solidFill>
                  <a:schemeClr val="tx1"/>
                </a:solidFill>
                <a:latin typeface="Arial" charset="0"/>
              </a:defRPr>
            </a:lvl4pPr>
            <a:lvl5pPr marL="3141663" indent="-228600">
              <a:spcBef>
                <a:spcPct val="20000"/>
              </a:spcBef>
              <a:buChar char="»"/>
              <a:tabLst>
                <a:tab pos="685800" algn="r"/>
                <a:tab pos="914400" algn="l"/>
                <a:tab pos="1257300" algn="l"/>
                <a:tab pos="4457700" algn="l"/>
              </a:tabLst>
              <a:defRPr sz="2000">
                <a:solidFill>
                  <a:schemeClr val="tx1"/>
                </a:solidFill>
                <a:latin typeface="Arial" charset="0"/>
              </a:defRPr>
            </a:lvl5pPr>
            <a:lvl6pPr marL="3598863" indent="-228600" fontAlgn="base">
              <a:spcBef>
                <a:spcPct val="20000"/>
              </a:spcBef>
              <a:spcAft>
                <a:spcPct val="0"/>
              </a:spcAft>
              <a:buChar char="»"/>
              <a:tabLst>
                <a:tab pos="685800" algn="r"/>
                <a:tab pos="914400" algn="l"/>
                <a:tab pos="1257300" algn="l"/>
                <a:tab pos="4457700" algn="l"/>
              </a:tabLst>
              <a:defRPr sz="2000">
                <a:solidFill>
                  <a:schemeClr val="tx1"/>
                </a:solidFill>
                <a:latin typeface="Arial" charset="0"/>
              </a:defRPr>
            </a:lvl6pPr>
            <a:lvl7pPr marL="4056063" indent="-228600" fontAlgn="base">
              <a:spcBef>
                <a:spcPct val="20000"/>
              </a:spcBef>
              <a:spcAft>
                <a:spcPct val="0"/>
              </a:spcAft>
              <a:buChar char="»"/>
              <a:tabLst>
                <a:tab pos="685800" algn="r"/>
                <a:tab pos="914400" algn="l"/>
                <a:tab pos="1257300" algn="l"/>
                <a:tab pos="4457700" algn="l"/>
              </a:tabLst>
              <a:defRPr sz="2000">
                <a:solidFill>
                  <a:schemeClr val="tx1"/>
                </a:solidFill>
                <a:latin typeface="Arial" charset="0"/>
              </a:defRPr>
            </a:lvl7pPr>
            <a:lvl8pPr marL="4513263" indent="-228600" fontAlgn="base">
              <a:spcBef>
                <a:spcPct val="20000"/>
              </a:spcBef>
              <a:spcAft>
                <a:spcPct val="0"/>
              </a:spcAft>
              <a:buChar char="»"/>
              <a:tabLst>
                <a:tab pos="685800" algn="r"/>
                <a:tab pos="914400" algn="l"/>
                <a:tab pos="1257300" algn="l"/>
                <a:tab pos="4457700" algn="l"/>
              </a:tabLst>
              <a:defRPr sz="2000">
                <a:solidFill>
                  <a:schemeClr val="tx1"/>
                </a:solidFill>
                <a:latin typeface="Arial" charset="0"/>
              </a:defRPr>
            </a:lvl8pPr>
            <a:lvl9pPr marL="4970463" indent="-228600" fontAlgn="base">
              <a:spcBef>
                <a:spcPct val="20000"/>
              </a:spcBef>
              <a:spcAft>
                <a:spcPct val="0"/>
              </a:spcAft>
              <a:buChar char="»"/>
              <a:tabLst>
                <a:tab pos="685800" algn="r"/>
                <a:tab pos="914400" algn="l"/>
                <a:tab pos="1257300" algn="l"/>
                <a:tab pos="4457700" algn="l"/>
              </a:tabLst>
              <a:defRPr sz="2000">
                <a:solidFill>
                  <a:schemeClr val="tx1"/>
                </a:solidFill>
                <a:latin typeface="Arial" charset="0"/>
              </a:defRPr>
            </a:lvl9pPr>
          </a:lstStyle>
          <a:p>
            <a:pPr fontAlgn="base">
              <a:lnSpc>
                <a:spcPct val="90000"/>
              </a:lnSpc>
              <a:spcAft>
                <a:spcPct val="20000"/>
              </a:spcAft>
              <a:buClr>
                <a:srgbClr val="FFFFFF"/>
              </a:buClr>
              <a:buFontTx/>
              <a:buNone/>
            </a:pPr>
            <a:r>
              <a:rPr lang="en-US" altLang="en-US" sz="2400" i="1">
                <a:solidFill>
                  <a:srgbClr val="000000"/>
                </a:solidFill>
              </a:rPr>
              <a:t>	y	</a:t>
            </a:r>
            <a:r>
              <a:rPr lang="en-US" altLang="en-US" sz="2400">
                <a:solidFill>
                  <a:srgbClr val="000000"/>
                </a:solidFill>
              </a:rPr>
              <a:t>=	1,321,045(1.0196)</a:t>
            </a:r>
            <a:r>
              <a:rPr lang="en-US" altLang="en-US" sz="2400" i="1" baseline="40000">
                <a:solidFill>
                  <a:srgbClr val="000000"/>
                </a:solidFill>
              </a:rPr>
              <a:t>x	</a:t>
            </a:r>
            <a:r>
              <a:rPr lang="en-US" altLang="en-US" sz="2400">
                <a:solidFill>
                  <a:srgbClr val="000000"/>
                </a:solidFill>
              </a:rPr>
              <a:t>Modeling equation</a:t>
            </a:r>
          </a:p>
          <a:p>
            <a:pPr fontAlgn="base">
              <a:lnSpc>
                <a:spcPct val="90000"/>
              </a:lnSpc>
              <a:spcAft>
                <a:spcPct val="20000"/>
              </a:spcAft>
              <a:buClr>
                <a:srgbClr val="FFFFFF"/>
              </a:buClr>
              <a:buFontTx/>
              <a:buNone/>
            </a:pPr>
            <a:r>
              <a:rPr lang="en-US" altLang="en-US" sz="2400">
                <a:solidFill>
                  <a:srgbClr val="000000"/>
                </a:solidFill>
              </a:rPr>
              <a:t>	</a:t>
            </a:r>
            <a:r>
              <a:rPr lang="en-US" altLang="en-US" sz="2400" i="1">
                <a:solidFill>
                  <a:srgbClr val="000000"/>
                </a:solidFill>
              </a:rPr>
              <a:t>y</a:t>
            </a:r>
            <a:r>
              <a:rPr lang="en-US" altLang="en-US" sz="2400">
                <a:solidFill>
                  <a:srgbClr val="000000"/>
                </a:solidFill>
              </a:rPr>
              <a:t>	=	1,321,045(1.0196)</a:t>
            </a:r>
            <a:r>
              <a:rPr lang="en-US" altLang="en-US" sz="2400" baseline="40000">
                <a:solidFill>
                  <a:srgbClr val="000000"/>
                </a:solidFill>
                <a:cs typeface="Arial" charset="0"/>
              </a:rPr>
              <a:t>13	</a:t>
            </a:r>
            <a:r>
              <a:rPr lang="en-US" altLang="en-US" sz="2400">
                <a:solidFill>
                  <a:srgbClr val="000000"/>
                </a:solidFill>
                <a:cs typeface="Arial" charset="0"/>
              </a:rPr>
              <a:t>Replace </a:t>
            </a:r>
            <a:r>
              <a:rPr lang="en-US" altLang="en-US" sz="2400" i="1">
                <a:solidFill>
                  <a:srgbClr val="000000"/>
                </a:solidFill>
                <a:cs typeface="Arial" charset="0"/>
              </a:rPr>
              <a:t>x</a:t>
            </a:r>
            <a:r>
              <a:rPr lang="en-US" altLang="en-US" sz="2400">
                <a:solidFill>
                  <a:srgbClr val="000000"/>
                </a:solidFill>
                <a:cs typeface="Arial" charset="0"/>
              </a:rPr>
              <a:t> with 13.</a:t>
            </a:r>
          </a:p>
          <a:p>
            <a:pPr fontAlgn="base">
              <a:lnSpc>
                <a:spcPct val="90000"/>
              </a:lnSpc>
              <a:spcAft>
                <a:spcPct val="20000"/>
              </a:spcAft>
              <a:buClr>
                <a:srgbClr val="FFFFFF"/>
              </a:buClr>
              <a:buFontTx/>
              <a:buNone/>
            </a:pPr>
            <a:r>
              <a:rPr lang="en-US" altLang="en-US" sz="2400">
                <a:solidFill>
                  <a:srgbClr val="000000"/>
                </a:solidFill>
                <a:cs typeface="Arial" charset="0"/>
              </a:rPr>
              <a:t>	</a:t>
            </a:r>
            <a:r>
              <a:rPr lang="en-US" altLang="en-US" sz="2400" i="1">
                <a:solidFill>
                  <a:srgbClr val="000000"/>
                </a:solidFill>
                <a:cs typeface="Arial" charset="0"/>
              </a:rPr>
              <a:t>y</a:t>
            </a:r>
            <a:r>
              <a:rPr lang="en-US" altLang="en-US" sz="2400">
                <a:solidFill>
                  <a:srgbClr val="000000"/>
                </a:solidFill>
                <a:cs typeface="Arial" charset="0"/>
              </a:rPr>
              <a:t>	≈	1,700,221</a:t>
            </a:r>
            <a:r>
              <a:rPr lang="en-US" altLang="en-US" sz="2400" baseline="40000">
                <a:solidFill>
                  <a:srgbClr val="000000"/>
                </a:solidFill>
                <a:cs typeface="Arial" charset="0"/>
              </a:rPr>
              <a:t>	</a:t>
            </a:r>
            <a:r>
              <a:rPr lang="en-US" altLang="en-US" sz="2400">
                <a:solidFill>
                  <a:srgbClr val="000000"/>
                </a:solidFill>
                <a:cs typeface="Arial" charset="0"/>
              </a:rPr>
              <a:t>Use a calculator.</a:t>
            </a:r>
          </a:p>
        </p:txBody>
      </p:sp>
      <p:sp>
        <p:nvSpPr>
          <p:cNvPr id="123910" name="Rectangle 6"/>
          <p:cNvSpPr>
            <a:spLocks noChangeArrowheads="1"/>
          </p:cNvSpPr>
          <p:nvPr/>
        </p:nvSpPr>
        <p:spPr bwMode="auto">
          <a:xfrm>
            <a:off x="533400" y="4962525"/>
            <a:ext cx="7924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2913" indent="-1368425">
              <a:spcBef>
                <a:spcPct val="20000"/>
              </a:spcBef>
              <a:buChar char="•"/>
              <a:tabLst>
                <a:tab pos="1943100" algn="l"/>
              </a:tabLst>
              <a:defRPr sz="3200">
                <a:solidFill>
                  <a:schemeClr val="tx1"/>
                </a:solidFill>
                <a:latin typeface="Arial" charset="0"/>
              </a:defRPr>
            </a:lvl1pPr>
            <a:lvl2pPr marL="2112963" indent="-285750">
              <a:spcBef>
                <a:spcPct val="20000"/>
              </a:spcBef>
              <a:buChar char="–"/>
              <a:tabLst>
                <a:tab pos="1943100" algn="l"/>
              </a:tabLst>
              <a:defRPr sz="2800">
                <a:solidFill>
                  <a:schemeClr val="tx1"/>
                </a:solidFill>
                <a:latin typeface="Arial" charset="0"/>
              </a:defRPr>
            </a:lvl2pPr>
            <a:lvl3pPr marL="2455863" indent="-228600">
              <a:spcBef>
                <a:spcPct val="20000"/>
              </a:spcBef>
              <a:buChar char="•"/>
              <a:tabLst>
                <a:tab pos="1943100" algn="l"/>
              </a:tabLst>
              <a:defRPr sz="2400">
                <a:solidFill>
                  <a:schemeClr val="tx1"/>
                </a:solidFill>
                <a:latin typeface="Arial" charset="0"/>
              </a:defRPr>
            </a:lvl3pPr>
            <a:lvl4pPr marL="2798763" indent="-228600">
              <a:spcBef>
                <a:spcPct val="20000"/>
              </a:spcBef>
              <a:buChar char="–"/>
              <a:tabLst>
                <a:tab pos="1943100" algn="l"/>
              </a:tabLst>
              <a:defRPr sz="2000">
                <a:solidFill>
                  <a:schemeClr val="tx1"/>
                </a:solidFill>
                <a:latin typeface="Arial" charset="0"/>
              </a:defRPr>
            </a:lvl4pPr>
            <a:lvl5pPr marL="3141663" indent="-228600">
              <a:spcBef>
                <a:spcPct val="20000"/>
              </a:spcBef>
              <a:buChar char="»"/>
              <a:tabLst>
                <a:tab pos="1943100" algn="l"/>
              </a:tabLst>
              <a:defRPr sz="2000">
                <a:solidFill>
                  <a:schemeClr val="tx1"/>
                </a:solidFill>
                <a:latin typeface="Arial" charset="0"/>
              </a:defRPr>
            </a:lvl5pPr>
            <a:lvl6pPr marL="3598863" indent="-228600" fontAlgn="base">
              <a:spcBef>
                <a:spcPct val="20000"/>
              </a:spcBef>
              <a:spcAft>
                <a:spcPct val="0"/>
              </a:spcAft>
              <a:buChar char="»"/>
              <a:tabLst>
                <a:tab pos="1943100" algn="l"/>
              </a:tabLst>
              <a:defRPr sz="2000">
                <a:solidFill>
                  <a:schemeClr val="tx1"/>
                </a:solidFill>
                <a:latin typeface="Arial" charset="0"/>
              </a:defRPr>
            </a:lvl6pPr>
            <a:lvl7pPr marL="4056063" indent="-228600" fontAlgn="base">
              <a:spcBef>
                <a:spcPct val="20000"/>
              </a:spcBef>
              <a:spcAft>
                <a:spcPct val="0"/>
              </a:spcAft>
              <a:buChar char="»"/>
              <a:tabLst>
                <a:tab pos="1943100" algn="l"/>
              </a:tabLst>
              <a:defRPr sz="2000">
                <a:solidFill>
                  <a:schemeClr val="tx1"/>
                </a:solidFill>
                <a:latin typeface="Arial" charset="0"/>
              </a:defRPr>
            </a:lvl7pPr>
            <a:lvl8pPr marL="4513263" indent="-228600" fontAlgn="base">
              <a:spcBef>
                <a:spcPct val="20000"/>
              </a:spcBef>
              <a:spcAft>
                <a:spcPct val="0"/>
              </a:spcAft>
              <a:buChar char="»"/>
              <a:tabLst>
                <a:tab pos="1943100" algn="l"/>
              </a:tabLst>
              <a:defRPr sz="2000">
                <a:solidFill>
                  <a:schemeClr val="tx1"/>
                </a:solidFill>
                <a:latin typeface="Arial" charset="0"/>
              </a:defRPr>
            </a:lvl8pPr>
            <a:lvl9pPr marL="4970463" indent="-228600" fontAlgn="base">
              <a:spcBef>
                <a:spcPct val="20000"/>
              </a:spcBef>
              <a:spcAft>
                <a:spcPct val="0"/>
              </a:spcAft>
              <a:buChar char="»"/>
              <a:tabLst>
                <a:tab pos="1943100" algn="l"/>
              </a:tabLst>
              <a:defRPr sz="2000">
                <a:solidFill>
                  <a:schemeClr val="tx1"/>
                </a:solidFill>
                <a:latin typeface="Arial" charset="0"/>
              </a:defRPr>
            </a:lvl9pPr>
          </a:lstStyle>
          <a:p>
            <a:pPr fontAlgn="base">
              <a:lnSpc>
                <a:spcPct val="90000"/>
              </a:lnSpc>
              <a:spcAft>
                <a:spcPct val="20000"/>
              </a:spcAft>
              <a:buClr>
                <a:srgbClr val="FFFFFF"/>
              </a:buClr>
              <a:buFontTx/>
              <a:buNone/>
            </a:pPr>
            <a:r>
              <a:rPr lang="en-US" altLang="en-US" sz="2400" b="1">
                <a:solidFill>
                  <a:srgbClr val="00539D"/>
                </a:solidFill>
              </a:rPr>
              <a:t>Answer:</a:t>
            </a:r>
            <a:r>
              <a:rPr lang="en-US" altLang="en-US" sz="2400">
                <a:solidFill>
                  <a:srgbClr val="E01B22"/>
                </a:solidFill>
              </a:rPr>
              <a:t> 	The population will be about 1,700,221.</a:t>
            </a:r>
            <a:endParaRPr lang="en-US" altLang="en-US" sz="2400" i="1">
              <a:solidFill>
                <a:srgbClr val="E01B22"/>
              </a:solidFill>
            </a:endParaRPr>
          </a:p>
        </p:txBody>
      </p:sp>
    </p:spTree>
    <p:custDataLst>
      <p:tags r:id="rId1"/>
    </p:custDataLst>
    <p:extLst>
      <p:ext uri="{BB962C8B-B14F-4D97-AF65-F5344CB8AC3E}">
        <p14:creationId xmlns:p14="http://schemas.microsoft.com/office/powerpoint/2010/main" val="11815380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animEffect transition="in" filter="wipe(left)">
                                      <p:cBhvr>
                                        <p:cTn id="7" dur="500"/>
                                        <p:tgtEl>
                                          <p:spTgt spid="1239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909">
                                            <p:txEl>
                                              <p:pRg st="0" end="0"/>
                                            </p:txEl>
                                          </p:spTgt>
                                        </p:tgtEl>
                                        <p:attrNameLst>
                                          <p:attrName>style.visibility</p:attrName>
                                        </p:attrNameLst>
                                      </p:cBhvr>
                                      <p:to>
                                        <p:strVal val="visible"/>
                                      </p:to>
                                    </p:set>
                                    <p:animEffect transition="in" filter="wipe(left)">
                                      <p:cBhvr>
                                        <p:cTn id="12" dur="500"/>
                                        <p:tgtEl>
                                          <p:spTgt spid="12390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909">
                                            <p:txEl>
                                              <p:pRg st="1" end="1"/>
                                            </p:txEl>
                                          </p:spTgt>
                                        </p:tgtEl>
                                        <p:attrNameLst>
                                          <p:attrName>style.visibility</p:attrName>
                                        </p:attrNameLst>
                                      </p:cBhvr>
                                      <p:to>
                                        <p:strVal val="visible"/>
                                      </p:to>
                                    </p:set>
                                    <p:animEffect transition="in" filter="wipe(left)">
                                      <p:cBhvr>
                                        <p:cTn id="17" dur="500"/>
                                        <p:tgtEl>
                                          <p:spTgt spid="12390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909">
                                            <p:txEl>
                                              <p:pRg st="2" end="2"/>
                                            </p:txEl>
                                          </p:spTgt>
                                        </p:tgtEl>
                                        <p:attrNameLst>
                                          <p:attrName>style.visibility</p:attrName>
                                        </p:attrNameLst>
                                      </p:cBhvr>
                                      <p:to>
                                        <p:strVal val="visible"/>
                                      </p:to>
                                    </p:set>
                                    <p:animEffect transition="in" filter="wipe(left)">
                                      <p:cBhvr>
                                        <p:cTn id="22" dur="500"/>
                                        <p:tgtEl>
                                          <p:spTgt spid="12390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3910">
                                            <p:txEl>
                                              <p:pRg st="0" end="0"/>
                                            </p:txEl>
                                          </p:spTgt>
                                        </p:tgtEl>
                                        <p:attrNameLst>
                                          <p:attrName>style.visibility</p:attrName>
                                        </p:attrNameLst>
                                      </p:cBhvr>
                                      <p:to>
                                        <p:strVal val="visible"/>
                                      </p:to>
                                    </p:set>
                                    <p:animEffect transition="in" filter="wipe(left)">
                                      <p:cBhvr>
                                        <p:cTn id="27" dur="500"/>
                                        <p:tgtEl>
                                          <p:spTgt spid="1239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build="p" autoUpdateAnimBg="0" advAuto="0"/>
      <p:bldP spid="123909" grpId="0" build="p" autoUpdateAnimBg="0"/>
      <p:bldP spid="12391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ltLang="en-US">
                <a:solidFill>
                  <a:schemeClr val="bg1"/>
                </a:solidFill>
              </a:rPr>
              <a:t>A</a:t>
            </a:r>
          </a:p>
          <a:p>
            <a:pPr marL="609600" indent="-609600">
              <a:buFontTx/>
              <a:buAutoNum type="alphaUcPeriod"/>
            </a:pPr>
            <a:r>
              <a:rPr lang="en-US" altLang="en-US">
                <a:solidFill>
                  <a:schemeClr val="bg1"/>
                </a:solidFill>
              </a:rPr>
              <a:t>B</a:t>
            </a:r>
          </a:p>
          <a:p>
            <a:pPr marL="609600" indent="-609600">
              <a:buFontTx/>
              <a:buAutoNum type="alphaUcPeriod"/>
            </a:pPr>
            <a:r>
              <a:rPr lang="en-US" altLang="en-US">
                <a:solidFill>
                  <a:schemeClr val="bg1"/>
                </a:solidFill>
              </a:rPr>
              <a:t>C</a:t>
            </a:r>
          </a:p>
          <a:p>
            <a:pPr marL="609600" indent="-609600">
              <a:buFontTx/>
              <a:buAutoNum type="alphaUcPeriod"/>
            </a:pPr>
            <a:r>
              <a:rPr lang="en-US" altLang="en-US">
                <a:solidFill>
                  <a:schemeClr val="bg1"/>
                </a:solidFill>
              </a:rPr>
              <a:t>D</a:t>
            </a:r>
          </a:p>
        </p:txBody>
      </p:sp>
      <p:sp>
        <p:nvSpPr>
          <p:cNvPr id="114691" name="TPQuestion"/>
          <p:cNvSpPr>
            <a:spLocks noGrp="1" noChangeArrowheads="1"/>
          </p:cNvSpPr>
          <p:nvPr>
            <p:ph type="title"/>
          </p:nvPr>
        </p:nvSpPr>
        <p:spPr/>
        <p:txBody>
          <a:bodyPr/>
          <a:lstStyle/>
          <a:p>
            <a:r>
              <a:rPr lang="en-US" altLang="en-US"/>
              <a:t>Example 2A</a:t>
            </a:r>
          </a:p>
        </p:txBody>
      </p:sp>
      <p:sp>
        <p:nvSpPr>
          <p:cNvPr id="114693" name="TPAnswers"/>
          <p:cNvSpPr>
            <a:spLocks noChangeArrowheads="1"/>
          </p:cNvSpPr>
          <p:nvPr>
            <p:custDataLst>
              <p:tags r:id="rId3"/>
            </p:custDataLst>
          </p:nvPr>
        </p:nvSpPr>
        <p:spPr bwMode="auto">
          <a:xfrm>
            <a:off x="885825" y="3629025"/>
            <a:ext cx="4752975" cy="27209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spcBef>
                <a:spcPct val="20000"/>
              </a:spcBef>
              <a:buChar char="•"/>
              <a:defRPr sz="3200">
                <a:solidFill>
                  <a:schemeClr val="tx1"/>
                </a:solidFill>
                <a:latin typeface="Arial" charset="0"/>
              </a:defRPr>
            </a:lvl1pPr>
            <a:lvl2pPr marL="914400" indent="-457200">
              <a:spcBef>
                <a:spcPct val="20000"/>
              </a:spcBef>
              <a:buChar char="–"/>
              <a:defRPr sz="2800">
                <a:solidFill>
                  <a:schemeClr val="tx1"/>
                </a:solidFill>
                <a:latin typeface="Arial" charset="0"/>
              </a:defRPr>
            </a:lvl2pPr>
            <a:lvl3pPr marL="1295400" indent="-381000">
              <a:spcBef>
                <a:spcPct val="20000"/>
              </a:spcBef>
              <a:buChar char="•"/>
              <a:defRPr sz="2400">
                <a:solidFill>
                  <a:schemeClr val="tx1"/>
                </a:solidFill>
                <a:latin typeface="Arial" charset="0"/>
              </a:defRPr>
            </a:lvl3pPr>
            <a:lvl4pPr marL="1714500" indent="-342900">
              <a:spcBef>
                <a:spcPct val="20000"/>
              </a:spcBef>
              <a:buChar char="–"/>
              <a:defRPr sz="2000">
                <a:solidFill>
                  <a:schemeClr val="tx1"/>
                </a:solidFill>
                <a:latin typeface="Arial" charset="0"/>
              </a:defRPr>
            </a:lvl4pPr>
            <a:lvl5pPr marL="2171700" indent="-342900">
              <a:spcBef>
                <a:spcPct val="20000"/>
              </a:spcBef>
              <a:buChar char="»"/>
              <a:defRPr sz="2000">
                <a:solidFill>
                  <a:schemeClr val="tx1"/>
                </a:solidFill>
                <a:latin typeface="Arial" charset="0"/>
              </a:defRPr>
            </a:lvl5pPr>
            <a:lvl6pPr marL="2628900" indent="-342900" fontAlgn="base">
              <a:spcBef>
                <a:spcPct val="20000"/>
              </a:spcBef>
              <a:spcAft>
                <a:spcPct val="0"/>
              </a:spcAft>
              <a:buChar char="»"/>
              <a:defRPr sz="2000">
                <a:solidFill>
                  <a:schemeClr val="tx1"/>
                </a:solidFill>
                <a:latin typeface="Arial" charset="0"/>
              </a:defRPr>
            </a:lvl6pPr>
            <a:lvl7pPr marL="3086100" indent="-342900" fontAlgn="base">
              <a:spcBef>
                <a:spcPct val="20000"/>
              </a:spcBef>
              <a:spcAft>
                <a:spcPct val="0"/>
              </a:spcAft>
              <a:buChar char="»"/>
              <a:defRPr sz="2000">
                <a:solidFill>
                  <a:schemeClr val="tx1"/>
                </a:solidFill>
                <a:latin typeface="Arial" charset="0"/>
              </a:defRPr>
            </a:lvl7pPr>
            <a:lvl8pPr marL="3543300" indent="-342900" fontAlgn="base">
              <a:spcBef>
                <a:spcPct val="20000"/>
              </a:spcBef>
              <a:spcAft>
                <a:spcPct val="0"/>
              </a:spcAft>
              <a:buChar char="»"/>
              <a:defRPr sz="2000">
                <a:solidFill>
                  <a:schemeClr val="tx1"/>
                </a:solidFill>
                <a:latin typeface="Arial" charset="0"/>
              </a:defRPr>
            </a:lvl8pPr>
            <a:lvl9pPr marL="4000500" indent="-342900" fontAlgn="base">
              <a:spcBef>
                <a:spcPct val="20000"/>
              </a:spcBef>
              <a:spcAft>
                <a:spcPct val="0"/>
              </a:spcAft>
              <a:buChar char="»"/>
              <a:defRPr sz="2000">
                <a:solidFill>
                  <a:schemeClr val="tx1"/>
                </a:solidFill>
                <a:latin typeface="Arial" charset="0"/>
              </a:defRPr>
            </a:lvl9pPr>
          </a:lstStyle>
          <a:p>
            <a:pPr fontAlgn="base">
              <a:lnSpc>
                <a:spcPct val="90000"/>
              </a:lnSpc>
              <a:spcBef>
                <a:spcPct val="60000"/>
              </a:spcBef>
              <a:spcAft>
                <a:spcPct val="60000"/>
              </a:spcAft>
              <a:buClr>
                <a:srgbClr val="00539D"/>
              </a:buClr>
              <a:buFontTx/>
              <a:buNone/>
            </a:pPr>
            <a:r>
              <a:rPr lang="pt-BR" altLang="en-US" sz="2400" b="1">
                <a:solidFill>
                  <a:srgbClr val="00539D"/>
                </a:solidFill>
                <a:sym typeface="Symbol" pitchFamily="18" charset="2"/>
              </a:rPr>
              <a:t>A.</a:t>
            </a:r>
            <a:r>
              <a:rPr lang="pt-BR" altLang="en-US" sz="2400" b="1">
                <a:solidFill>
                  <a:srgbClr val="000000"/>
                </a:solidFill>
                <a:sym typeface="Symbol" pitchFamily="18" charset="2"/>
              </a:rPr>
              <a:t>	</a:t>
            </a:r>
            <a:r>
              <a:rPr lang="pt-BR" altLang="en-US" sz="2400" b="1" i="1">
                <a:solidFill>
                  <a:srgbClr val="000000"/>
                </a:solidFill>
                <a:sym typeface="Symbol" pitchFamily="18" charset="2"/>
              </a:rPr>
              <a:t>y</a:t>
            </a:r>
            <a:r>
              <a:rPr lang="pt-BR" altLang="en-US" sz="2400" b="1">
                <a:solidFill>
                  <a:srgbClr val="000000"/>
                </a:solidFill>
                <a:sym typeface="Symbol" pitchFamily="18" charset="2"/>
              </a:rPr>
              <a:t> = 9,426(1.0963)</a:t>
            </a:r>
            <a:r>
              <a:rPr lang="pt-BR" altLang="en-US" sz="2400" b="1" i="1" baseline="40000">
                <a:solidFill>
                  <a:srgbClr val="000000"/>
                </a:solidFill>
                <a:sym typeface="Symbol" pitchFamily="18" charset="2"/>
              </a:rPr>
              <a:t>x – </a:t>
            </a:r>
            <a:r>
              <a:rPr lang="pt-BR" altLang="en-US" sz="2400" b="1" baseline="40000">
                <a:solidFill>
                  <a:srgbClr val="000000"/>
                </a:solidFill>
                <a:sym typeface="Symbol" pitchFamily="18" charset="2"/>
              </a:rPr>
              <a:t>7</a:t>
            </a:r>
            <a:endParaRPr lang="pt-BR" altLang="en-US" sz="2400" b="1">
              <a:solidFill>
                <a:srgbClr val="000000"/>
              </a:solidFill>
              <a:sym typeface="Symbol" pitchFamily="18" charset="2"/>
            </a:endParaRPr>
          </a:p>
          <a:p>
            <a:pPr fontAlgn="base">
              <a:lnSpc>
                <a:spcPct val="90000"/>
              </a:lnSpc>
              <a:spcBef>
                <a:spcPct val="60000"/>
              </a:spcBef>
              <a:spcAft>
                <a:spcPct val="60000"/>
              </a:spcAft>
              <a:buClr>
                <a:srgbClr val="00539D"/>
              </a:buClr>
              <a:buFontTx/>
              <a:buNone/>
            </a:pPr>
            <a:r>
              <a:rPr lang="pt-BR" altLang="en-US" sz="2400" b="1">
                <a:solidFill>
                  <a:srgbClr val="00539D"/>
                </a:solidFill>
                <a:sym typeface="Symbol" pitchFamily="18" charset="2"/>
              </a:rPr>
              <a:t>B.</a:t>
            </a:r>
            <a:r>
              <a:rPr lang="pt-BR" altLang="en-US" sz="2400" b="1">
                <a:solidFill>
                  <a:srgbClr val="000000"/>
                </a:solidFill>
                <a:sym typeface="Symbol" pitchFamily="18" charset="2"/>
              </a:rPr>
              <a:t>	</a:t>
            </a:r>
            <a:r>
              <a:rPr lang="pt-BR" altLang="en-US" sz="2400" b="1" i="1">
                <a:solidFill>
                  <a:srgbClr val="000000"/>
                </a:solidFill>
                <a:sym typeface="Symbol" pitchFamily="18" charset="2"/>
              </a:rPr>
              <a:t>y</a:t>
            </a:r>
            <a:r>
              <a:rPr lang="pt-BR" altLang="en-US" sz="2400" b="1">
                <a:solidFill>
                  <a:srgbClr val="000000"/>
                </a:solidFill>
                <a:sym typeface="Symbol" pitchFamily="18" charset="2"/>
              </a:rPr>
              <a:t> = 1.0963(9,426)</a:t>
            </a:r>
            <a:r>
              <a:rPr lang="pt-BR" altLang="en-US" sz="2400" b="1" i="1" baseline="40000">
                <a:solidFill>
                  <a:srgbClr val="000000"/>
                </a:solidFill>
                <a:sym typeface="Symbol" pitchFamily="18" charset="2"/>
              </a:rPr>
              <a:t>x</a:t>
            </a:r>
            <a:endParaRPr lang="pt-BR" altLang="en-US" sz="2400" b="1">
              <a:solidFill>
                <a:srgbClr val="000000"/>
              </a:solidFill>
              <a:sym typeface="Symbol" pitchFamily="18" charset="2"/>
            </a:endParaRPr>
          </a:p>
          <a:p>
            <a:pPr fontAlgn="base">
              <a:lnSpc>
                <a:spcPct val="90000"/>
              </a:lnSpc>
              <a:spcBef>
                <a:spcPct val="60000"/>
              </a:spcBef>
              <a:spcAft>
                <a:spcPct val="60000"/>
              </a:spcAft>
              <a:buClr>
                <a:srgbClr val="00539D"/>
              </a:buClr>
              <a:buFontTx/>
              <a:buNone/>
            </a:pPr>
            <a:r>
              <a:rPr lang="pt-BR" altLang="en-US" sz="2400" b="1">
                <a:solidFill>
                  <a:srgbClr val="00539D"/>
                </a:solidFill>
                <a:sym typeface="Symbol" pitchFamily="18" charset="2"/>
              </a:rPr>
              <a:t>C.</a:t>
            </a:r>
            <a:r>
              <a:rPr lang="pt-BR" altLang="en-US" sz="2400" b="1">
                <a:solidFill>
                  <a:srgbClr val="000000"/>
                </a:solidFill>
                <a:sym typeface="Symbol" pitchFamily="18" charset="2"/>
              </a:rPr>
              <a:t>	</a:t>
            </a:r>
            <a:r>
              <a:rPr lang="pt-BR" altLang="en-US" sz="2400" b="1" i="1">
                <a:solidFill>
                  <a:srgbClr val="000000"/>
                </a:solidFill>
                <a:sym typeface="Symbol" pitchFamily="18" charset="2"/>
              </a:rPr>
              <a:t>y</a:t>
            </a:r>
            <a:r>
              <a:rPr lang="pt-BR" altLang="en-US" sz="2400" b="1">
                <a:solidFill>
                  <a:srgbClr val="000000"/>
                </a:solidFill>
                <a:sym typeface="Symbol" pitchFamily="18" charset="2"/>
              </a:rPr>
              <a:t> = 9,426(</a:t>
            </a:r>
            <a:r>
              <a:rPr lang="pt-BR" altLang="en-US" sz="2400" b="1" i="1">
                <a:solidFill>
                  <a:srgbClr val="000000"/>
                </a:solidFill>
                <a:sym typeface="Symbol" pitchFamily="18" charset="2"/>
              </a:rPr>
              <a:t>x</a:t>
            </a:r>
            <a:r>
              <a:rPr lang="pt-BR" altLang="en-US" sz="2400" b="1">
                <a:solidFill>
                  <a:srgbClr val="000000"/>
                </a:solidFill>
                <a:sym typeface="Symbol" pitchFamily="18" charset="2"/>
              </a:rPr>
              <a:t>)</a:t>
            </a:r>
            <a:r>
              <a:rPr lang="pt-BR" altLang="en-US" sz="2400" b="1" baseline="40000">
                <a:solidFill>
                  <a:srgbClr val="000000"/>
                </a:solidFill>
                <a:sym typeface="Symbol" pitchFamily="18" charset="2"/>
              </a:rPr>
              <a:t>1.0963</a:t>
            </a:r>
            <a:endParaRPr lang="pt-BR" altLang="en-US" sz="2400" b="1">
              <a:solidFill>
                <a:srgbClr val="000000"/>
              </a:solidFill>
              <a:sym typeface="Symbol" pitchFamily="18" charset="2"/>
            </a:endParaRPr>
          </a:p>
          <a:p>
            <a:pPr fontAlgn="base">
              <a:lnSpc>
                <a:spcPct val="90000"/>
              </a:lnSpc>
              <a:spcBef>
                <a:spcPct val="60000"/>
              </a:spcBef>
              <a:spcAft>
                <a:spcPct val="60000"/>
              </a:spcAft>
              <a:buClr>
                <a:srgbClr val="00539D"/>
              </a:buClr>
              <a:buFontTx/>
              <a:buNone/>
            </a:pPr>
            <a:r>
              <a:rPr lang="pt-BR" altLang="en-US" sz="2400" b="1">
                <a:solidFill>
                  <a:srgbClr val="00539D"/>
                </a:solidFill>
                <a:sym typeface="Symbol" pitchFamily="18" charset="2"/>
              </a:rPr>
              <a:t>D.</a:t>
            </a:r>
            <a:r>
              <a:rPr lang="pt-BR" altLang="en-US" sz="2400" b="1">
                <a:solidFill>
                  <a:srgbClr val="000000"/>
                </a:solidFill>
                <a:sym typeface="Symbol" pitchFamily="18" charset="2"/>
              </a:rPr>
              <a:t>	</a:t>
            </a:r>
            <a:r>
              <a:rPr lang="pt-BR" altLang="en-US" sz="2400" b="1" i="1">
                <a:solidFill>
                  <a:srgbClr val="000000"/>
                </a:solidFill>
                <a:sym typeface="Symbol" pitchFamily="18" charset="2"/>
              </a:rPr>
              <a:t>y</a:t>
            </a:r>
            <a:r>
              <a:rPr lang="pt-BR" altLang="en-US" sz="2400" b="1">
                <a:solidFill>
                  <a:srgbClr val="000000"/>
                </a:solidFill>
                <a:sym typeface="Symbol" pitchFamily="18" charset="2"/>
              </a:rPr>
              <a:t> = 9,426(1.0963)</a:t>
            </a:r>
            <a:r>
              <a:rPr lang="pt-BR" altLang="en-US" sz="2400" b="1" i="1" baseline="40000">
                <a:solidFill>
                  <a:srgbClr val="000000"/>
                </a:solidFill>
                <a:sym typeface="Symbol" pitchFamily="18" charset="2"/>
              </a:rPr>
              <a:t>x</a:t>
            </a:r>
            <a:endParaRPr lang="pt-BR" altLang="en-US" sz="2400" b="1" baseline="40000">
              <a:solidFill>
                <a:srgbClr val="000000"/>
              </a:solidFill>
              <a:sym typeface="Symbol" pitchFamily="18" charset="2"/>
            </a:endParaRPr>
          </a:p>
        </p:txBody>
      </p:sp>
      <p:sp>
        <p:nvSpPr>
          <p:cNvPr id="114694" name="TPQuestion"/>
          <p:cNvSpPr>
            <a:spLocks noChangeArrowheads="1"/>
          </p:cNvSpPr>
          <p:nvPr/>
        </p:nvSpPr>
        <p:spPr bwMode="auto">
          <a:xfrm>
            <a:off x="476250" y="1522413"/>
            <a:ext cx="802005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lgn="r">
              <a:defRPr sz="1200">
                <a:solidFill>
                  <a:schemeClr val="tx1"/>
                </a:solidFill>
                <a:latin typeface="Arial" charset="0"/>
              </a:defRPr>
            </a:lvl1pPr>
            <a:lvl2pPr marL="342900" algn="r">
              <a:defRPr sz="1200">
                <a:solidFill>
                  <a:schemeClr val="tx1"/>
                </a:solidFill>
                <a:latin typeface="Arial" charset="0"/>
              </a:defRPr>
            </a:lvl2pPr>
            <a:lvl3pPr marL="342900" algn="r">
              <a:defRPr sz="1200">
                <a:solidFill>
                  <a:schemeClr val="tx1"/>
                </a:solidFill>
                <a:latin typeface="Arial" charset="0"/>
              </a:defRPr>
            </a:lvl3pPr>
            <a:lvl4pPr marL="342900" algn="r">
              <a:defRPr sz="1200">
                <a:solidFill>
                  <a:schemeClr val="tx1"/>
                </a:solidFill>
                <a:latin typeface="Arial" charset="0"/>
              </a:defRPr>
            </a:lvl4pPr>
            <a:lvl5pPr marL="342900" algn="r">
              <a:defRPr sz="1200">
                <a:solidFill>
                  <a:schemeClr val="tx1"/>
                </a:solidFill>
                <a:latin typeface="Arial" charset="0"/>
              </a:defRPr>
            </a:lvl5pPr>
            <a:lvl6pPr marL="800100" algn="r" fontAlgn="base">
              <a:spcBef>
                <a:spcPct val="0"/>
              </a:spcBef>
              <a:spcAft>
                <a:spcPct val="0"/>
              </a:spcAft>
              <a:defRPr sz="1200">
                <a:solidFill>
                  <a:schemeClr val="tx1"/>
                </a:solidFill>
                <a:latin typeface="Arial" charset="0"/>
              </a:defRPr>
            </a:lvl6pPr>
            <a:lvl7pPr marL="1257300" algn="r" fontAlgn="base">
              <a:spcBef>
                <a:spcPct val="0"/>
              </a:spcBef>
              <a:spcAft>
                <a:spcPct val="0"/>
              </a:spcAft>
              <a:defRPr sz="1200">
                <a:solidFill>
                  <a:schemeClr val="tx1"/>
                </a:solidFill>
                <a:latin typeface="Arial" charset="0"/>
              </a:defRPr>
            </a:lvl7pPr>
            <a:lvl8pPr marL="1714500" algn="r" fontAlgn="base">
              <a:spcBef>
                <a:spcPct val="0"/>
              </a:spcBef>
              <a:spcAft>
                <a:spcPct val="0"/>
              </a:spcAft>
              <a:defRPr sz="1200">
                <a:solidFill>
                  <a:schemeClr val="tx1"/>
                </a:solidFill>
                <a:latin typeface="Arial" charset="0"/>
              </a:defRPr>
            </a:lvl8pPr>
            <a:lvl9pPr marL="2171700" algn="r" fontAlgn="base">
              <a:spcBef>
                <a:spcPct val="0"/>
              </a:spcBef>
              <a:spcAft>
                <a:spcPct val="0"/>
              </a:spcAft>
              <a:defRPr sz="1200">
                <a:solidFill>
                  <a:schemeClr val="tx1"/>
                </a:solidFill>
                <a:latin typeface="Arial" charset="0"/>
              </a:defRPr>
            </a:lvl9pPr>
          </a:lstStyle>
          <a:p>
            <a:pPr algn="l" fontAlgn="base">
              <a:lnSpc>
                <a:spcPct val="90000"/>
              </a:lnSpc>
              <a:spcBef>
                <a:spcPct val="20000"/>
              </a:spcBef>
              <a:spcAft>
                <a:spcPct val="20000"/>
              </a:spcAft>
            </a:pPr>
            <a:r>
              <a:rPr lang="en-US" altLang="en-US" sz="2400" b="1">
                <a:solidFill>
                  <a:srgbClr val="E01B22"/>
                </a:solidFill>
                <a:cs typeface="Times New Roman" pitchFamily="18" charset="0"/>
              </a:rPr>
              <a:t>A. POPULATION</a:t>
            </a:r>
            <a:r>
              <a:rPr lang="en-US" altLang="en-US" sz="2400" b="1">
                <a:solidFill>
                  <a:srgbClr val="000000"/>
                </a:solidFill>
                <a:cs typeface="Times New Roman" pitchFamily="18" charset="0"/>
              </a:rPr>
              <a:t>  </a:t>
            </a:r>
            <a:r>
              <a:rPr lang="en-US" altLang="en-US" sz="2400" b="1">
                <a:solidFill>
                  <a:srgbClr val="00539D"/>
                </a:solidFill>
                <a:cs typeface="Times New Roman" pitchFamily="18" charset="0"/>
              </a:rPr>
              <a:t>In 2000, the population of the town of Tisdale was 9,426. By 2007, it was estimated at 17,942. Write an exponential function that could be used to model the population of Tisdale. Write </a:t>
            </a:r>
            <a:r>
              <a:rPr lang="en-US" altLang="en-US" sz="2400" b="1" i="1">
                <a:solidFill>
                  <a:srgbClr val="00539D"/>
                </a:solidFill>
                <a:cs typeface="Times New Roman" pitchFamily="18" charset="0"/>
              </a:rPr>
              <a:t>x</a:t>
            </a:r>
            <a:r>
              <a:rPr lang="en-US" altLang="en-US" sz="2400" b="1">
                <a:solidFill>
                  <a:srgbClr val="00539D"/>
                </a:solidFill>
                <a:cs typeface="Times New Roman" pitchFamily="18" charset="0"/>
              </a:rPr>
              <a:t> in terms of the numbers of years since 2000.</a:t>
            </a:r>
          </a:p>
        </p:txBody>
      </p:sp>
      <p:pic>
        <p:nvPicPr>
          <p:cNvPr id="114696"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64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4697"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4695" name="Oval 7"/>
          <p:cNvSpPr>
            <a:spLocks noChangeArrowheads="1"/>
          </p:cNvSpPr>
          <p:nvPr/>
        </p:nvSpPr>
        <p:spPr bwMode="auto">
          <a:xfrm>
            <a:off x="876300" y="590550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custDataLst>
      <p:tags r:id="rId1"/>
    </p:custDataLst>
    <p:extLst>
      <p:ext uri="{BB962C8B-B14F-4D97-AF65-F5344CB8AC3E}">
        <p14:creationId xmlns:p14="http://schemas.microsoft.com/office/powerpoint/2010/main" val="3912993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wipe(left)">
                                      <p:cBhvr>
                                        <p:cTn id="7" dur="500"/>
                                        <p:tgtEl>
                                          <p:spTgt spid="11469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4697"/>
                                        </p:tgtEl>
                                        <p:attrNameLst>
                                          <p:attrName>style.visibility</p:attrName>
                                        </p:attrNameLst>
                                      </p:cBhvr>
                                      <p:to>
                                        <p:strVal val="visible"/>
                                      </p:to>
                                    </p:set>
                                    <p:animEffect transition="in" filter="dissolve">
                                      <p:cBhvr>
                                        <p:cTn id="11" dur="500"/>
                                        <p:tgtEl>
                                          <p:spTgt spid="11469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4694"/>
                                        </p:tgtEl>
                                        <p:attrNameLst>
                                          <p:attrName>style.visibility</p:attrName>
                                        </p:attrNameLst>
                                      </p:cBhvr>
                                      <p:to>
                                        <p:strVal val="visible"/>
                                      </p:to>
                                    </p:set>
                                    <p:animEffect transition="in" filter="wipe(left)">
                                      <p:cBhvr>
                                        <p:cTn id="15" dur="500"/>
                                        <p:tgtEl>
                                          <p:spTgt spid="11469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4693"/>
                                        </p:tgtEl>
                                        <p:attrNameLst>
                                          <p:attrName>style.visibility</p:attrName>
                                        </p:attrNameLst>
                                      </p:cBhvr>
                                      <p:to>
                                        <p:strVal val="visible"/>
                                      </p:to>
                                    </p:set>
                                    <p:animEffect transition="in" filter="wipe(left)">
                                      <p:cBhvr>
                                        <p:cTn id="19" dur="500"/>
                                        <p:tgtEl>
                                          <p:spTgt spid="11469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4695"/>
                                        </p:tgtEl>
                                        <p:attrNameLst>
                                          <p:attrName>style.visibility</p:attrName>
                                        </p:attrNameLst>
                                      </p:cBhvr>
                                      <p:to>
                                        <p:strVal val="visible"/>
                                      </p:to>
                                    </p:set>
                                    <p:animEffect transition="in" filter="wipe(down)">
                                      <p:cBhvr>
                                        <p:cTn id="24" dur="580">
                                          <p:stCondLst>
                                            <p:cond delay="0"/>
                                          </p:stCondLst>
                                        </p:cTn>
                                        <p:tgtEl>
                                          <p:spTgt spid="114695"/>
                                        </p:tgtEl>
                                      </p:cBhvr>
                                    </p:animEffect>
                                    <p:anim calcmode="lin" valueType="num">
                                      <p:cBhvr>
                                        <p:cTn id="25" dur="1822" tmFilter="0,0; 0.14,0.36; 0.43,0.73; 0.71,0.91; 1.0,1.0">
                                          <p:stCondLst>
                                            <p:cond delay="0"/>
                                          </p:stCondLst>
                                        </p:cTn>
                                        <p:tgtEl>
                                          <p:spTgt spid="11469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469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469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469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4695"/>
                                        </p:tgtEl>
                                        <p:attrNameLst>
                                          <p:attrName>ppt_y</p:attrName>
                                        </p:attrNameLst>
                                      </p:cBhvr>
                                      <p:tavLst>
                                        <p:tav tm="0" fmla="#ppt_y-sin(pi*$)/81">
                                          <p:val>
                                            <p:fltVal val="0"/>
                                          </p:val>
                                        </p:tav>
                                        <p:tav tm="100000">
                                          <p:val>
                                            <p:fltVal val="1"/>
                                          </p:val>
                                        </p:tav>
                                      </p:tavLst>
                                    </p:anim>
                                    <p:animScale>
                                      <p:cBhvr>
                                        <p:cTn id="30" dur="26">
                                          <p:stCondLst>
                                            <p:cond delay="650"/>
                                          </p:stCondLst>
                                        </p:cTn>
                                        <p:tgtEl>
                                          <p:spTgt spid="114695"/>
                                        </p:tgtEl>
                                      </p:cBhvr>
                                      <p:to x="100000" y="60000"/>
                                    </p:animScale>
                                    <p:animScale>
                                      <p:cBhvr>
                                        <p:cTn id="31" dur="166" decel="50000">
                                          <p:stCondLst>
                                            <p:cond delay="676"/>
                                          </p:stCondLst>
                                        </p:cTn>
                                        <p:tgtEl>
                                          <p:spTgt spid="114695"/>
                                        </p:tgtEl>
                                      </p:cBhvr>
                                      <p:to x="100000" y="100000"/>
                                    </p:animScale>
                                    <p:animScale>
                                      <p:cBhvr>
                                        <p:cTn id="32" dur="26">
                                          <p:stCondLst>
                                            <p:cond delay="1312"/>
                                          </p:stCondLst>
                                        </p:cTn>
                                        <p:tgtEl>
                                          <p:spTgt spid="114695"/>
                                        </p:tgtEl>
                                      </p:cBhvr>
                                      <p:to x="100000" y="80000"/>
                                    </p:animScale>
                                    <p:animScale>
                                      <p:cBhvr>
                                        <p:cTn id="33" dur="166" decel="50000">
                                          <p:stCondLst>
                                            <p:cond delay="1338"/>
                                          </p:stCondLst>
                                        </p:cTn>
                                        <p:tgtEl>
                                          <p:spTgt spid="114695"/>
                                        </p:tgtEl>
                                      </p:cBhvr>
                                      <p:to x="100000" y="100000"/>
                                    </p:animScale>
                                    <p:animScale>
                                      <p:cBhvr>
                                        <p:cTn id="34" dur="26">
                                          <p:stCondLst>
                                            <p:cond delay="1642"/>
                                          </p:stCondLst>
                                        </p:cTn>
                                        <p:tgtEl>
                                          <p:spTgt spid="114695"/>
                                        </p:tgtEl>
                                      </p:cBhvr>
                                      <p:to x="100000" y="90000"/>
                                    </p:animScale>
                                    <p:animScale>
                                      <p:cBhvr>
                                        <p:cTn id="35" dur="166" decel="50000">
                                          <p:stCondLst>
                                            <p:cond delay="1668"/>
                                          </p:stCondLst>
                                        </p:cTn>
                                        <p:tgtEl>
                                          <p:spTgt spid="114695"/>
                                        </p:tgtEl>
                                      </p:cBhvr>
                                      <p:to x="100000" y="100000"/>
                                    </p:animScale>
                                    <p:animScale>
                                      <p:cBhvr>
                                        <p:cTn id="36" dur="26">
                                          <p:stCondLst>
                                            <p:cond delay="1808"/>
                                          </p:stCondLst>
                                        </p:cTn>
                                        <p:tgtEl>
                                          <p:spTgt spid="114695"/>
                                        </p:tgtEl>
                                      </p:cBhvr>
                                      <p:to x="100000" y="95000"/>
                                    </p:animScale>
                                    <p:animScale>
                                      <p:cBhvr>
                                        <p:cTn id="37" dur="166" decel="50000">
                                          <p:stCondLst>
                                            <p:cond delay="1834"/>
                                          </p:stCondLst>
                                        </p:cTn>
                                        <p:tgtEl>
                                          <p:spTgt spid="1146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utoUpdateAnimBg="0"/>
      <p:bldP spid="114694" grpId="0" autoUpdateAnimBg="0"/>
      <p:bldP spid="1146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ltLang="en-US">
                <a:solidFill>
                  <a:schemeClr val="bg1"/>
                </a:solidFill>
              </a:rPr>
              <a:t>A</a:t>
            </a:r>
          </a:p>
          <a:p>
            <a:pPr marL="609600" indent="-609600">
              <a:buFontTx/>
              <a:buAutoNum type="alphaUcPeriod"/>
            </a:pPr>
            <a:r>
              <a:rPr lang="en-US" altLang="en-US">
                <a:solidFill>
                  <a:schemeClr val="bg1"/>
                </a:solidFill>
              </a:rPr>
              <a:t>B</a:t>
            </a:r>
          </a:p>
          <a:p>
            <a:pPr marL="609600" indent="-609600">
              <a:buFontTx/>
              <a:buAutoNum type="alphaUcPeriod"/>
            </a:pPr>
            <a:r>
              <a:rPr lang="en-US" altLang="en-US">
                <a:solidFill>
                  <a:schemeClr val="bg1"/>
                </a:solidFill>
              </a:rPr>
              <a:t>C</a:t>
            </a:r>
          </a:p>
          <a:p>
            <a:pPr marL="609600" indent="-609600">
              <a:buFontTx/>
              <a:buAutoNum type="alphaUcPeriod"/>
            </a:pPr>
            <a:r>
              <a:rPr lang="en-US" altLang="en-US">
                <a:solidFill>
                  <a:schemeClr val="bg1"/>
                </a:solidFill>
              </a:rPr>
              <a:t>D</a:t>
            </a:r>
          </a:p>
        </p:txBody>
      </p:sp>
      <p:sp>
        <p:nvSpPr>
          <p:cNvPr id="126979" name="TPQuestion"/>
          <p:cNvSpPr>
            <a:spLocks noGrp="1" noChangeArrowheads="1"/>
          </p:cNvSpPr>
          <p:nvPr>
            <p:ph type="title"/>
          </p:nvPr>
        </p:nvSpPr>
        <p:spPr/>
        <p:txBody>
          <a:bodyPr/>
          <a:lstStyle/>
          <a:p>
            <a:r>
              <a:rPr lang="en-US" altLang="en-US"/>
              <a:t>Example 2B</a:t>
            </a:r>
          </a:p>
        </p:txBody>
      </p:sp>
      <p:pic>
        <p:nvPicPr>
          <p:cNvPr id="126984"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64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26985"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26986" name="TPAnswers"/>
          <p:cNvSpPr>
            <a:spLocks noChangeArrowheads="1"/>
          </p:cNvSpPr>
          <p:nvPr>
            <p:custDataLst>
              <p:tags r:id="rId3"/>
            </p:custDataLst>
          </p:nvPr>
        </p:nvSpPr>
        <p:spPr bwMode="auto">
          <a:xfrm>
            <a:off x="857250" y="3117850"/>
            <a:ext cx="4752975" cy="31591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spcBef>
                <a:spcPct val="20000"/>
              </a:spcBef>
              <a:buChar char="•"/>
              <a:defRPr sz="3200">
                <a:solidFill>
                  <a:schemeClr val="tx1"/>
                </a:solidFill>
                <a:latin typeface="Arial" charset="0"/>
              </a:defRPr>
            </a:lvl1pPr>
            <a:lvl2pPr marL="914400" indent="-457200">
              <a:spcBef>
                <a:spcPct val="20000"/>
              </a:spcBef>
              <a:buChar char="–"/>
              <a:defRPr sz="2800">
                <a:solidFill>
                  <a:schemeClr val="tx1"/>
                </a:solidFill>
                <a:latin typeface="Arial" charset="0"/>
              </a:defRPr>
            </a:lvl2pPr>
            <a:lvl3pPr marL="1295400" indent="-381000">
              <a:spcBef>
                <a:spcPct val="20000"/>
              </a:spcBef>
              <a:buChar char="•"/>
              <a:defRPr sz="2400">
                <a:solidFill>
                  <a:schemeClr val="tx1"/>
                </a:solidFill>
                <a:latin typeface="Arial" charset="0"/>
              </a:defRPr>
            </a:lvl3pPr>
            <a:lvl4pPr marL="1714500" indent="-342900">
              <a:spcBef>
                <a:spcPct val="20000"/>
              </a:spcBef>
              <a:buChar char="–"/>
              <a:defRPr sz="2000">
                <a:solidFill>
                  <a:schemeClr val="tx1"/>
                </a:solidFill>
                <a:latin typeface="Arial" charset="0"/>
              </a:defRPr>
            </a:lvl4pPr>
            <a:lvl5pPr marL="2171700" indent="-342900">
              <a:spcBef>
                <a:spcPct val="20000"/>
              </a:spcBef>
              <a:buChar char="»"/>
              <a:defRPr sz="2000">
                <a:solidFill>
                  <a:schemeClr val="tx1"/>
                </a:solidFill>
                <a:latin typeface="Arial" charset="0"/>
              </a:defRPr>
            </a:lvl5pPr>
            <a:lvl6pPr marL="2628900" indent="-342900" fontAlgn="base">
              <a:spcBef>
                <a:spcPct val="20000"/>
              </a:spcBef>
              <a:spcAft>
                <a:spcPct val="0"/>
              </a:spcAft>
              <a:buChar char="»"/>
              <a:defRPr sz="2000">
                <a:solidFill>
                  <a:schemeClr val="tx1"/>
                </a:solidFill>
                <a:latin typeface="Arial" charset="0"/>
              </a:defRPr>
            </a:lvl6pPr>
            <a:lvl7pPr marL="3086100" indent="-342900" fontAlgn="base">
              <a:spcBef>
                <a:spcPct val="20000"/>
              </a:spcBef>
              <a:spcAft>
                <a:spcPct val="0"/>
              </a:spcAft>
              <a:buChar char="»"/>
              <a:defRPr sz="2000">
                <a:solidFill>
                  <a:schemeClr val="tx1"/>
                </a:solidFill>
                <a:latin typeface="Arial" charset="0"/>
              </a:defRPr>
            </a:lvl7pPr>
            <a:lvl8pPr marL="3543300" indent="-342900" fontAlgn="base">
              <a:spcBef>
                <a:spcPct val="20000"/>
              </a:spcBef>
              <a:spcAft>
                <a:spcPct val="0"/>
              </a:spcAft>
              <a:buChar char="»"/>
              <a:defRPr sz="2000">
                <a:solidFill>
                  <a:schemeClr val="tx1"/>
                </a:solidFill>
                <a:latin typeface="Arial" charset="0"/>
              </a:defRPr>
            </a:lvl8pPr>
            <a:lvl9pPr marL="4000500" indent="-342900" fontAlgn="base">
              <a:spcBef>
                <a:spcPct val="20000"/>
              </a:spcBef>
              <a:spcAft>
                <a:spcPct val="0"/>
              </a:spcAft>
              <a:buChar char="»"/>
              <a:defRPr sz="2000">
                <a:solidFill>
                  <a:schemeClr val="tx1"/>
                </a:solidFill>
                <a:latin typeface="Arial" charset="0"/>
              </a:defRPr>
            </a:lvl9pPr>
          </a:lstStyle>
          <a:p>
            <a:pPr fontAlgn="base">
              <a:lnSpc>
                <a:spcPct val="90000"/>
              </a:lnSpc>
              <a:spcBef>
                <a:spcPct val="80000"/>
              </a:spcBef>
              <a:spcAft>
                <a:spcPct val="80000"/>
              </a:spcAft>
              <a:buClr>
                <a:srgbClr val="00539D"/>
              </a:buClr>
              <a:buFontTx/>
              <a:buNone/>
            </a:pPr>
            <a:r>
              <a:rPr lang="pt-BR" altLang="en-US" sz="2400" b="1">
                <a:solidFill>
                  <a:srgbClr val="00539D"/>
                </a:solidFill>
                <a:sym typeface="Symbol" pitchFamily="18" charset="2"/>
              </a:rPr>
              <a:t>A.</a:t>
            </a:r>
            <a:r>
              <a:rPr lang="pt-BR" altLang="en-US" sz="2400" b="1">
                <a:solidFill>
                  <a:srgbClr val="000000"/>
                </a:solidFill>
                <a:sym typeface="Symbol" pitchFamily="18" charset="2"/>
              </a:rPr>
              <a:t>	28,411</a:t>
            </a:r>
          </a:p>
          <a:p>
            <a:pPr fontAlgn="base">
              <a:lnSpc>
                <a:spcPct val="90000"/>
              </a:lnSpc>
              <a:spcBef>
                <a:spcPct val="80000"/>
              </a:spcBef>
              <a:spcAft>
                <a:spcPct val="80000"/>
              </a:spcAft>
              <a:buClr>
                <a:srgbClr val="00539D"/>
              </a:buClr>
              <a:buFontTx/>
              <a:buNone/>
            </a:pPr>
            <a:r>
              <a:rPr lang="pt-BR" altLang="en-US" sz="2400" b="1">
                <a:solidFill>
                  <a:srgbClr val="00539D"/>
                </a:solidFill>
                <a:sym typeface="Symbol" pitchFamily="18" charset="2"/>
              </a:rPr>
              <a:t>B.</a:t>
            </a:r>
            <a:r>
              <a:rPr lang="pt-BR" altLang="en-US" sz="2400" b="1">
                <a:solidFill>
                  <a:srgbClr val="000000"/>
                </a:solidFill>
                <a:sym typeface="Symbol" pitchFamily="18" charset="2"/>
              </a:rPr>
              <a:t>	30,462</a:t>
            </a:r>
          </a:p>
          <a:p>
            <a:pPr fontAlgn="base">
              <a:lnSpc>
                <a:spcPct val="90000"/>
              </a:lnSpc>
              <a:spcBef>
                <a:spcPct val="80000"/>
              </a:spcBef>
              <a:spcAft>
                <a:spcPct val="80000"/>
              </a:spcAft>
              <a:buClr>
                <a:srgbClr val="00539D"/>
              </a:buClr>
              <a:buFontTx/>
              <a:buNone/>
            </a:pPr>
            <a:r>
              <a:rPr lang="pt-BR" altLang="en-US" sz="2400" b="1">
                <a:solidFill>
                  <a:srgbClr val="00539D"/>
                </a:solidFill>
                <a:sym typeface="Symbol" pitchFamily="18" charset="2"/>
              </a:rPr>
              <a:t>C.</a:t>
            </a:r>
            <a:r>
              <a:rPr lang="pt-BR" altLang="en-US" sz="2400" b="1">
                <a:solidFill>
                  <a:srgbClr val="000000"/>
                </a:solidFill>
                <a:sym typeface="Symbol" pitchFamily="18" charset="2"/>
              </a:rPr>
              <a:t>	32,534</a:t>
            </a:r>
          </a:p>
          <a:p>
            <a:pPr fontAlgn="base">
              <a:lnSpc>
                <a:spcPct val="90000"/>
              </a:lnSpc>
              <a:spcBef>
                <a:spcPct val="80000"/>
              </a:spcBef>
              <a:spcAft>
                <a:spcPct val="80000"/>
              </a:spcAft>
              <a:buClr>
                <a:srgbClr val="00539D"/>
              </a:buClr>
              <a:buFontTx/>
              <a:buNone/>
            </a:pPr>
            <a:r>
              <a:rPr lang="pt-BR" altLang="en-US" sz="2400" b="1">
                <a:solidFill>
                  <a:srgbClr val="00539D"/>
                </a:solidFill>
                <a:sym typeface="Symbol" pitchFamily="18" charset="2"/>
              </a:rPr>
              <a:t>D.</a:t>
            </a:r>
            <a:r>
              <a:rPr lang="pt-BR" altLang="en-US" sz="2400" b="1">
                <a:solidFill>
                  <a:srgbClr val="000000"/>
                </a:solidFill>
                <a:sym typeface="Symbol" pitchFamily="18" charset="2"/>
              </a:rPr>
              <a:t>	34,833</a:t>
            </a:r>
            <a:endParaRPr lang="pt-BR" altLang="en-US" sz="2400" b="1" baseline="40000">
              <a:solidFill>
                <a:srgbClr val="000000"/>
              </a:solidFill>
              <a:sym typeface="Symbol" pitchFamily="18" charset="2"/>
            </a:endParaRPr>
          </a:p>
        </p:txBody>
      </p:sp>
      <p:sp>
        <p:nvSpPr>
          <p:cNvPr id="126987" name="TPQuestion"/>
          <p:cNvSpPr>
            <a:spLocks noChangeArrowheads="1"/>
          </p:cNvSpPr>
          <p:nvPr/>
        </p:nvSpPr>
        <p:spPr bwMode="auto">
          <a:xfrm>
            <a:off x="476250" y="1522413"/>
            <a:ext cx="80200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lgn="r">
              <a:defRPr sz="1200">
                <a:solidFill>
                  <a:schemeClr val="tx1"/>
                </a:solidFill>
                <a:latin typeface="Arial" charset="0"/>
              </a:defRPr>
            </a:lvl1pPr>
            <a:lvl2pPr marL="342900" algn="r">
              <a:defRPr sz="1200">
                <a:solidFill>
                  <a:schemeClr val="tx1"/>
                </a:solidFill>
                <a:latin typeface="Arial" charset="0"/>
              </a:defRPr>
            </a:lvl2pPr>
            <a:lvl3pPr marL="342900" algn="r">
              <a:defRPr sz="1200">
                <a:solidFill>
                  <a:schemeClr val="tx1"/>
                </a:solidFill>
                <a:latin typeface="Arial" charset="0"/>
              </a:defRPr>
            </a:lvl3pPr>
            <a:lvl4pPr marL="342900" algn="r">
              <a:defRPr sz="1200">
                <a:solidFill>
                  <a:schemeClr val="tx1"/>
                </a:solidFill>
                <a:latin typeface="Arial" charset="0"/>
              </a:defRPr>
            </a:lvl4pPr>
            <a:lvl5pPr marL="342900" algn="r">
              <a:defRPr sz="1200">
                <a:solidFill>
                  <a:schemeClr val="tx1"/>
                </a:solidFill>
                <a:latin typeface="Arial" charset="0"/>
              </a:defRPr>
            </a:lvl5pPr>
            <a:lvl6pPr marL="800100" algn="r" fontAlgn="base">
              <a:spcBef>
                <a:spcPct val="0"/>
              </a:spcBef>
              <a:spcAft>
                <a:spcPct val="0"/>
              </a:spcAft>
              <a:defRPr sz="1200">
                <a:solidFill>
                  <a:schemeClr val="tx1"/>
                </a:solidFill>
                <a:latin typeface="Arial" charset="0"/>
              </a:defRPr>
            </a:lvl6pPr>
            <a:lvl7pPr marL="1257300" algn="r" fontAlgn="base">
              <a:spcBef>
                <a:spcPct val="0"/>
              </a:spcBef>
              <a:spcAft>
                <a:spcPct val="0"/>
              </a:spcAft>
              <a:defRPr sz="1200">
                <a:solidFill>
                  <a:schemeClr val="tx1"/>
                </a:solidFill>
                <a:latin typeface="Arial" charset="0"/>
              </a:defRPr>
            </a:lvl7pPr>
            <a:lvl8pPr marL="1714500" algn="r" fontAlgn="base">
              <a:spcBef>
                <a:spcPct val="0"/>
              </a:spcBef>
              <a:spcAft>
                <a:spcPct val="0"/>
              </a:spcAft>
              <a:defRPr sz="1200">
                <a:solidFill>
                  <a:schemeClr val="tx1"/>
                </a:solidFill>
                <a:latin typeface="Arial" charset="0"/>
              </a:defRPr>
            </a:lvl8pPr>
            <a:lvl9pPr marL="2171700" algn="r" fontAlgn="base">
              <a:spcBef>
                <a:spcPct val="0"/>
              </a:spcBef>
              <a:spcAft>
                <a:spcPct val="0"/>
              </a:spcAft>
              <a:defRPr sz="1200">
                <a:solidFill>
                  <a:schemeClr val="tx1"/>
                </a:solidFill>
                <a:latin typeface="Arial" charset="0"/>
              </a:defRPr>
            </a:lvl9pPr>
          </a:lstStyle>
          <a:p>
            <a:pPr algn="l" fontAlgn="base">
              <a:lnSpc>
                <a:spcPct val="90000"/>
              </a:lnSpc>
              <a:spcBef>
                <a:spcPct val="0"/>
              </a:spcBef>
              <a:spcAft>
                <a:spcPct val="0"/>
              </a:spcAft>
            </a:pPr>
            <a:r>
              <a:rPr lang="en-US" altLang="en-US" sz="2400" b="1">
                <a:solidFill>
                  <a:srgbClr val="E01B22"/>
                </a:solidFill>
                <a:cs typeface="Times New Roman" pitchFamily="18" charset="0"/>
              </a:rPr>
              <a:t>B. POPULATION</a:t>
            </a:r>
            <a:r>
              <a:rPr lang="en-US" altLang="en-US" sz="2400" b="1">
                <a:solidFill>
                  <a:srgbClr val="000000"/>
                </a:solidFill>
                <a:cs typeface="Times New Roman" pitchFamily="18" charset="0"/>
              </a:rPr>
              <a:t>  </a:t>
            </a:r>
            <a:r>
              <a:rPr lang="en-US" altLang="en-US" sz="2400" b="1">
                <a:solidFill>
                  <a:srgbClr val="00539D"/>
                </a:solidFill>
                <a:cs typeface="Times New Roman" pitchFamily="18" charset="0"/>
              </a:rPr>
              <a:t>In 2000, the population of the town of Tisdale was 9,426. By 2007, it was estimated at 17,942. Predict the population of Tisdale in 2012.</a:t>
            </a:r>
          </a:p>
        </p:txBody>
      </p:sp>
      <p:sp>
        <p:nvSpPr>
          <p:cNvPr id="126983" name="Oval 7"/>
          <p:cNvSpPr>
            <a:spLocks noChangeArrowheads="1"/>
          </p:cNvSpPr>
          <p:nvPr/>
        </p:nvSpPr>
        <p:spPr bwMode="auto">
          <a:xfrm>
            <a:off x="847725" y="311467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custDataLst>
      <p:tags r:id="rId1"/>
    </p:custDataLst>
    <p:extLst>
      <p:ext uri="{BB962C8B-B14F-4D97-AF65-F5344CB8AC3E}">
        <p14:creationId xmlns:p14="http://schemas.microsoft.com/office/powerpoint/2010/main" val="3802938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987"/>
                                        </p:tgtEl>
                                        <p:attrNameLst>
                                          <p:attrName>style.visibility</p:attrName>
                                        </p:attrNameLst>
                                      </p:cBhvr>
                                      <p:to>
                                        <p:strVal val="visible"/>
                                      </p:to>
                                    </p:set>
                                    <p:animEffect transition="in" filter="wipe(left)">
                                      <p:cBhvr>
                                        <p:cTn id="7" dur="500"/>
                                        <p:tgtEl>
                                          <p:spTgt spid="12698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6986"/>
                                        </p:tgtEl>
                                        <p:attrNameLst>
                                          <p:attrName>style.visibility</p:attrName>
                                        </p:attrNameLst>
                                      </p:cBhvr>
                                      <p:to>
                                        <p:strVal val="visible"/>
                                      </p:to>
                                    </p:set>
                                    <p:animEffect transition="in" filter="wipe(left)">
                                      <p:cBhvr>
                                        <p:cTn id="11" dur="500"/>
                                        <p:tgtEl>
                                          <p:spTgt spid="1269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26983"/>
                                        </p:tgtEl>
                                        <p:attrNameLst>
                                          <p:attrName>style.visibility</p:attrName>
                                        </p:attrNameLst>
                                      </p:cBhvr>
                                      <p:to>
                                        <p:strVal val="visible"/>
                                      </p:to>
                                    </p:set>
                                    <p:animEffect transition="in" filter="wipe(down)">
                                      <p:cBhvr>
                                        <p:cTn id="16" dur="580">
                                          <p:stCondLst>
                                            <p:cond delay="0"/>
                                          </p:stCondLst>
                                        </p:cTn>
                                        <p:tgtEl>
                                          <p:spTgt spid="126983"/>
                                        </p:tgtEl>
                                      </p:cBhvr>
                                    </p:animEffect>
                                    <p:anim calcmode="lin" valueType="num">
                                      <p:cBhvr>
                                        <p:cTn id="17" dur="1822" tmFilter="0,0; 0.14,0.36; 0.43,0.73; 0.71,0.91; 1.0,1.0">
                                          <p:stCondLst>
                                            <p:cond delay="0"/>
                                          </p:stCondLst>
                                        </p:cTn>
                                        <p:tgtEl>
                                          <p:spTgt spid="12698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2698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2698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2698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26983"/>
                                        </p:tgtEl>
                                        <p:attrNameLst>
                                          <p:attrName>ppt_y</p:attrName>
                                        </p:attrNameLst>
                                      </p:cBhvr>
                                      <p:tavLst>
                                        <p:tav tm="0" fmla="#ppt_y-sin(pi*$)/81">
                                          <p:val>
                                            <p:fltVal val="0"/>
                                          </p:val>
                                        </p:tav>
                                        <p:tav tm="100000">
                                          <p:val>
                                            <p:fltVal val="1"/>
                                          </p:val>
                                        </p:tav>
                                      </p:tavLst>
                                    </p:anim>
                                    <p:animScale>
                                      <p:cBhvr>
                                        <p:cTn id="22" dur="26">
                                          <p:stCondLst>
                                            <p:cond delay="650"/>
                                          </p:stCondLst>
                                        </p:cTn>
                                        <p:tgtEl>
                                          <p:spTgt spid="126983"/>
                                        </p:tgtEl>
                                      </p:cBhvr>
                                      <p:to x="100000" y="60000"/>
                                    </p:animScale>
                                    <p:animScale>
                                      <p:cBhvr>
                                        <p:cTn id="23" dur="166" decel="50000">
                                          <p:stCondLst>
                                            <p:cond delay="676"/>
                                          </p:stCondLst>
                                        </p:cTn>
                                        <p:tgtEl>
                                          <p:spTgt spid="126983"/>
                                        </p:tgtEl>
                                      </p:cBhvr>
                                      <p:to x="100000" y="100000"/>
                                    </p:animScale>
                                    <p:animScale>
                                      <p:cBhvr>
                                        <p:cTn id="24" dur="26">
                                          <p:stCondLst>
                                            <p:cond delay="1312"/>
                                          </p:stCondLst>
                                        </p:cTn>
                                        <p:tgtEl>
                                          <p:spTgt spid="126983"/>
                                        </p:tgtEl>
                                      </p:cBhvr>
                                      <p:to x="100000" y="80000"/>
                                    </p:animScale>
                                    <p:animScale>
                                      <p:cBhvr>
                                        <p:cTn id="25" dur="166" decel="50000">
                                          <p:stCondLst>
                                            <p:cond delay="1338"/>
                                          </p:stCondLst>
                                        </p:cTn>
                                        <p:tgtEl>
                                          <p:spTgt spid="126983"/>
                                        </p:tgtEl>
                                      </p:cBhvr>
                                      <p:to x="100000" y="100000"/>
                                    </p:animScale>
                                    <p:animScale>
                                      <p:cBhvr>
                                        <p:cTn id="26" dur="26">
                                          <p:stCondLst>
                                            <p:cond delay="1642"/>
                                          </p:stCondLst>
                                        </p:cTn>
                                        <p:tgtEl>
                                          <p:spTgt spid="126983"/>
                                        </p:tgtEl>
                                      </p:cBhvr>
                                      <p:to x="100000" y="90000"/>
                                    </p:animScale>
                                    <p:animScale>
                                      <p:cBhvr>
                                        <p:cTn id="27" dur="166" decel="50000">
                                          <p:stCondLst>
                                            <p:cond delay="1668"/>
                                          </p:stCondLst>
                                        </p:cTn>
                                        <p:tgtEl>
                                          <p:spTgt spid="126983"/>
                                        </p:tgtEl>
                                      </p:cBhvr>
                                      <p:to x="100000" y="100000"/>
                                    </p:animScale>
                                    <p:animScale>
                                      <p:cBhvr>
                                        <p:cTn id="28" dur="26">
                                          <p:stCondLst>
                                            <p:cond delay="1808"/>
                                          </p:stCondLst>
                                        </p:cTn>
                                        <p:tgtEl>
                                          <p:spTgt spid="126983"/>
                                        </p:tgtEl>
                                      </p:cBhvr>
                                      <p:to x="100000" y="95000"/>
                                    </p:animScale>
                                    <p:animScale>
                                      <p:cBhvr>
                                        <p:cTn id="29" dur="166" decel="50000">
                                          <p:stCondLst>
                                            <p:cond delay="1834"/>
                                          </p:stCondLst>
                                        </p:cTn>
                                        <p:tgtEl>
                                          <p:spTgt spid="1269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autoUpdateAnimBg="0"/>
      <p:bldP spid="126987" grpId="0" autoUpdateAnimBg="0"/>
      <p:bldP spid="1269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a:t>Concept</a:t>
            </a:r>
          </a:p>
        </p:txBody>
      </p:sp>
      <p:pic>
        <p:nvPicPr>
          <p:cNvPr id="120847" name="Picture 15" descr="ALG2-CH08-486-A-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8924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555806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Example 3</a:t>
            </a:r>
          </a:p>
        </p:txBody>
      </p:sp>
      <p:sp>
        <p:nvSpPr>
          <p:cNvPr id="9219"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E01B22"/>
                </a:solidFill>
              </a:rPr>
              <a:t>Compound Interest</a:t>
            </a:r>
          </a:p>
        </p:txBody>
      </p:sp>
      <p:sp>
        <p:nvSpPr>
          <p:cNvPr id="9222" name="Rectangle 6"/>
          <p:cNvSpPr>
            <a:spLocks noChangeArrowheads="1"/>
          </p:cNvSpPr>
          <p:nvPr/>
        </p:nvSpPr>
        <p:spPr bwMode="auto">
          <a:xfrm>
            <a:off x="876300" y="1522413"/>
            <a:ext cx="7705725" cy="11509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fontAlgn="base">
              <a:lnSpc>
                <a:spcPct val="90000"/>
              </a:lnSpc>
              <a:spcAft>
                <a:spcPct val="20000"/>
              </a:spcAft>
              <a:buFontTx/>
              <a:buNone/>
            </a:pPr>
            <a:r>
              <a:rPr lang="en-US" altLang="en-US" sz="2400" b="1">
                <a:solidFill>
                  <a:srgbClr val="00539D"/>
                </a:solidFill>
                <a:ea typeface="Times New Roman" pitchFamily="18" charset="0"/>
                <a:cs typeface="Arial" charset="0"/>
              </a:rPr>
              <a:t>An investment account pays 5.4% annual interest compounded quarterly. If $4000 is placed in this account, find the balance after 8 years.</a:t>
            </a:r>
          </a:p>
        </p:txBody>
      </p:sp>
      <p:sp>
        <p:nvSpPr>
          <p:cNvPr id="9223" name="Text Box 7"/>
          <p:cNvSpPr txBox="1">
            <a:spLocks noChangeArrowheads="1"/>
          </p:cNvSpPr>
          <p:nvPr/>
        </p:nvSpPr>
        <p:spPr bwMode="auto">
          <a:xfrm>
            <a:off x="533400" y="2733675"/>
            <a:ext cx="7904163" cy="29035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marL="2628900">
              <a:defRPr>
                <a:solidFill>
                  <a:schemeClr val="tx1"/>
                </a:solidFill>
                <a:latin typeface="Arial" charset="0"/>
              </a:defRPr>
            </a:lvl2pPr>
            <a:lvl3pPr marL="2743200">
              <a:defRPr>
                <a:solidFill>
                  <a:schemeClr val="tx1"/>
                </a:solidFill>
                <a:latin typeface="Arial" charset="0"/>
              </a:defRPr>
            </a:lvl3pPr>
            <a:lvl4pPr marL="2857500">
              <a:defRPr>
                <a:solidFill>
                  <a:schemeClr val="tx1"/>
                </a:solidFill>
                <a:latin typeface="Arial" charset="0"/>
              </a:defRPr>
            </a:lvl4pPr>
            <a:lvl5pPr marL="2971800">
              <a:defRPr>
                <a:solidFill>
                  <a:schemeClr val="tx1"/>
                </a:solidFill>
                <a:latin typeface="Arial" charset="0"/>
              </a:defRPr>
            </a:lvl5pPr>
            <a:lvl6pPr marL="3429000" fontAlgn="base">
              <a:spcBef>
                <a:spcPct val="0"/>
              </a:spcBef>
              <a:spcAft>
                <a:spcPct val="0"/>
              </a:spcAft>
              <a:defRPr>
                <a:solidFill>
                  <a:schemeClr val="tx1"/>
                </a:solidFill>
                <a:latin typeface="Arial" charset="0"/>
              </a:defRPr>
            </a:lvl6pPr>
            <a:lvl7pPr marL="3886200" fontAlgn="base">
              <a:spcBef>
                <a:spcPct val="0"/>
              </a:spcBef>
              <a:spcAft>
                <a:spcPct val="0"/>
              </a:spcAft>
              <a:defRPr>
                <a:solidFill>
                  <a:schemeClr val="tx1"/>
                </a:solidFill>
                <a:latin typeface="Arial" charset="0"/>
              </a:defRPr>
            </a:lvl7pPr>
            <a:lvl8pPr marL="4343400" fontAlgn="base">
              <a:spcBef>
                <a:spcPct val="0"/>
              </a:spcBef>
              <a:spcAft>
                <a:spcPct val="0"/>
              </a:spcAft>
              <a:defRPr>
                <a:solidFill>
                  <a:schemeClr val="tx1"/>
                </a:solidFill>
                <a:latin typeface="Arial" charset="0"/>
              </a:defRPr>
            </a:lvl8pPr>
            <a:lvl9pPr marL="4800600" fontAlgn="base">
              <a:spcBef>
                <a:spcPct val="0"/>
              </a:spcBef>
              <a:spcAft>
                <a:spcPct val="0"/>
              </a:spcAft>
              <a:defRPr>
                <a:solidFill>
                  <a:schemeClr val="tx1"/>
                </a:solidFill>
                <a:latin typeface="Arial" charset="0"/>
              </a:defRPr>
            </a:lvl9pPr>
          </a:lstStyle>
          <a:p>
            <a:pPr fontAlgn="base">
              <a:lnSpc>
                <a:spcPct val="90000"/>
              </a:lnSpc>
              <a:spcBef>
                <a:spcPct val="40000"/>
              </a:spcBef>
              <a:spcAft>
                <a:spcPct val="40000"/>
              </a:spcAft>
            </a:pPr>
            <a:r>
              <a:rPr lang="en-US" altLang="en-US" sz="2400" b="1">
                <a:solidFill>
                  <a:srgbClr val="00539D"/>
                </a:solidFill>
              </a:rPr>
              <a:t>Understand</a:t>
            </a:r>
          </a:p>
          <a:p>
            <a:pPr fontAlgn="base">
              <a:lnSpc>
                <a:spcPct val="90000"/>
              </a:lnSpc>
              <a:spcBef>
                <a:spcPct val="40000"/>
              </a:spcBef>
              <a:spcAft>
                <a:spcPct val="40000"/>
              </a:spcAft>
            </a:pPr>
            <a:r>
              <a:rPr lang="en-US" altLang="en-US" sz="2400">
                <a:solidFill>
                  <a:srgbClr val="000000"/>
                </a:solidFill>
              </a:rPr>
              <a:t>Find the balance of the account after 8 years.</a:t>
            </a:r>
          </a:p>
          <a:p>
            <a:pPr fontAlgn="base">
              <a:lnSpc>
                <a:spcPct val="90000"/>
              </a:lnSpc>
              <a:spcBef>
                <a:spcPct val="40000"/>
              </a:spcBef>
              <a:spcAft>
                <a:spcPct val="40000"/>
              </a:spcAft>
            </a:pPr>
            <a:r>
              <a:rPr lang="en-US" altLang="en-US" sz="2400" b="1">
                <a:solidFill>
                  <a:srgbClr val="00539D"/>
                </a:solidFill>
              </a:rPr>
              <a:t>Plan</a:t>
            </a:r>
          </a:p>
          <a:p>
            <a:pPr fontAlgn="base">
              <a:lnSpc>
                <a:spcPct val="90000"/>
              </a:lnSpc>
              <a:spcBef>
                <a:spcPct val="40000"/>
              </a:spcBef>
              <a:spcAft>
                <a:spcPct val="40000"/>
              </a:spcAft>
            </a:pPr>
            <a:r>
              <a:rPr lang="en-US" altLang="en-US" sz="2400">
                <a:solidFill>
                  <a:srgbClr val="000000"/>
                </a:solidFill>
              </a:rPr>
              <a:t>Use the compound interest formula.</a:t>
            </a:r>
          </a:p>
          <a:p>
            <a:pPr fontAlgn="base">
              <a:lnSpc>
                <a:spcPct val="90000"/>
              </a:lnSpc>
              <a:spcBef>
                <a:spcPct val="40000"/>
              </a:spcBef>
              <a:spcAft>
                <a:spcPct val="40000"/>
              </a:spcAft>
            </a:pPr>
            <a:r>
              <a:rPr lang="en-US" altLang="en-US" sz="2400" i="1">
                <a:solidFill>
                  <a:srgbClr val="000000"/>
                </a:solidFill>
              </a:rPr>
              <a:t>P</a:t>
            </a:r>
            <a:r>
              <a:rPr lang="en-US" altLang="en-US" sz="2400">
                <a:solidFill>
                  <a:srgbClr val="000000"/>
                </a:solidFill>
              </a:rPr>
              <a:t> = 4000, </a:t>
            </a:r>
            <a:r>
              <a:rPr lang="en-US" altLang="en-US" sz="2400" i="1">
                <a:solidFill>
                  <a:srgbClr val="000000"/>
                </a:solidFill>
              </a:rPr>
              <a:t>r</a:t>
            </a:r>
            <a:r>
              <a:rPr lang="en-US" altLang="en-US" sz="2400">
                <a:solidFill>
                  <a:srgbClr val="000000"/>
                </a:solidFill>
              </a:rPr>
              <a:t> = 0.054, </a:t>
            </a:r>
            <a:r>
              <a:rPr lang="en-US" altLang="en-US" sz="2400" i="1">
                <a:solidFill>
                  <a:srgbClr val="000000"/>
                </a:solidFill>
              </a:rPr>
              <a:t>n</a:t>
            </a:r>
            <a:r>
              <a:rPr lang="en-US" altLang="en-US" sz="2400">
                <a:solidFill>
                  <a:srgbClr val="000000"/>
                </a:solidFill>
              </a:rPr>
              <a:t> = 4, and </a:t>
            </a:r>
            <a:r>
              <a:rPr lang="en-US" altLang="en-US" sz="2400" i="1">
                <a:solidFill>
                  <a:srgbClr val="000000"/>
                </a:solidFill>
              </a:rPr>
              <a:t>t </a:t>
            </a:r>
            <a:r>
              <a:rPr lang="en-US" altLang="en-US" sz="2400">
                <a:solidFill>
                  <a:srgbClr val="000000"/>
                </a:solidFill>
              </a:rPr>
              <a:t>= 8</a:t>
            </a:r>
            <a:endParaRPr lang="en-US" altLang="en-US" sz="2400" i="1">
              <a:solidFill>
                <a:srgbClr val="000000"/>
              </a:solidFill>
            </a:endParaRPr>
          </a:p>
        </p:txBody>
      </p:sp>
    </p:spTree>
    <p:custDataLst>
      <p:tags r:id="rId1"/>
    </p:custDataLst>
    <p:extLst>
      <p:ext uri="{BB962C8B-B14F-4D97-AF65-F5344CB8AC3E}">
        <p14:creationId xmlns:p14="http://schemas.microsoft.com/office/powerpoint/2010/main" val="38747276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wipe(left)">
                                      <p:cBhvr>
                                        <p:cTn id="7" dur="500"/>
                                        <p:tgtEl>
                                          <p:spTgt spid="92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3">
                                            <p:txEl>
                                              <p:pRg st="0" end="0"/>
                                            </p:txEl>
                                          </p:spTgt>
                                        </p:tgtEl>
                                        <p:attrNameLst>
                                          <p:attrName>style.visibility</p:attrName>
                                        </p:attrNameLst>
                                      </p:cBhvr>
                                      <p:to>
                                        <p:strVal val="visible"/>
                                      </p:to>
                                    </p:set>
                                    <p:animEffect transition="in" filter="wipe(left)">
                                      <p:cBhvr>
                                        <p:cTn id="12" dur="500"/>
                                        <p:tgtEl>
                                          <p:spTgt spid="9223">
                                            <p:txEl>
                                              <p:pRg st="0" end="0"/>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223">
                                            <p:txEl>
                                              <p:pRg st="1" end="1"/>
                                            </p:txEl>
                                          </p:spTgt>
                                        </p:tgtEl>
                                        <p:attrNameLst>
                                          <p:attrName>style.visibility</p:attrName>
                                        </p:attrNameLst>
                                      </p:cBhvr>
                                      <p:to>
                                        <p:strVal val="visible"/>
                                      </p:to>
                                    </p:set>
                                    <p:animEffect transition="in" filter="wipe(left)">
                                      <p:cBhvr>
                                        <p:cTn id="16" dur="500"/>
                                        <p:tgtEl>
                                          <p:spTgt spid="92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223">
                                            <p:txEl>
                                              <p:pRg st="2" end="2"/>
                                            </p:txEl>
                                          </p:spTgt>
                                        </p:tgtEl>
                                        <p:attrNameLst>
                                          <p:attrName>style.visibility</p:attrName>
                                        </p:attrNameLst>
                                      </p:cBhvr>
                                      <p:to>
                                        <p:strVal val="visible"/>
                                      </p:to>
                                    </p:set>
                                    <p:animEffect transition="in" filter="wipe(left)">
                                      <p:cBhvr>
                                        <p:cTn id="21" dur="500"/>
                                        <p:tgtEl>
                                          <p:spTgt spid="9223">
                                            <p:txEl>
                                              <p:pRg st="2" end="2"/>
                                            </p:txEl>
                                          </p:spTgt>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223">
                                            <p:txEl>
                                              <p:pRg st="3" end="3"/>
                                            </p:txEl>
                                          </p:spTgt>
                                        </p:tgtEl>
                                        <p:attrNameLst>
                                          <p:attrName>style.visibility</p:attrName>
                                        </p:attrNameLst>
                                      </p:cBhvr>
                                      <p:to>
                                        <p:strVal val="visible"/>
                                      </p:to>
                                    </p:set>
                                    <p:animEffect transition="in" filter="wipe(left)">
                                      <p:cBhvr>
                                        <p:cTn id="25" dur="500"/>
                                        <p:tgtEl>
                                          <p:spTgt spid="922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223">
                                            <p:txEl>
                                              <p:pRg st="4" end="4"/>
                                            </p:txEl>
                                          </p:spTgt>
                                        </p:tgtEl>
                                        <p:attrNameLst>
                                          <p:attrName>style.visibility</p:attrName>
                                        </p:attrNameLst>
                                      </p:cBhvr>
                                      <p:to>
                                        <p:strVal val="visible"/>
                                      </p:to>
                                    </p:set>
                                    <p:animEffect transition="in" filter="wipe(left)">
                                      <p:cBhvr>
                                        <p:cTn id="30" dur="500"/>
                                        <p:tgtEl>
                                          <p:spTgt spid="92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autoUpdateAnimBg="0" advAuto="0"/>
      <p:bldP spid="922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48" name="Group 12"/>
          <p:cNvGrpSpPr>
            <a:grpSpLocks/>
          </p:cNvGrpSpPr>
          <p:nvPr/>
        </p:nvGrpSpPr>
        <p:grpSpPr bwMode="auto">
          <a:xfrm>
            <a:off x="981075" y="1790700"/>
            <a:ext cx="7677150" cy="987425"/>
            <a:chOff x="618" y="1256"/>
            <a:chExt cx="4836" cy="622"/>
          </a:xfrm>
        </p:grpSpPr>
        <p:pic>
          <p:nvPicPr>
            <p:cNvPr id="91142" name="Picture 6" descr="8-2-2"/>
            <p:cNvPicPr>
              <a:picLocks noChangeAspect="1" noChangeArrowheads="1"/>
            </p:cNvPicPr>
            <p:nvPr/>
          </p:nvPicPr>
          <p:blipFill>
            <a:blip r:embed="rId3">
              <a:extLst>
                <a:ext uri="{28A0092B-C50C-407E-A947-70E740481C1C}">
                  <a14:useLocalDpi xmlns:a14="http://schemas.microsoft.com/office/drawing/2010/main" val="0"/>
                </a:ext>
              </a:extLst>
            </a:blip>
            <a:srcRect b="64334"/>
            <a:stretch>
              <a:fillRect/>
            </a:stretch>
          </p:blipFill>
          <p:spPr bwMode="auto">
            <a:xfrm>
              <a:off x="618" y="1256"/>
              <a:ext cx="1998" cy="622"/>
            </a:xfrm>
            <a:prstGeom prst="rect">
              <a:avLst/>
            </a:prstGeom>
            <a:noFill/>
            <a:extLst>
              <a:ext uri="{909E8E84-426E-40DD-AFC4-6F175D3DCCD1}">
                <a14:hiddenFill xmlns:a14="http://schemas.microsoft.com/office/drawing/2010/main">
                  <a:solidFill>
                    <a:srgbClr val="FFFFFF"/>
                  </a:solidFill>
                </a14:hiddenFill>
              </a:ext>
            </a:extLst>
          </p:spPr>
        </p:pic>
        <p:sp>
          <p:nvSpPr>
            <p:cNvPr id="91143" name="Text Box 7"/>
            <p:cNvSpPr txBox="1">
              <a:spLocks noChangeArrowheads="1"/>
            </p:cNvSpPr>
            <p:nvPr/>
          </p:nvSpPr>
          <p:spPr bwMode="auto">
            <a:xfrm>
              <a:off x="2862" y="1422"/>
              <a:ext cx="259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0"/>
                </a:spcBef>
                <a:spcAft>
                  <a:spcPct val="0"/>
                </a:spcAft>
              </a:pPr>
              <a:r>
                <a:rPr lang="en-US" altLang="en-US" sz="2400">
                  <a:solidFill>
                    <a:srgbClr val="000000"/>
                  </a:solidFill>
                </a:rPr>
                <a:t>Compound Interest Formula</a:t>
              </a:r>
            </a:p>
          </p:txBody>
        </p:sp>
      </p:grpSp>
      <p:sp>
        <p:nvSpPr>
          <p:cNvPr id="91138" name="Rectangle 2"/>
          <p:cNvSpPr>
            <a:spLocks noGrp="1" noChangeArrowheads="1"/>
          </p:cNvSpPr>
          <p:nvPr>
            <p:ph type="title"/>
          </p:nvPr>
        </p:nvSpPr>
        <p:spPr/>
        <p:txBody>
          <a:bodyPr/>
          <a:lstStyle/>
          <a:p>
            <a:r>
              <a:rPr lang="en-US" altLang="en-US"/>
              <a:t>Example 3</a:t>
            </a:r>
          </a:p>
        </p:txBody>
      </p:sp>
      <p:sp>
        <p:nvSpPr>
          <p:cNvPr id="91139"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E01B22"/>
                </a:solidFill>
              </a:rPr>
              <a:t>Compound Interest</a:t>
            </a:r>
          </a:p>
        </p:txBody>
      </p:sp>
      <p:sp>
        <p:nvSpPr>
          <p:cNvPr id="91140" name="Text Box 4"/>
          <p:cNvSpPr txBox="1">
            <a:spLocks noChangeArrowheads="1"/>
          </p:cNvSpPr>
          <p:nvPr/>
        </p:nvSpPr>
        <p:spPr bwMode="auto">
          <a:xfrm>
            <a:off x="533400" y="1522413"/>
            <a:ext cx="7913688" cy="4206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marL="2628900">
              <a:defRPr>
                <a:solidFill>
                  <a:schemeClr val="tx1"/>
                </a:solidFill>
                <a:latin typeface="Arial" charset="0"/>
              </a:defRPr>
            </a:lvl2pPr>
            <a:lvl3pPr marL="2743200">
              <a:defRPr>
                <a:solidFill>
                  <a:schemeClr val="tx1"/>
                </a:solidFill>
                <a:latin typeface="Arial" charset="0"/>
              </a:defRPr>
            </a:lvl3pPr>
            <a:lvl4pPr marL="2857500">
              <a:defRPr>
                <a:solidFill>
                  <a:schemeClr val="tx1"/>
                </a:solidFill>
                <a:latin typeface="Arial" charset="0"/>
              </a:defRPr>
            </a:lvl4pPr>
            <a:lvl5pPr marL="2971800">
              <a:defRPr>
                <a:solidFill>
                  <a:schemeClr val="tx1"/>
                </a:solidFill>
                <a:latin typeface="Arial" charset="0"/>
              </a:defRPr>
            </a:lvl5pPr>
            <a:lvl6pPr marL="3429000" fontAlgn="base">
              <a:spcBef>
                <a:spcPct val="0"/>
              </a:spcBef>
              <a:spcAft>
                <a:spcPct val="0"/>
              </a:spcAft>
              <a:defRPr>
                <a:solidFill>
                  <a:schemeClr val="tx1"/>
                </a:solidFill>
                <a:latin typeface="Arial" charset="0"/>
              </a:defRPr>
            </a:lvl6pPr>
            <a:lvl7pPr marL="3886200" fontAlgn="base">
              <a:spcBef>
                <a:spcPct val="0"/>
              </a:spcBef>
              <a:spcAft>
                <a:spcPct val="0"/>
              </a:spcAft>
              <a:defRPr>
                <a:solidFill>
                  <a:schemeClr val="tx1"/>
                </a:solidFill>
                <a:latin typeface="Arial" charset="0"/>
              </a:defRPr>
            </a:lvl7pPr>
            <a:lvl8pPr marL="4343400" fontAlgn="base">
              <a:spcBef>
                <a:spcPct val="0"/>
              </a:spcBef>
              <a:spcAft>
                <a:spcPct val="0"/>
              </a:spcAft>
              <a:defRPr>
                <a:solidFill>
                  <a:schemeClr val="tx1"/>
                </a:solidFill>
                <a:latin typeface="Arial" charset="0"/>
              </a:defRPr>
            </a:lvl8pPr>
            <a:lvl9pPr marL="4800600" fontAlgn="base">
              <a:spcBef>
                <a:spcPct val="0"/>
              </a:spcBef>
              <a:spcAft>
                <a:spcPct val="0"/>
              </a:spcAft>
              <a:defRPr>
                <a:solidFill>
                  <a:schemeClr val="tx1"/>
                </a:solidFill>
                <a:latin typeface="Arial" charset="0"/>
              </a:defRPr>
            </a:lvl9pPr>
          </a:lstStyle>
          <a:p>
            <a:pPr fontAlgn="base">
              <a:lnSpc>
                <a:spcPct val="90000"/>
              </a:lnSpc>
              <a:spcBef>
                <a:spcPct val="40000"/>
              </a:spcBef>
              <a:spcAft>
                <a:spcPct val="40000"/>
              </a:spcAft>
            </a:pPr>
            <a:r>
              <a:rPr lang="en-US" altLang="en-US" sz="2400" b="1">
                <a:solidFill>
                  <a:srgbClr val="00539D"/>
                </a:solidFill>
              </a:rPr>
              <a:t>Solve</a:t>
            </a:r>
            <a:endParaRPr lang="en-US" altLang="en-US" sz="2400" i="1">
              <a:solidFill>
                <a:srgbClr val="000000"/>
              </a:solidFill>
            </a:endParaRPr>
          </a:p>
        </p:txBody>
      </p:sp>
      <p:grpSp>
        <p:nvGrpSpPr>
          <p:cNvPr id="91149" name="Group 13"/>
          <p:cNvGrpSpPr>
            <a:grpSpLocks/>
          </p:cNvGrpSpPr>
          <p:nvPr/>
        </p:nvGrpSpPr>
        <p:grpSpPr bwMode="auto">
          <a:xfrm>
            <a:off x="981075" y="2932113"/>
            <a:ext cx="7677150" cy="958850"/>
            <a:chOff x="618" y="1994"/>
            <a:chExt cx="4836" cy="604"/>
          </a:xfrm>
        </p:grpSpPr>
        <p:sp>
          <p:nvSpPr>
            <p:cNvPr id="91144" name="Text Box 8"/>
            <p:cNvSpPr txBox="1">
              <a:spLocks noChangeArrowheads="1"/>
            </p:cNvSpPr>
            <p:nvPr/>
          </p:nvSpPr>
          <p:spPr bwMode="auto">
            <a:xfrm>
              <a:off x="2862" y="2082"/>
              <a:ext cx="259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0"/>
                </a:spcBef>
                <a:spcAft>
                  <a:spcPct val="0"/>
                </a:spcAft>
              </a:pPr>
              <a:r>
                <a:rPr lang="en-US" altLang="en-US" sz="2400" i="1">
                  <a:solidFill>
                    <a:srgbClr val="000000"/>
                  </a:solidFill>
                </a:rPr>
                <a:t>P</a:t>
              </a:r>
              <a:r>
                <a:rPr lang="en-US" altLang="en-US" sz="2400">
                  <a:solidFill>
                    <a:srgbClr val="000000"/>
                  </a:solidFill>
                </a:rPr>
                <a:t> = 4000, </a:t>
              </a:r>
              <a:r>
                <a:rPr lang="en-US" altLang="en-US" sz="2400" i="1">
                  <a:solidFill>
                    <a:srgbClr val="000000"/>
                  </a:solidFill>
                </a:rPr>
                <a:t>r</a:t>
              </a:r>
              <a:r>
                <a:rPr lang="en-US" altLang="en-US" sz="2400">
                  <a:solidFill>
                    <a:srgbClr val="000000"/>
                  </a:solidFill>
                </a:rPr>
                <a:t> = 0.054, </a:t>
              </a:r>
              <a:br>
                <a:rPr lang="en-US" altLang="en-US" sz="2400">
                  <a:solidFill>
                    <a:srgbClr val="000000"/>
                  </a:solidFill>
                </a:rPr>
              </a:br>
              <a:r>
                <a:rPr lang="en-US" altLang="en-US" sz="2400" i="1">
                  <a:solidFill>
                    <a:srgbClr val="000000"/>
                  </a:solidFill>
                </a:rPr>
                <a:t>n</a:t>
              </a:r>
              <a:r>
                <a:rPr lang="en-US" altLang="en-US" sz="2400">
                  <a:solidFill>
                    <a:srgbClr val="000000"/>
                  </a:solidFill>
                </a:rPr>
                <a:t> = 4, and </a:t>
              </a:r>
              <a:r>
                <a:rPr lang="en-US" altLang="en-US" sz="2400" i="1">
                  <a:solidFill>
                    <a:srgbClr val="000000"/>
                  </a:solidFill>
                </a:rPr>
                <a:t>t</a:t>
              </a:r>
              <a:r>
                <a:rPr lang="en-US" altLang="en-US" sz="2400">
                  <a:solidFill>
                    <a:srgbClr val="000000"/>
                  </a:solidFill>
                </a:rPr>
                <a:t> = 8</a:t>
              </a:r>
              <a:endParaRPr lang="en-US" altLang="en-US" sz="2400" i="1">
                <a:solidFill>
                  <a:srgbClr val="000000"/>
                </a:solidFill>
              </a:endParaRPr>
            </a:p>
          </p:txBody>
        </p:sp>
        <p:pic>
          <p:nvPicPr>
            <p:cNvPr id="91146" name="Picture 10" descr="8-2-2"/>
            <p:cNvPicPr>
              <a:picLocks noChangeAspect="1" noChangeArrowheads="1"/>
            </p:cNvPicPr>
            <p:nvPr/>
          </p:nvPicPr>
          <p:blipFill>
            <a:blip r:embed="rId3">
              <a:extLst>
                <a:ext uri="{28A0092B-C50C-407E-A947-70E740481C1C}">
                  <a14:useLocalDpi xmlns:a14="http://schemas.microsoft.com/office/drawing/2010/main" val="0"/>
                </a:ext>
              </a:extLst>
            </a:blip>
            <a:srcRect t="42317" b="23050"/>
            <a:stretch>
              <a:fillRect/>
            </a:stretch>
          </p:blipFill>
          <p:spPr bwMode="auto">
            <a:xfrm>
              <a:off x="618" y="1994"/>
              <a:ext cx="1998" cy="6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153" name="Group 17"/>
          <p:cNvGrpSpPr>
            <a:grpSpLocks/>
          </p:cNvGrpSpPr>
          <p:nvPr/>
        </p:nvGrpSpPr>
        <p:grpSpPr bwMode="auto">
          <a:xfrm>
            <a:off x="981075" y="4002088"/>
            <a:ext cx="7677150" cy="463550"/>
            <a:chOff x="618" y="2521"/>
            <a:chExt cx="4836" cy="292"/>
          </a:xfrm>
        </p:grpSpPr>
        <p:sp>
          <p:nvSpPr>
            <p:cNvPr id="91145" name="Text Box 9"/>
            <p:cNvSpPr txBox="1">
              <a:spLocks noChangeArrowheads="1"/>
            </p:cNvSpPr>
            <p:nvPr/>
          </p:nvSpPr>
          <p:spPr bwMode="auto">
            <a:xfrm>
              <a:off x="2862" y="2548"/>
              <a:ext cx="259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0"/>
                </a:spcBef>
                <a:spcAft>
                  <a:spcPct val="0"/>
                </a:spcAft>
              </a:pPr>
              <a:r>
                <a:rPr lang="en-US" altLang="en-US" sz="2400">
                  <a:solidFill>
                    <a:srgbClr val="000000"/>
                  </a:solidFill>
                </a:rPr>
                <a:t>Use a calculator.</a:t>
              </a:r>
            </a:p>
          </p:txBody>
        </p:sp>
        <p:pic>
          <p:nvPicPr>
            <p:cNvPr id="91152" name="Picture 16" descr="8-2-2"/>
            <p:cNvPicPr>
              <a:picLocks noChangeAspect="1" noChangeArrowheads="1"/>
            </p:cNvPicPr>
            <p:nvPr/>
          </p:nvPicPr>
          <p:blipFill>
            <a:blip r:embed="rId4">
              <a:extLst>
                <a:ext uri="{28A0092B-C50C-407E-A947-70E740481C1C}">
                  <a14:useLocalDpi xmlns:a14="http://schemas.microsoft.com/office/drawing/2010/main" val="0"/>
                </a:ext>
              </a:extLst>
            </a:blip>
            <a:srcRect t="84758"/>
            <a:stretch>
              <a:fillRect/>
            </a:stretch>
          </p:blipFill>
          <p:spPr bwMode="auto">
            <a:xfrm>
              <a:off x="618" y="2521"/>
              <a:ext cx="2033" cy="271"/>
            </a:xfrm>
            <a:prstGeom prst="rect">
              <a:avLst/>
            </a:prstGeom>
            <a:noFill/>
            <a:extLst>
              <a:ext uri="{909E8E84-426E-40DD-AFC4-6F175D3DCCD1}">
                <a14:hiddenFill xmlns:a14="http://schemas.microsoft.com/office/drawing/2010/main">
                  <a:solidFill>
                    <a:srgbClr val="FFFFFF"/>
                  </a:solidFill>
                </a14:hiddenFill>
              </a:ext>
            </a:extLst>
          </p:spPr>
        </p:pic>
      </p:grpSp>
      <p:sp>
        <p:nvSpPr>
          <p:cNvPr id="91154" name="Text Box 18"/>
          <p:cNvSpPr txBox="1">
            <a:spLocks noChangeArrowheads="1"/>
          </p:cNvSpPr>
          <p:nvPr/>
        </p:nvSpPr>
        <p:spPr bwMode="auto">
          <a:xfrm>
            <a:off x="533400" y="4876800"/>
            <a:ext cx="7923213" cy="7493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tabLst>
                <a:tab pos="1828800" algn="l"/>
              </a:tabLst>
              <a:defRPr>
                <a:solidFill>
                  <a:schemeClr val="tx1"/>
                </a:solidFill>
                <a:latin typeface="Arial" charset="0"/>
              </a:defRPr>
            </a:lvl1pPr>
            <a:lvl2pPr marL="2628900">
              <a:tabLst>
                <a:tab pos="1828800" algn="l"/>
              </a:tabLst>
              <a:defRPr>
                <a:solidFill>
                  <a:schemeClr val="tx1"/>
                </a:solidFill>
                <a:latin typeface="Arial" charset="0"/>
              </a:defRPr>
            </a:lvl2pPr>
            <a:lvl3pPr marL="2743200">
              <a:tabLst>
                <a:tab pos="1828800" algn="l"/>
              </a:tabLst>
              <a:defRPr>
                <a:solidFill>
                  <a:schemeClr val="tx1"/>
                </a:solidFill>
                <a:latin typeface="Arial" charset="0"/>
              </a:defRPr>
            </a:lvl3pPr>
            <a:lvl4pPr marL="2857500">
              <a:tabLst>
                <a:tab pos="1828800" algn="l"/>
              </a:tabLst>
              <a:defRPr>
                <a:solidFill>
                  <a:schemeClr val="tx1"/>
                </a:solidFill>
                <a:latin typeface="Arial" charset="0"/>
              </a:defRPr>
            </a:lvl4pPr>
            <a:lvl5pPr marL="2971800">
              <a:tabLst>
                <a:tab pos="1828800" algn="l"/>
              </a:tabLst>
              <a:defRPr>
                <a:solidFill>
                  <a:schemeClr val="tx1"/>
                </a:solidFill>
                <a:latin typeface="Arial" charset="0"/>
              </a:defRPr>
            </a:lvl5pPr>
            <a:lvl6pPr marL="3429000" fontAlgn="base">
              <a:spcBef>
                <a:spcPct val="0"/>
              </a:spcBef>
              <a:spcAft>
                <a:spcPct val="0"/>
              </a:spcAft>
              <a:tabLst>
                <a:tab pos="1828800" algn="l"/>
              </a:tabLst>
              <a:defRPr>
                <a:solidFill>
                  <a:schemeClr val="tx1"/>
                </a:solidFill>
                <a:latin typeface="Arial" charset="0"/>
              </a:defRPr>
            </a:lvl6pPr>
            <a:lvl7pPr marL="3886200" fontAlgn="base">
              <a:spcBef>
                <a:spcPct val="0"/>
              </a:spcBef>
              <a:spcAft>
                <a:spcPct val="0"/>
              </a:spcAft>
              <a:tabLst>
                <a:tab pos="1828800" algn="l"/>
              </a:tabLst>
              <a:defRPr>
                <a:solidFill>
                  <a:schemeClr val="tx1"/>
                </a:solidFill>
                <a:latin typeface="Arial" charset="0"/>
              </a:defRPr>
            </a:lvl7pPr>
            <a:lvl8pPr marL="4343400" fontAlgn="base">
              <a:spcBef>
                <a:spcPct val="0"/>
              </a:spcBef>
              <a:spcAft>
                <a:spcPct val="0"/>
              </a:spcAft>
              <a:tabLst>
                <a:tab pos="1828800" algn="l"/>
              </a:tabLst>
              <a:defRPr>
                <a:solidFill>
                  <a:schemeClr val="tx1"/>
                </a:solidFill>
                <a:latin typeface="Arial" charset="0"/>
              </a:defRPr>
            </a:lvl8pPr>
            <a:lvl9pPr marL="4800600" fontAlgn="base">
              <a:spcBef>
                <a:spcPct val="0"/>
              </a:spcBef>
              <a:spcAft>
                <a:spcPct val="0"/>
              </a:spcAft>
              <a:tabLst>
                <a:tab pos="18288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00539D"/>
                </a:solidFill>
              </a:rPr>
              <a:t>Answer:	</a:t>
            </a:r>
            <a:r>
              <a:rPr lang="en-US" altLang="en-US" sz="2400">
                <a:solidFill>
                  <a:srgbClr val="E01B22"/>
                </a:solidFill>
              </a:rPr>
              <a:t>The balance in the account after 8 years</a:t>
            </a:r>
            <a:br>
              <a:rPr lang="en-US" altLang="en-US" sz="2400">
                <a:solidFill>
                  <a:srgbClr val="E01B22"/>
                </a:solidFill>
              </a:rPr>
            </a:br>
            <a:r>
              <a:rPr lang="en-US" altLang="en-US" sz="2400">
                <a:solidFill>
                  <a:srgbClr val="E01B22"/>
                </a:solidFill>
              </a:rPr>
              <a:t>	will be $6143.56.</a:t>
            </a:r>
            <a:endParaRPr lang="en-US" altLang="en-US" sz="2400">
              <a:solidFill>
                <a:srgbClr val="000000"/>
              </a:solidFill>
            </a:endParaRPr>
          </a:p>
        </p:txBody>
      </p:sp>
    </p:spTree>
    <p:custDataLst>
      <p:tags r:id="rId1"/>
    </p:custDataLst>
    <p:extLst>
      <p:ext uri="{BB962C8B-B14F-4D97-AF65-F5344CB8AC3E}">
        <p14:creationId xmlns:p14="http://schemas.microsoft.com/office/powerpoint/2010/main" val="34193813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140">
                                            <p:txEl>
                                              <p:pRg st="0" end="0"/>
                                            </p:txEl>
                                          </p:spTgt>
                                        </p:tgtEl>
                                        <p:attrNameLst>
                                          <p:attrName>style.visibility</p:attrName>
                                        </p:attrNameLst>
                                      </p:cBhvr>
                                      <p:to>
                                        <p:strVal val="visible"/>
                                      </p:to>
                                    </p:set>
                                    <p:animEffect transition="in" filter="wipe(left)">
                                      <p:cBhvr>
                                        <p:cTn id="7" dur="500"/>
                                        <p:tgtEl>
                                          <p:spTgt spid="91140">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1148"/>
                                        </p:tgtEl>
                                        <p:attrNameLst>
                                          <p:attrName>style.visibility</p:attrName>
                                        </p:attrNameLst>
                                      </p:cBhvr>
                                      <p:to>
                                        <p:strVal val="visible"/>
                                      </p:to>
                                    </p:set>
                                    <p:animEffect transition="in" filter="wipe(left)">
                                      <p:cBhvr>
                                        <p:cTn id="11" dur="500"/>
                                        <p:tgtEl>
                                          <p:spTgt spid="911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91149"/>
                                        </p:tgtEl>
                                        <p:attrNameLst>
                                          <p:attrName>style.visibility</p:attrName>
                                        </p:attrNameLst>
                                      </p:cBhvr>
                                      <p:to>
                                        <p:strVal val="visible"/>
                                      </p:to>
                                    </p:set>
                                    <p:animEffect transition="in" filter="wipe(left)">
                                      <p:cBhvr>
                                        <p:cTn id="16" dur="500"/>
                                        <p:tgtEl>
                                          <p:spTgt spid="9114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91153"/>
                                        </p:tgtEl>
                                        <p:attrNameLst>
                                          <p:attrName>style.visibility</p:attrName>
                                        </p:attrNameLst>
                                      </p:cBhvr>
                                      <p:to>
                                        <p:strVal val="visible"/>
                                      </p:to>
                                    </p:set>
                                    <p:animEffect transition="in" filter="wipe(left)">
                                      <p:cBhvr>
                                        <p:cTn id="21" dur="500"/>
                                        <p:tgtEl>
                                          <p:spTgt spid="9115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1154">
                                            <p:txEl>
                                              <p:pRg st="0" end="0"/>
                                            </p:txEl>
                                          </p:spTgt>
                                        </p:tgtEl>
                                        <p:attrNameLst>
                                          <p:attrName>style.visibility</p:attrName>
                                        </p:attrNameLst>
                                      </p:cBhvr>
                                      <p:to>
                                        <p:strVal val="visible"/>
                                      </p:to>
                                    </p:set>
                                    <p:animEffect transition="in" filter="wipe(left)">
                                      <p:cBhvr>
                                        <p:cTn id="26" dur="500"/>
                                        <p:tgtEl>
                                          <p:spTgt spid="911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build="p" autoUpdateAnimBg="0" advAuto="0"/>
      <p:bldP spid="9115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Grp="1" noChangeArrowheads="1"/>
          </p:cNvSpPr>
          <p:nvPr>
            <p:ph type="title"/>
          </p:nvPr>
        </p:nvSpPr>
        <p:spPr/>
        <p:txBody>
          <a:bodyPr/>
          <a:lstStyle/>
          <a:p>
            <a:r>
              <a:rPr lang="en-US" altLang="en-US"/>
              <a:t>Example 3</a:t>
            </a:r>
          </a:p>
        </p:txBody>
      </p:sp>
      <p:sp>
        <p:nvSpPr>
          <p:cNvPr id="133126" name="Text Box 6"/>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E01B22"/>
                </a:solidFill>
              </a:rPr>
              <a:t>Compound Interest</a:t>
            </a:r>
          </a:p>
        </p:txBody>
      </p:sp>
      <p:sp>
        <p:nvSpPr>
          <p:cNvPr id="133134" name="Text Box 14"/>
          <p:cNvSpPr txBox="1">
            <a:spLocks noChangeArrowheads="1"/>
          </p:cNvSpPr>
          <p:nvPr/>
        </p:nvSpPr>
        <p:spPr bwMode="auto">
          <a:xfrm>
            <a:off x="533400" y="1524000"/>
            <a:ext cx="7923213" cy="12239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marL="2628900">
              <a:defRPr>
                <a:solidFill>
                  <a:schemeClr val="tx1"/>
                </a:solidFill>
                <a:latin typeface="Arial" charset="0"/>
              </a:defRPr>
            </a:lvl2pPr>
            <a:lvl3pPr marL="2743200">
              <a:defRPr>
                <a:solidFill>
                  <a:schemeClr val="tx1"/>
                </a:solidFill>
                <a:latin typeface="Arial" charset="0"/>
              </a:defRPr>
            </a:lvl3pPr>
            <a:lvl4pPr marL="2857500">
              <a:defRPr>
                <a:solidFill>
                  <a:schemeClr val="tx1"/>
                </a:solidFill>
                <a:latin typeface="Arial" charset="0"/>
              </a:defRPr>
            </a:lvl4pPr>
            <a:lvl5pPr marL="2971800">
              <a:defRPr>
                <a:solidFill>
                  <a:schemeClr val="tx1"/>
                </a:solidFill>
                <a:latin typeface="Arial" charset="0"/>
              </a:defRPr>
            </a:lvl5pPr>
            <a:lvl6pPr marL="3429000" fontAlgn="base">
              <a:spcBef>
                <a:spcPct val="0"/>
              </a:spcBef>
              <a:spcAft>
                <a:spcPct val="0"/>
              </a:spcAft>
              <a:defRPr>
                <a:solidFill>
                  <a:schemeClr val="tx1"/>
                </a:solidFill>
                <a:latin typeface="Arial" charset="0"/>
              </a:defRPr>
            </a:lvl6pPr>
            <a:lvl7pPr marL="3886200" fontAlgn="base">
              <a:spcBef>
                <a:spcPct val="0"/>
              </a:spcBef>
              <a:spcAft>
                <a:spcPct val="0"/>
              </a:spcAft>
              <a:defRPr>
                <a:solidFill>
                  <a:schemeClr val="tx1"/>
                </a:solidFill>
                <a:latin typeface="Arial" charset="0"/>
              </a:defRPr>
            </a:lvl7pPr>
            <a:lvl8pPr marL="4343400" fontAlgn="base">
              <a:spcBef>
                <a:spcPct val="0"/>
              </a:spcBef>
              <a:spcAft>
                <a:spcPct val="0"/>
              </a:spcAft>
              <a:defRPr>
                <a:solidFill>
                  <a:schemeClr val="tx1"/>
                </a:solidFill>
                <a:latin typeface="Arial" charset="0"/>
              </a:defRPr>
            </a:lvl8pPr>
            <a:lvl9pPr marL="48006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00539D"/>
                </a:solidFill>
              </a:rPr>
              <a:t>Check</a:t>
            </a:r>
          </a:p>
          <a:p>
            <a:pPr fontAlgn="base">
              <a:lnSpc>
                <a:spcPct val="90000"/>
              </a:lnSpc>
              <a:spcBef>
                <a:spcPct val="20000"/>
              </a:spcBef>
              <a:spcAft>
                <a:spcPct val="20000"/>
              </a:spcAft>
            </a:pPr>
            <a:r>
              <a:rPr lang="en-US" altLang="en-US" sz="2400">
                <a:solidFill>
                  <a:srgbClr val="000000"/>
                </a:solidFill>
              </a:rPr>
              <a:t>Graph the corresponding equation </a:t>
            </a:r>
            <a:r>
              <a:rPr lang="en-US" altLang="en-US" sz="2400" i="1">
                <a:solidFill>
                  <a:srgbClr val="000000"/>
                </a:solidFill>
              </a:rPr>
              <a:t>y</a:t>
            </a:r>
            <a:r>
              <a:rPr lang="en-US" altLang="en-US" sz="2400">
                <a:solidFill>
                  <a:srgbClr val="000000"/>
                </a:solidFill>
              </a:rPr>
              <a:t> = 4000(1.0135)</a:t>
            </a:r>
            <a:r>
              <a:rPr lang="en-US" altLang="en-US" sz="2400" baseline="40000">
                <a:solidFill>
                  <a:srgbClr val="000000"/>
                </a:solidFill>
              </a:rPr>
              <a:t>4</a:t>
            </a:r>
            <a:r>
              <a:rPr lang="en-US" altLang="en-US" sz="2400" i="1" baseline="40000">
                <a:solidFill>
                  <a:srgbClr val="000000"/>
                </a:solidFill>
              </a:rPr>
              <a:t>t</a:t>
            </a:r>
            <a:r>
              <a:rPr lang="en-US" altLang="en-US" sz="2400">
                <a:solidFill>
                  <a:srgbClr val="000000"/>
                </a:solidFill>
              </a:rPr>
              <a:t>. Use the CALC: value to find </a:t>
            </a:r>
            <a:r>
              <a:rPr lang="en-US" altLang="en-US" sz="2400" i="1">
                <a:solidFill>
                  <a:srgbClr val="000000"/>
                </a:solidFill>
              </a:rPr>
              <a:t>y</a:t>
            </a:r>
            <a:r>
              <a:rPr lang="en-US" altLang="en-US" sz="2400">
                <a:solidFill>
                  <a:srgbClr val="000000"/>
                </a:solidFill>
              </a:rPr>
              <a:t> when </a:t>
            </a:r>
            <a:r>
              <a:rPr lang="en-US" altLang="en-US" sz="2400" i="1">
                <a:solidFill>
                  <a:srgbClr val="000000"/>
                </a:solidFill>
              </a:rPr>
              <a:t>x</a:t>
            </a:r>
            <a:r>
              <a:rPr lang="en-US" altLang="en-US" sz="2400">
                <a:solidFill>
                  <a:srgbClr val="000000"/>
                </a:solidFill>
              </a:rPr>
              <a:t> = 8.</a:t>
            </a:r>
          </a:p>
        </p:txBody>
      </p:sp>
      <p:sp>
        <p:nvSpPr>
          <p:cNvPr id="133135" name="Text Box 15"/>
          <p:cNvSpPr txBox="1">
            <a:spLocks noChangeArrowheads="1"/>
          </p:cNvSpPr>
          <p:nvPr/>
        </p:nvSpPr>
        <p:spPr bwMode="auto">
          <a:xfrm>
            <a:off x="533400" y="5403850"/>
            <a:ext cx="7923213" cy="7493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marL="2628900">
              <a:defRPr>
                <a:solidFill>
                  <a:schemeClr val="tx1"/>
                </a:solidFill>
                <a:latin typeface="Arial" charset="0"/>
              </a:defRPr>
            </a:lvl2pPr>
            <a:lvl3pPr marL="2743200">
              <a:defRPr>
                <a:solidFill>
                  <a:schemeClr val="tx1"/>
                </a:solidFill>
                <a:latin typeface="Arial" charset="0"/>
              </a:defRPr>
            </a:lvl3pPr>
            <a:lvl4pPr marL="2857500">
              <a:defRPr>
                <a:solidFill>
                  <a:schemeClr val="tx1"/>
                </a:solidFill>
                <a:latin typeface="Arial" charset="0"/>
              </a:defRPr>
            </a:lvl4pPr>
            <a:lvl5pPr marL="2971800">
              <a:defRPr>
                <a:solidFill>
                  <a:schemeClr val="tx1"/>
                </a:solidFill>
                <a:latin typeface="Arial" charset="0"/>
              </a:defRPr>
            </a:lvl5pPr>
            <a:lvl6pPr marL="3429000" fontAlgn="base">
              <a:spcBef>
                <a:spcPct val="0"/>
              </a:spcBef>
              <a:spcAft>
                <a:spcPct val="0"/>
              </a:spcAft>
              <a:defRPr>
                <a:solidFill>
                  <a:schemeClr val="tx1"/>
                </a:solidFill>
                <a:latin typeface="Arial" charset="0"/>
              </a:defRPr>
            </a:lvl6pPr>
            <a:lvl7pPr marL="3886200" fontAlgn="base">
              <a:spcBef>
                <a:spcPct val="0"/>
              </a:spcBef>
              <a:spcAft>
                <a:spcPct val="0"/>
              </a:spcAft>
              <a:defRPr>
                <a:solidFill>
                  <a:schemeClr val="tx1"/>
                </a:solidFill>
                <a:latin typeface="Arial" charset="0"/>
              </a:defRPr>
            </a:lvl7pPr>
            <a:lvl8pPr marL="4343400" fontAlgn="base">
              <a:spcBef>
                <a:spcPct val="0"/>
              </a:spcBef>
              <a:spcAft>
                <a:spcPct val="0"/>
              </a:spcAft>
              <a:defRPr>
                <a:solidFill>
                  <a:schemeClr val="tx1"/>
                </a:solidFill>
                <a:latin typeface="Arial" charset="0"/>
              </a:defRPr>
            </a:lvl8pPr>
            <a:lvl9pPr marL="48006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altLang="en-US" sz="2400">
                <a:solidFill>
                  <a:srgbClr val="000000"/>
                </a:solidFill>
              </a:rPr>
              <a:t>The </a:t>
            </a:r>
            <a:r>
              <a:rPr lang="en-US" altLang="en-US" sz="2400" i="1">
                <a:solidFill>
                  <a:srgbClr val="000000"/>
                </a:solidFill>
              </a:rPr>
              <a:t>y</a:t>
            </a:r>
            <a:r>
              <a:rPr lang="en-US" altLang="en-US" sz="2400">
                <a:solidFill>
                  <a:srgbClr val="000000"/>
                </a:solidFill>
              </a:rPr>
              <a:t>-value 6143.6 is very close to 6143.56, so the answer is reasonable.</a:t>
            </a:r>
          </a:p>
        </p:txBody>
      </p:sp>
      <p:pic>
        <p:nvPicPr>
          <p:cNvPr id="133137" name="Picture 17" descr="E-8-2-3"/>
          <p:cNvPicPr>
            <a:picLocks noChangeAspect="1" noChangeArrowheads="1"/>
          </p:cNvPicPr>
          <p:nvPr/>
        </p:nvPicPr>
        <p:blipFill>
          <a:blip r:embed="rId3">
            <a:extLst>
              <a:ext uri="{28A0092B-C50C-407E-A947-70E740481C1C}">
                <a14:useLocalDpi xmlns:a14="http://schemas.microsoft.com/office/drawing/2010/main" val="0"/>
              </a:ext>
            </a:extLst>
          </a:blip>
          <a:srcRect b="5984"/>
          <a:stretch>
            <a:fillRect/>
          </a:stretch>
        </p:blipFill>
        <p:spPr bwMode="auto">
          <a:xfrm>
            <a:off x="3068638" y="2863850"/>
            <a:ext cx="2989262" cy="2393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04602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34">
                                            <p:txEl>
                                              <p:pRg st="0" end="0"/>
                                            </p:txEl>
                                          </p:spTgt>
                                        </p:tgtEl>
                                        <p:attrNameLst>
                                          <p:attrName>style.visibility</p:attrName>
                                        </p:attrNameLst>
                                      </p:cBhvr>
                                      <p:to>
                                        <p:strVal val="visible"/>
                                      </p:to>
                                    </p:set>
                                    <p:animEffect transition="in" filter="wipe(left)">
                                      <p:cBhvr>
                                        <p:cTn id="7" dur="500"/>
                                        <p:tgtEl>
                                          <p:spTgt spid="133134">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134">
                                            <p:txEl>
                                              <p:pRg st="1" end="1"/>
                                            </p:txEl>
                                          </p:spTgt>
                                        </p:tgtEl>
                                        <p:attrNameLst>
                                          <p:attrName>style.visibility</p:attrName>
                                        </p:attrNameLst>
                                      </p:cBhvr>
                                      <p:to>
                                        <p:strVal val="visible"/>
                                      </p:to>
                                    </p:set>
                                    <p:animEffect transition="in" filter="wipe(left)">
                                      <p:cBhvr>
                                        <p:cTn id="11" dur="500"/>
                                        <p:tgtEl>
                                          <p:spTgt spid="13313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133137"/>
                                        </p:tgtEl>
                                        <p:attrNameLst>
                                          <p:attrName>style.visibility</p:attrName>
                                        </p:attrNameLst>
                                      </p:cBhvr>
                                      <p:to>
                                        <p:strVal val="visible"/>
                                      </p:to>
                                    </p:set>
                                    <p:animEffect transition="in" filter="box(out)">
                                      <p:cBhvr>
                                        <p:cTn id="16" dur="500"/>
                                        <p:tgtEl>
                                          <p:spTgt spid="1331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3135">
                                            <p:txEl>
                                              <p:pRg st="0" end="0"/>
                                            </p:txEl>
                                          </p:spTgt>
                                        </p:tgtEl>
                                        <p:attrNameLst>
                                          <p:attrName>style.visibility</p:attrName>
                                        </p:attrNameLst>
                                      </p:cBhvr>
                                      <p:to>
                                        <p:strVal val="visible"/>
                                      </p:to>
                                    </p:set>
                                    <p:animEffect transition="in" filter="wipe(left)">
                                      <p:cBhvr>
                                        <p:cTn id="21" dur="500"/>
                                        <p:tgtEl>
                                          <p:spTgt spid="1331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4" grpId="0" build="p" autoUpdateAnimBg="0"/>
      <p:bldP spid="13313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ltLang="en-US">
                <a:solidFill>
                  <a:schemeClr val="bg1"/>
                </a:solidFill>
              </a:rPr>
              <a:t>A</a:t>
            </a:r>
          </a:p>
          <a:p>
            <a:pPr marL="609600" indent="-609600">
              <a:buFontTx/>
              <a:buAutoNum type="alphaUcPeriod"/>
            </a:pPr>
            <a:r>
              <a:rPr lang="en-US" altLang="en-US">
                <a:solidFill>
                  <a:schemeClr val="bg1"/>
                </a:solidFill>
              </a:rPr>
              <a:t>B</a:t>
            </a:r>
          </a:p>
          <a:p>
            <a:pPr marL="609600" indent="-609600">
              <a:buFontTx/>
              <a:buAutoNum type="alphaUcPeriod"/>
            </a:pPr>
            <a:r>
              <a:rPr lang="en-US" altLang="en-US">
                <a:solidFill>
                  <a:schemeClr val="bg1"/>
                </a:solidFill>
              </a:rPr>
              <a:t>C</a:t>
            </a:r>
          </a:p>
          <a:p>
            <a:pPr marL="609600" indent="-609600">
              <a:buFontTx/>
              <a:buAutoNum type="alphaUcPeriod"/>
            </a:pPr>
            <a:r>
              <a:rPr lang="en-US" altLang="en-US">
                <a:solidFill>
                  <a:schemeClr val="bg1"/>
                </a:solidFill>
              </a:rPr>
              <a:t>D</a:t>
            </a:r>
          </a:p>
        </p:txBody>
      </p:sp>
      <p:sp>
        <p:nvSpPr>
          <p:cNvPr id="115715" name="TPQuestion"/>
          <p:cNvSpPr>
            <a:spLocks noGrp="1" noChangeArrowheads="1"/>
          </p:cNvSpPr>
          <p:nvPr>
            <p:ph type="title"/>
          </p:nvPr>
        </p:nvSpPr>
        <p:spPr/>
        <p:txBody>
          <a:bodyPr/>
          <a:lstStyle/>
          <a:p>
            <a:r>
              <a:rPr lang="en-US" altLang="en-US"/>
              <a:t>Example 3</a:t>
            </a:r>
          </a:p>
        </p:txBody>
      </p:sp>
      <p:sp>
        <p:nvSpPr>
          <p:cNvPr id="115717" name="TPAnswers"/>
          <p:cNvSpPr>
            <a:spLocks noChangeArrowheads="1"/>
          </p:cNvSpPr>
          <p:nvPr>
            <p:custDataLst>
              <p:tags r:id="rId3"/>
            </p:custDataLst>
          </p:nvPr>
        </p:nvSpPr>
        <p:spPr bwMode="auto">
          <a:xfrm>
            <a:off x="857250" y="2879725"/>
            <a:ext cx="2790825" cy="3225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spcBef>
                <a:spcPct val="20000"/>
              </a:spcBef>
              <a:buChar char="•"/>
              <a:defRPr sz="3200">
                <a:solidFill>
                  <a:schemeClr val="tx1"/>
                </a:solidFill>
                <a:latin typeface="Arial" charset="0"/>
              </a:defRPr>
            </a:lvl1pPr>
            <a:lvl2pPr marL="914400" indent="-457200">
              <a:spcBef>
                <a:spcPct val="20000"/>
              </a:spcBef>
              <a:buChar char="–"/>
              <a:defRPr sz="2800">
                <a:solidFill>
                  <a:schemeClr val="tx1"/>
                </a:solidFill>
                <a:latin typeface="Arial" charset="0"/>
              </a:defRPr>
            </a:lvl2pPr>
            <a:lvl3pPr marL="1295400" indent="-381000">
              <a:spcBef>
                <a:spcPct val="20000"/>
              </a:spcBef>
              <a:buChar char="•"/>
              <a:defRPr sz="2400">
                <a:solidFill>
                  <a:schemeClr val="tx1"/>
                </a:solidFill>
                <a:latin typeface="Arial" charset="0"/>
              </a:defRPr>
            </a:lvl3pPr>
            <a:lvl4pPr marL="1714500" indent="-342900">
              <a:spcBef>
                <a:spcPct val="20000"/>
              </a:spcBef>
              <a:buChar char="–"/>
              <a:defRPr sz="2000">
                <a:solidFill>
                  <a:schemeClr val="tx1"/>
                </a:solidFill>
                <a:latin typeface="Arial" charset="0"/>
              </a:defRPr>
            </a:lvl4pPr>
            <a:lvl5pPr marL="2171700" indent="-342900">
              <a:spcBef>
                <a:spcPct val="20000"/>
              </a:spcBef>
              <a:buChar char="»"/>
              <a:defRPr sz="2000">
                <a:solidFill>
                  <a:schemeClr val="tx1"/>
                </a:solidFill>
                <a:latin typeface="Arial" charset="0"/>
              </a:defRPr>
            </a:lvl5pPr>
            <a:lvl6pPr marL="2628900" indent="-342900" fontAlgn="base">
              <a:spcBef>
                <a:spcPct val="20000"/>
              </a:spcBef>
              <a:spcAft>
                <a:spcPct val="0"/>
              </a:spcAft>
              <a:buChar char="»"/>
              <a:defRPr sz="2000">
                <a:solidFill>
                  <a:schemeClr val="tx1"/>
                </a:solidFill>
                <a:latin typeface="Arial" charset="0"/>
              </a:defRPr>
            </a:lvl6pPr>
            <a:lvl7pPr marL="3086100" indent="-342900" fontAlgn="base">
              <a:spcBef>
                <a:spcPct val="20000"/>
              </a:spcBef>
              <a:spcAft>
                <a:spcPct val="0"/>
              </a:spcAft>
              <a:buChar char="»"/>
              <a:defRPr sz="2000">
                <a:solidFill>
                  <a:schemeClr val="tx1"/>
                </a:solidFill>
                <a:latin typeface="Arial" charset="0"/>
              </a:defRPr>
            </a:lvl7pPr>
            <a:lvl8pPr marL="3543300" indent="-342900" fontAlgn="base">
              <a:spcBef>
                <a:spcPct val="20000"/>
              </a:spcBef>
              <a:spcAft>
                <a:spcPct val="0"/>
              </a:spcAft>
              <a:buChar char="»"/>
              <a:defRPr sz="2000">
                <a:solidFill>
                  <a:schemeClr val="tx1"/>
                </a:solidFill>
                <a:latin typeface="Arial" charset="0"/>
              </a:defRPr>
            </a:lvl8pPr>
            <a:lvl9pPr marL="4000500" indent="-342900" fontAlgn="base">
              <a:spcBef>
                <a:spcPct val="20000"/>
              </a:spcBef>
              <a:spcAft>
                <a:spcPct val="0"/>
              </a:spcAft>
              <a:buChar char="»"/>
              <a:defRPr sz="2000">
                <a:solidFill>
                  <a:schemeClr val="tx1"/>
                </a:solidFill>
                <a:latin typeface="Arial" charset="0"/>
              </a:defRPr>
            </a:lvl9pPr>
          </a:lstStyle>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A.</a:t>
            </a:r>
            <a:r>
              <a:rPr lang="pt-BR" altLang="en-US" sz="2400" b="1">
                <a:solidFill>
                  <a:srgbClr val="000000"/>
                </a:solidFill>
                <a:sym typeface="Symbol" pitchFamily="18" charset="2"/>
              </a:rPr>
              <a:t>	$6810.53</a:t>
            </a:r>
          </a:p>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B.</a:t>
            </a:r>
            <a:r>
              <a:rPr lang="pt-BR" altLang="en-US" sz="2400" b="1">
                <a:solidFill>
                  <a:srgbClr val="000000"/>
                </a:solidFill>
                <a:sym typeface="Symbol" pitchFamily="18" charset="2"/>
              </a:rPr>
              <a:t>	$7420.65</a:t>
            </a:r>
          </a:p>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C.</a:t>
            </a:r>
            <a:r>
              <a:rPr lang="pt-BR" altLang="en-US" sz="2400" b="1">
                <a:solidFill>
                  <a:srgbClr val="000000"/>
                </a:solidFill>
                <a:sym typeface="Symbol" pitchFamily="18" charset="2"/>
              </a:rPr>
              <a:t>	$7960.43</a:t>
            </a:r>
          </a:p>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D.</a:t>
            </a:r>
            <a:r>
              <a:rPr lang="pt-BR" altLang="en-US" sz="2400" b="1">
                <a:solidFill>
                  <a:srgbClr val="000000"/>
                </a:solidFill>
                <a:sym typeface="Symbol" pitchFamily="18" charset="2"/>
              </a:rPr>
              <a:t>	$8134.22</a:t>
            </a:r>
          </a:p>
        </p:txBody>
      </p:sp>
      <p:sp>
        <p:nvSpPr>
          <p:cNvPr id="115718" name="TPQuestion"/>
          <p:cNvSpPr>
            <a:spLocks noChangeArrowheads="1"/>
          </p:cNvSpPr>
          <p:nvPr/>
        </p:nvSpPr>
        <p:spPr bwMode="auto">
          <a:xfrm>
            <a:off x="476250" y="1524000"/>
            <a:ext cx="80200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lgn="r">
              <a:defRPr sz="1200">
                <a:solidFill>
                  <a:schemeClr val="tx1"/>
                </a:solidFill>
                <a:latin typeface="Arial" charset="0"/>
              </a:defRPr>
            </a:lvl1pPr>
            <a:lvl2pPr marL="342900" algn="r">
              <a:defRPr sz="1200">
                <a:solidFill>
                  <a:schemeClr val="tx1"/>
                </a:solidFill>
                <a:latin typeface="Arial" charset="0"/>
              </a:defRPr>
            </a:lvl2pPr>
            <a:lvl3pPr marL="342900" algn="r">
              <a:defRPr sz="1200">
                <a:solidFill>
                  <a:schemeClr val="tx1"/>
                </a:solidFill>
                <a:latin typeface="Arial" charset="0"/>
              </a:defRPr>
            </a:lvl3pPr>
            <a:lvl4pPr marL="342900" algn="r">
              <a:defRPr sz="1200">
                <a:solidFill>
                  <a:schemeClr val="tx1"/>
                </a:solidFill>
                <a:latin typeface="Arial" charset="0"/>
              </a:defRPr>
            </a:lvl4pPr>
            <a:lvl5pPr marL="342900" algn="r">
              <a:defRPr sz="1200">
                <a:solidFill>
                  <a:schemeClr val="tx1"/>
                </a:solidFill>
                <a:latin typeface="Arial" charset="0"/>
              </a:defRPr>
            </a:lvl5pPr>
            <a:lvl6pPr marL="800100" algn="r" fontAlgn="base">
              <a:spcBef>
                <a:spcPct val="0"/>
              </a:spcBef>
              <a:spcAft>
                <a:spcPct val="0"/>
              </a:spcAft>
              <a:defRPr sz="1200">
                <a:solidFill>
                  <a:schemeClr val="tx1"/>
                </a:solidFill>
                <a:latin typeface="Arial" charset="0"/>
              </a:defRPr>
            </a:lvl6pPr>
            <a:lvl7pPr marL="1257300" algn="r" fontAlgn="base">
              <a:spcBef>
                <a:spcPct val="0"/>
              </a:spcBef>
              <a:spcAft>
                <a:spcPct val="0"/>
              </a:spcAft>
              <a:defRPr sz="1200">
                <a:solidFill>
                  <a:schemeClr val="tx1"/>
                </a:solidFill>
                <a:latin typeface="Arial" charset="0"/>
              </a:defRPr>
            </a:lvl7pPr>
            <a:lvl8pPr marL="1714500" algn="r" fontAlgn="base">
              <a:spcBef>
                <a:spcPct val="0"/>
              </a:spcBef>
              <a:spcAft>
                <a:spcPct val="0"/>
              </a:spcAft>
              <a:defRPr sz="1200">
                <a:solidFill>
                  <a:schemeClr val="tx1"/>
                </a:solidFill>
                <a:latin typeface="Arial" charset="0"/>
              </a:defRPr>
            </a:lvl8pPr>
            <a:lvl9pPr marL="2171700" algn="r" fontAlgn="base">
              <a:spcBef>
                <a:spcPct val="0"/>
              </a:spcBef>
              <a:spcAft>
                <a:spcPct val="0"/>
              </a:spcAft>
              <a:defRPr sz="1200">
                <a:solidFill>
                  <a:schemeClr val="tx1"/>
                </a:solidFill>
                <a:latin typeface="Arial" charset="0"/>
              </a:defRPr>
            </a:lvl9pPr>
          </a:lstStyle>
          <a:p>
            <a:pPr algn="l" fontAlgn="base">
              <a:lnSpc>
                <a:spcPct val="90000"/>
              </a:lnSpc>
              <a:spcBef>
                <a:spcPct val="0"/>
              </a:spcBef>
              <a:spcAft>
                <a:spcPct val="0"/>
              </a:spcAft>
            </a:pPr>
            <a:r>
              <a:rPr lang="en-US" altLang="en-US" sz="2400" b="1">
                <a:solidFill>
                  <a:srgbClr val="00539D"/>
                </a:solidFill>
                <a:ea typeface="Times New Roman" pitchFamily="18" charset="0"/>
                <a:cs typeface="Arial" charset="0"/>
              </a:rPr>
              <a:t>An investment account pays 4.6% annual interest compounded quarterly. If $6050 is placed in this account, find the balance after 6 years.</a:t>
            </a:r>
          </a:p>
        </p:txBody>
      </p:sp>
      <p:sp>
        <p:nvSpPr>
          <p:cNvPr id="115719" name="Oval 7"/>
          <p:cNvSpPr>
            <a:spLocks noChangeArrowheads="1"/>
          </p:cNvSpPr>
          <p:nvPr/>
        </p:nvSpPr>
        <p:spPr bwMode="auto">
          <a:xfrm>
            <a:off x="857250" y="472757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pic>
        <p:nvPicPr>
          <p:cNvPr id="115720"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5721"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280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5720"/>
                                        </p:tgtEl>
                                        <p:attrNameLst>
                                          <p:attrName>style.visibility</p:attrName>
                                        </p:attrNameLst>
                                      </p:cBhvr>
                                      <p:to>
                                        <p:strVal val="visible"/>
                                      </p:to>
                                    </p:set>
                                    <p:animEffect transition="in" filter="wipe(left)">
                                      <p:cBhvr>
                                        <p:cTn id="7" dur="500"/>
                                        <p:tgtEl>
                                          <p:spTgt spid="11572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5721"/>
                                        </p:tgtEl>
                                        <p:attrNameLst>
                                          <p:attrName>style.visibility</p:attrName>
                                        </p:attrNameLst>
                                      </p:cBhvr>
                                      <p:to>
                                        <p:strVal val="visible"/>
                                      </p:to>
                                    </p:set>
                                    <p:animEffect transition="in" filter="dissolve">
                                      <p:cBhvr>
                                        <p:cTn id="11" dur="500"/>
                                        <p:tgtEl>
                                          <p:spTgt spid="11572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5718"/>
                                        </p:tgtEl>
                                        <p:attrNameLst>
                                          <p:attrName>style.visibility</p:attrName>
                                        </p:attrNameLst>
                                      </p:cBhvr>
                                      <p:to>
                                        <p:strVal val="visible"/>
                                      </p:to>
                                    </p:set>
                                    <p:animEffect transition="in" filter="wipe(left)">
                                      <p:cBhvr>
                                        <p:cTn id="15" dur="500"/>
                                        <p:tgtEl>
                                          <p:spTgt spid="11571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5717"/>
                                        </p:tgtEl>
                                        <p:attrNameLst>
                                          <p:attrName>style.visibility</p:attrName>
                                        </p:attrNameLst>
                                      </p:cBhvr>
                                      <p:to>
                                        <p:strVal val="visible"/>
                                      </p:to>
                                    </p:set>
                                    <p:animEffect transition="in" filter="wipe(left)">
                                      <p:cBhvr>
                                        <p:cTn id="19" dur="500"/>
                                        <p:tgtEl>
                                          <p:spTgt spid="1157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5719"/>
                                        </p:tgtEl>
                                        <p:attrNameLst>
                                          <p:attrName>style.visibility</p:attrName>
                                        </p:attrNameLst>
                                      </p:cBhvr>
                                      <p:to>
                                        <p:strVal val="visible"/>
                                      </p:to>
                                    </p:set>
                                    <p:animEffect transition="in" filter="wipe(down)">
                                      <p:cBhvr>
                                        <p:cTn id="24" dur="580">
                                          <p:stCondLst>
                                            <p:cond delay="0"/>
                                          </p:stCondLst>
                                        </p:cTn>
                                        <p:tgtEl>
                                          <p:spTgt spid="115719"/>
                                        </p:tgtEl>
                                      </p:cBhvr>
                                    </p:animEffect>
                                    <p:anim calcmode="lin" valueType="num">
                                      <p:cBhvr>
                                        <p:cTn id="25" dur="1822" tmFilter="0,0; 0.14,0.36; 0.43,0.73; 0.71,0.91; 1.0,1.0">
                                          <p:stCondLst>
                                            <p:cond delay="0"/>
                                          </p:stCondLst>
                                        </p:cTn>
                                        <p:tgtEl>
                                          <p:spTgt spid="11571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571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571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571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5719"/>
                                        </p:tgtEl>
                                        <p:attrNameLst>
                                          <p:attrName>ppt_y</p:attrName>
                                        </p:attrNameLst>
                                      </p:cBhvr>
                                      <p:tavLst>
                                        <p:tav tm="0" fmla="#ppt_y-sin(pi*$)/81">
                                          <p:val>
                                            <p:fltVal val="0"/>
                                          </p:val>
                                        </p:tav>
                                        <p:tav tm="100000">
                                          <p:val>
                                            <p:fltVal val="1"/>
                                          </p:val>
                                        </p:tav>
                                      </p:tavLst>
                                    </p:anim>
                                    <p:animScale>
                                      <p:cBhvr>
                                        <p:cTn id="30" dur="26">
                                          <p:stCondLst>
                                            <p:cond delay="650"/>
                                          </p:stCondLst>
                                        </p:cTn>
                                        <p:tgtEl>
                                          <p:spTgt spid="115719"/>
                                        </p:tgtEl>
                                      </p:cBhvr>
                                      <p:to x="100000" y="60000"/>
                                    </p:animScale>
                                    <p:animScale>
                                      <p:cBhvr>
                                        <p:cTn id="31" dur="166" decel="50000">
                                          <p:stCondLst>
                                            <p:cond delay="676"/>
                                          </p:stCondLst>
                                        </p:cTn>
                                        <p:tgtEl>
                                          <p:spTgt spid="115719"/>
                                        </p:tgtEl>
                                      </p:cBhvr>
                                      <p:to x="100000" y="100000"/>
                                    </p:animScale>
                                    <p:animScale>
                                      <p:cBhvr>
                                        <p:cTn id="32" dur="26">
                                          <p:stCondLst>
                                            <p:cond delay="1312"/>
                                          </p:stCondLst>
                                        </p:cTn>
                                        <p:tgtEl>
                                          <p:spTgt spid="115719"/>
                                        </p:tgtEl>
                                      </p:cBhvr>
                                      <p:to x="100000" y="80000"/>
                                    </p:animScale>
                                    <p:animScale>
                                      <p:cBhvr>
                                        <p:cTn id="33" dur="166" decel="50000">
                                          <p:stCondLst>
                                            <p:cond delay="1338"/>
                                          </p:stCondLst>
                                        </p:cTn>
                                        <p:tgtEl>
                                          <p:spTgt spid="115719"/>
                                        </p:tgtEl>
                                      </p:cBhvr>
                                      <p:to x="100000" y="100000"/>
                                    </p:animScale>
                                    <p:animScale>
                                      <p:cBhvr>
                                        <p:cTn id="34" dur="26">
                                          <p:stCondLst>
                                            <p:cond delay="1642"/>
                                          </p:stCondLst>
                                        </p:cTn>
                                        <p:tgtEl>
                                          <p:spTgt spid="115719"/>
                                        </p:tgtEl>
                                      </p:cBhvr>
                                      <p:to x="100000" y="90000"/>
                                    </p:animScale>
                                    <p:animScale>
                                      <p:cBhvr>
                                        <p:cTn id="35" dur="166" decel="50000">
                                          <p:stCondLst>
                                            <p:cond delay="1668"/>
                                          </p:stCondLst>
                                        </p:cTn>
                                        <p:tgtEl>
                                          <p:spTgt spid="115719"/>
                                        </p:tgtEl>
                                      </p:cBhvr>
                                      <p:to x="100000" y="100000"/>
                                    </p:animScale>
                                    <p:animScale>
                                      <p:cBhvr>
                                        <p:cTn id="36" dur="26">
                                          <p:stCondLst>
                                            <p:cond delay="1808"/>
                                          </p:stCondLst>
                                        </p:cTn>
                                        <p:tgtEl>
                                          <p:spTgt spid="115719"/>
                                        </p:tgtEl>
                                      </p:cBhvr>
                                      <p:to x="100000" y="95000"/>
                                    </p:animScale>
                                    <p:animScale>
                                      <p:cBhvr>
                                        <p:cTn id="37" dur="166" decel="50000">
                                          <p:stCondLst>
                                            <p:cond delay="1834"/>
                                          </p:stCondLst>
                                        </p:cTn>
                                        <p:tgtEl>
                                          <p:spTgt spid="1157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utoUpdateAnimBg="0"/>
      <p:bldP spid="115718" grpId="0" autoUpdateAnimBg="0"/>
      <p:bldP spid="1157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a:t>Concept</a:t>
            </a:r>
          </a:p>
        </p:txBody>
      </p:sp>
      <p:pic>
        <p:nvPicPr>
          <p:cNvPr id="121860" name="Picture 4" descr="ALG2-CH08-487-A-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127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1889171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Then/Now</a:t>
            </a:r>
          </a:p>
        </p:txBody>
      </p:sp>
      <p:pic>
        <p:nvPicPr>
          <p:cNvPr id="4102" name="Picture 6" descr="T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74295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5" name="Text Box 9"/>
          <p:cNvSpPr txBox="1">
            <a:spLocks noChangeArrowheads="1"/>
          </p:cNvSpPr>
          <p:nvPr/>
        </p:nvSpPr>
        <p:spPr bwMode="auto">
          <a:xfrm>
            <a:off x="812800" y="1828800"/>
            <a:ext cx="7620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altLang="en-US" sz="2800">
                <a:solidFill>
                  <a:srgbClr val="000000"/>
                </a:solidFill>
              </a:rPr>
              <a:t>You graphed exponential functions. </a:t>
            </a:r>
            <a:br>
              <a:rPr lang="en-US" altLang="en-US" sz="2800">
                <a:solidFill>
                  <a:srgbClr val="000000"/>
                </a:solidFill>
              </a:rPr>
            </a:br>
            <a:r>
              <a:rPr lang="en-US" altLang="en-US" sz="2800">
                <a:solidFill>
                  <a:srgbClr val="000000"/>
                </a:solidFill>
              </a:rPr>
              <a:t>(Lesson 8–1)</a:t>
            </a:r>
          </a:p>
        </p:txBody>
      </p:sp>
      <p:pic>
        <p:nvPicPr>
          <p:cNvPr id="4108" name="Picture 12" descr="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304800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9" name="Text Box 13"/>
          <p:cNvSpPr txBox="1">
            <a:spLocks noChangeArrowheads="1"/>
          </p:cNvSpPr>
          <p:nvPr/>
        </p:nvSpPr>
        <p:spPr bwMode="auto">
          <a:xfrm>
            <a:off x="812800" y="4057650"/>
            <a:ext cx="762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altLang="en-US" sz="2800">
                <a:solidFill>
                  <a:srgbClr val="000000"/>
                </a:solidFill>
              </a:rPr>
              <a:t>Solve exponential equations.</a:t>
            </a:r>
          </a:p>
        </p:txBody>
      </p:sp>
      <p:sp>
        <p:nvSpPr>
          <p:cNvPr id="4110" name="Text Box 14"/>
          <p:cNvSpPr txBox="1">
            <a:spLocks noChangeArrowheads="1"/>
          </p:cNvSpPr>
          <p:nvPr/>
        </p:nvSpPr>
        <p:spPr bwMode="auto">
          <a:xfrm>
            <a:off x="812800" y="4699000"/>
            <a:ext cx="762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altLang="en-US" sz="2800">
                <a:solidFill>
                  <a:srgbClr val="000000"/>
                </a:solidFill>
              </a:rPr>
              <a:t>Solve exponential inequalities.</a:t>
            </a:r>
          </a:p>
        </p:txBody>
      </p:sp>
    </p:spTree>
    <p:custDataLst>
      <p:tags r:id="rId1"/>
    </p:custDataLst>
    <p:extLst>
      <p:ext uri="{BB962C8B-B14F-4D97-AF65-F5344CB8AC3E}">
        <p14:creationId xmlns:p14="http://schemas.microsoft.com/office/powerpoint/2010/main" val="3471933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105">
                                            <p:txEl>
                                              <p:charRg st="4294967295" end="4294967295"/>
                                            </p:txEl>
                                          </p:spTgt>
                                        </p:tgtEl>
                                        <p:attrNameLst>
                                          <p:attrName>style.visibility</p:attrName>
                                        </p:attrNameLst>
                                      </p:cBhvr>
                                      <p:to>
                                        <p:strVal val="visible"/>
                                      </p:to>
                                    </p:set>
                                    <p:animEffect transition="in" filter="wipe(left)">
                                      <p:cBhvr>
                                        <p:cTn id="11" dur="500"/>
                                        <p:tgtEl>
                                          <p:spTgt spid="4105">
                                            <p:txEl>
                                              <p:charRg st="4294967295" end="429496729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108"/>
                                        </p:tgtEl>
                                        <p:attrNameLst>
                                          <p:attrName>style.visibility</p:attrName>
                                        </p:attrNameLst>
                                      </p:cBhvr>
                                      <p:to>
                                        <p:strVal val="visible"/>
                                      </p:to>
                                    </p:set>
                                    <p:animEffect transition="in" filter="wipe(left)">
                                      <p:cBhvr>
                                        <p:cTn id="16" dur="500"/>
                                        <p:tgtEl>
                                          <p:spTgt spid="4108"/>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109">
                                            <p:txEl>
                                              <p:charRg st="4294967295" end="4294967295"/>
                                            </p:txEl>
                                          </p:spTgt>
                                        </p:tgtEl>
                                        <p:attrNameLst>
                                          <p:attrName>style.visibility</p:attrName>
                                        </p:attrNameLst>
                                      </p:cBhvr>
                                      <p:to>
                                        <p:strVal val="visible"/>
                                      </p:to>
                                    </p:set>
                                    <p:animEffect transition="in" filter="wipe(left)">
                                      <p:cBhvr>
                                        <p:cTn id="20" dur="500"/>
                                        <p:tgtEl>
                                          <p:spTgt spid="4109">
                                            <p:txEl>
                                              <p:charRg st="4294967295" end="429496729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10">
                                            <p:txEl>
                                              <p:pRg st="0" end="0"/>
                                            </p:txEl>
                                          </p:spTgt>
                                        </p:tgtEl>
                                        <p:attrNameLst>
                                          <p:attrName>style.visibility</p:attrName>
                                        </p:attrNameLst>
                                      </p:cBhvr>
                                      <p:to>
                                        <p:strVal val="visible"/>
                                      </p:to>
                                    </p:set>
                                    <p:animEffect transition="in" filter="wipe(left)">
                                      <p:cBhvr>
                                        <p:cTn id="25" dur="500"/>
                                        <p:tgtEl>
                                          <p:spTgt spid="4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Example 4</a:t>
            </a:r>
          </a:p>
        </p:txBody>
      </p:sp>
      <p:sp>
        <p:nvSpPr>
          <p:cNvPr id="93187"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E01B22"/>
                </a:solidFill>
              </a:rPr>
              <a:t>Solve Exponential Inequalities</a:t>
            </a:r>
          </a:p>
        </p:txBody>
      </p:sp>
      <p:pic>
        <p:nvPicPr>
          <p:cNvPr id="93188" name="Picture 4" descr="8-2-3"/>
          <p:cNvPicPr>
            <a:picLocks noChangeAspect="1" noChangeArrowheads="1"/>
          </p:cNvPicPr>
          <p:nvPr/>
        </p:nvPicPr>
        <p:blipFill>
          <a:blip r:embed="rId3">
            <a:extLst>
              <a:ext uri="{28A0092B-C50C-407E-A947-70E740481C1C}">
                <a14:useLocalDpi xmlns:a14="http://schemas.microsoft.com/office/drawing/2010/main" val="0"/>
              </a:ext>
            </a:extLst>
          </a:blip>
          <a:srcRect r="42577" b="86740"/>
          <a:stretch>
            <a:fillRect/>
          </a:stretch>
        </p:blipFill>
        <p:spPr bwMode="auto">
          <a:xfrm>
            <a:off x="1033463" y="1346200"/>
            <a:ext cx="2928937" cy="844550"/>
          </a:xfrm>
          <a:prstGeom prst="rect">
            <a:avLst/>
          </a:prstGeom>
          <a:noFill/>
          <a:extLst>
            <a:ext uri="{909E8E84-426E-40DD-AFC4-6F175D3DCCD1}">
              <a14:hiddenFill xmlns:a14="http://schemas.microsoft.com/office/drawing/2010/main">
                <a:solidFill>
                  <a:srgbClr val="FFFFFF"/>
                </a:solidFill>
              </a14:hiddenFill>
            </a:ext>
          </a:extLst>
        </p:spPr>
      </p:pic>
      <p:pic>
        <p:nvPicPr>
          <p:cNvPr id="93191" name="Picture 7" descr="8-2-3"/>
          <p:cNvPicPr>
            <a:picLocks noChangeAspect="1" noChangeArrowheads="1"/>
          </p:cNvPicPr>
          <p:nvPr/>
        </p:nvPicPr>
        <p:blipFill>
          <a:blip r:embed="rId4">
            <a:extLst>
              <a:ext uri="{28A0092B-C50C-407E-A947-70E740481C1C}">
                <a14:useLocalDpi xmlns:a14="http://schemas.microsoft.com/office/drawing/2010/main" val="0"/>
              </a:ext>
            </a:extLst>
          </a:blip>
          <a:srcRect l="12035" t="33000" b="53839"/>
          <a:stretch>
            <a:fillRect/>
          </a:stretch>
        </p:blipFill>
        <p:spPr bwMode="auto">
          <a:xfrm>
            <a:off x="1028700" y="3343275"/>
            <a:ext cx="5291138" cy="838200"/>
          </a:xfrm>
          <a:prstGeom prst="rect">
            <a:avLst/>
          </a:prstGeom>
          <a:noFill/>
          <a:extLst>
            <a:ext uri="{909E8E84-426E-40DD-AFC4-6F175D3DCCD1}">
              <a14:hiddenFill xmlns:a14="http://schemas.microsoft.com/office/drawing/2010/main">
                <a:solidFill>
                  <a:srgbClr val="FFFFFF"/>
                </a:solidFill>
              </a14:hiddenFill>
            </a:ext>
          </a:extLst>
        </p:spPr>
      </p:pic>
      <p:grpSp>
        <p:nvGrpSpPr>
          <p:cNvPr id="93201" name="Group 17"/>
          <p:cNvGrpSpPr>
            <a:grpSpLocks/>
          </p:cNvGrpSpPr>
          <p:nvPr/>
        </p:nvGrpSpPr>
        <p:grpSpPr bwMode="auto">
          <a:xfrm>
            <a:off x="1028700" y="2335213"/>
            <a:ext cx="6562725" cy="768350"/>
            <a:chOff x="648" y="1436"/>
            <a:chExt cx="4134" cy="484"/>
          </a:xfrm>
        </p:grpSpPr>
        <p:pic>
          <p:nvPicPr>
            <p:cNvPr id="93190" name="Picture 6" descr="8-2-3"/>
            <p:cNvPicPr>
              <a:picLocks noChangeAspect="1" noChangeArrowheads="1"/>
            </p:cNvPicPr>
            <p:nvPr/>
          </p:nvPicPr>
          <p:blipFill>
            <a:blip r:embed="rId4">
              <a:extLst>
                <a:ext uri="{28A0092B-C50C-407E-A947-70E740481C1C}">
                  <a14:useLocalDpi xmlns:a14="http://schemas.microsoft.com/office/drawing/2010/main" val="0"/>
                </a:ext>
              </a:extLst>
            </a:blip>
            <a:srcRect l="12035" t="16151" r="55661" b="71785"/>
            <a:stretch>
              <a:fillRect/>
            </a:stretch>
          </p:blipFill>
          <p:spPr bwMode="auto">
            <a:xfrm>
              <a:off x="648" y="1436"/>
              <a:ext cx="1224" cy="484"/>
            </a:xfrm>
            <a:prstGeom prst="rect">
              <a:avLst/>
            </a:prstGeom>
            <a:noFill/>
            <a:extLst>
              <a:ext uri="{909E8E84-426E-40DD-AFC4-6F175D3DCCD1}">
                <a14:hiddenFill xmlns:a14="http://schemas.microsoft.com/office/drawing/2010/main">
                  <a:solidFill>
                    <a:srgbClr val="FFFFFF"/>
                  </a:solidFill>
                </a14:hiddenFill>
              </a:ext>
            </a:extLst>
          </p:spPr>
        </p:pic>
        <p:sp>
          <p:nvSpPr>
            <p:cNvPr id="93198" name="Text Box 14"/>
            <p:cNvSpPr txBox="1">
              <a:spLocks noChangeArrowheads="1"/>
            </p:cNvSpPr>
            <p:nvPr/>
          </p:nvSpPr>
          <p:spPr bwMode="auto">
            <a:xfrm>
              <a:off x="2190" y="1566"/>
              <a:ext cx="259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0"/>
                </a:spcBef>
                <a:spcAft>
                  <a:spcPct val="0"/>
                </a:spcAft>
              </a:pPr>
              <a:r>
                <a:rPr lang="en-US" altLang="en-US" sz="2400">
                  <a:solidFill>
                    <a:srgbClr val="000000"/>
                  </a:solidFill>
                </a:rPr>
                <a:t>Original equation</a:t>
              </a:r>
            </a:p>
          </p:txBody>
        </p:sp>
      </p:grpSp>
      <p:grpSp>
        <p:nvGrpSpPr>
          <p:cNvPr id="93202" name="Group 18"/>
          <p:cNvGrpSpPr>
            <a:grpSpLocks/>
          </p:cNvGrpSpPr>
          <p:nvPr/>
        </p:nvGrpSpPr>
        <p:grpSpPr bwMode="auto">
          <a:xfrm>
            <a:off x="1028700" y="4421188"/>
            <a:ext cx="7429500" cy="749300"/>
            <a:chOff x="648" y="2652"/>
            <a:chExt cx="4680" cy="472"/>
          </a:xfrm>
        </p:grpSpPr>
        <p:pic>
          <p:nvPicPr>
            <p:cNvPr id="93192" name="Picture 8" descr="8-2-3"/>
            <p:cNvPicPr>
              <a:picLocks noChangeAspect="1" noChangeArrowheads="1"/>
            </p:cNvPicPr>
            <p:nvPr/>
          </p:nvPicPr>
          <p:blipFill>
            <a:blip r:embed="rId4">
              <a:extLst>
                <a:ext uri="{28A0092B-C50C-407E-A947-70E740481C1C}">
                  <a14:useLocalDpi xmlns:a14="http://schemas.microsoft.com/office/drawing/2010/main" val="0"/>
                </a:ext>
              </a:extLst>
            </a:blip>
            <a:srcRect l="12035" t="48555" r="60728" b="43071"/>
            <a:stretch>
              <a:fillRect/>
            </a:stretch>
          </p:blipFill>
          <p:spPr bwMode="auto">
            <a:xfrm>
              <a:off x="648" y="2736"/>
              <a:ext cx="1032" cy="336"/>
            </a:xfrm>
            <a:prstGeom prst="rect">
              <a:avLst/>
            </a:prstGeom>
            <a:noFill/>
            <a:extLst>
              <a:ext uri="{909E8E84-426E-40DD-AFC4-6F175D3DCCD1}">
                <a14:hiddenFill xmlns:a14="http://schemas.microsoft.com/office/drawing/2010/main">
                  <a:solidFill>
                    <a:srgbClr val="FFFFFF"/>
                  </a:solidFill>
                </a14:hiddenFill>
              </a:ext>
            </a:extLst>
          </p:spPr>
        </p:pic>
        <p:sp>
          <p:nvSpPr>
            <p:cNvPr id="93199" name="Text Box 15"/>
            <p:cNvSpPr txBox="1">
              <a:spLocks noChangeArrowheads="1"/>
            </p:cNvSpPr>
            <p:nvPr/>
          </p:nvSpPr>
          <p:spPr bwMode="auto">
            <a:xfrm>
              <a:off x="2190" y="2652"/>
              <a:ext cx="3138"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0"/>
                </a:spcBef>
                <a:spcAft>
                  <a:spcPct val="0"/>
                </a:spcAft>
              </a:pPr>
              <a:r>
                <a:rPr lang="en-US" altLang="en-US" sz="2400">
                  <a:solidFill>
                    <a:srgbClr val="000000"/>
                  </a:solidFill>
                </a:rPr>
                <a:t>Property of Inequality for Exponential Functions</a:t>
              </a:r>
            </a:p>
          </p:txBody>
        </p:sp>
      </p:grpSp>
      <p:grpSp>
        <p:nvGrpSpPr>
          <p:cNvPr id="93203" name="Group 19"/>
          <p:cNvGrpSpPr>
            <a:grpSpLocks/>
          </p:cNvGrpSpPr>
          <p:nvPr/>
        </p:nvGrpSpPr>
        <p:grpSpPr bwMode="auto">
          <a:xfrm>
            <a:off x="1028700" y="5410200"/>
            <a:ext cx="7429500" cy="609600"/>
            <a:chOff x="648" y="3120"/>
            <a:chExt cx="4680" cy="384"/>
          </a:xfrm>
        </p:grpSpPr>
        <p:pic>
          <p:nvPicPr>
            <p:cNvPr id="93193" name="Picture 9" descr="8-2-3"/>
            <p:cNvPicPr>
              <a:picLocks noChangeAspect="1" noChangeArrowheads="1"/>
            </p:cNvPicPr>
            <p:nvPr/>
          </p:nvPicPr>
          <p:blipFill>
            <a:blip r:embed="rId4">
              <a:extLst>
                <a:ext uri="{28A0092B-C50C-407E-A947-70E740481C1C}">
                  <a14:useLocalDpi xmlns:a14="http://schemas.microsoft.com/office/drawing/2010/main" val="0"/>
                </a:ext>
              </a:extLst>
            </a:blip>
            <a:srcRect l="12035" t="58125" r="59462" b="32303"/>
            <a:stretch>
              <a:fillRect/>
            </a:stretch>
          </p:blipFill>
          <p:spPr bwMode="auto">
            <a:xfrm>
              <a:off x="648" y="3120"/>
              <a:ext cx="1080" cy="384"/>
            </a:xfrm>
            <a:prstGeom prst="rect">
              <a:avLst/>
            </a:prstGeom>
            <a:noFill/>
            <a:extLst>
              <a:ext uri="{909E8E84-426E-40DD-AFC4-6F175D3DCCD1}">
                <a14:hiddenFill xmlns:a14="http://schemas.microsoft.com/office/drawing/2010/main">
                  <a:solidFill>
                    <a:srgbClr val="FFFFFF"/>
                  </a:solidFill>
                </a14:hiddenFill>
              </a:ext>
            </a:extLst>
          </p:spPr>
        </p:pic>
        <p:sp>
          <p:nvSpPr>
            <p:cNvPr id="93200" name="Text Box 16"/>
            <p:cNvSpPr txBox="1">
              <a:spLocks noChangeArrowheads="1"/>
            </p:cNvSpPr>
            <p:nvPr/>
          </p:nvSpPr>
          <p:spPr bwMode="auto">
            <a:xfrm>
              <a:off x="2190" y="3194"/>
              <a:ext cx="3138"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0"/>
                </a:spcBef>
                <a:spcAft>
                  <a:spcPct val="0"/>
                </a:spcAft>
              </a:pPr>
              <a:r>
                <a:rPr lang="en-US" altLang="en-US" sz="2400">
                  <a:solidFill>
                    <a:srgbClr val="000000"/>
                  </a:solidFill>
                </a:rPr>
                <a:t>Subtract 3 from each side.</a:t>
              </a:r>
            </a:p>
          </p:txBody>
        </p:sp>
      </p:grpSp>
    </p:spTree>
    <p:custDataLst>
      <p:tags r:id="rId1"/>
    </p:custDataLst>
    <p:extLst>
      <p:ext uri="{BB962C8B-B14F-4D97-AF65-F5344CB8AC3E}">
        <p14:creationId xmlns:p14="http://schemas.microsoft.com/office/powerpoint/2010/main" val="23338663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wipe(left)">
                                      <p:cBhvr>
                                        <p:cTn id="7" dur="500"/>
                                        <p:tgtEl>
                                          <p:spTgt spid="93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3201"/>
                                        </p:tgtEl>
                                        <p:attrNameLst>
                                          <p:attrName>style.visibility</p:attrName>
                                        </p:attrNameLst>
                                      </p:cBhvr>
                                      <p:to>
                                        <p:strVal val="visible"/>
                                      </p:to>
                                    </p:set>
                                    <p:animEffect transition="in" filter="wipe(left)">
                                      <p:cBhvr>
                                        <p:cTn id="12" dur="500"/>
                                        <p:tgtEl>
                                          <p:spTgt spid="93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3191"/>
                                        </p:tgtEl>
                                        <p:attrNameLst>
                                          <p:attrName>style.visibility</p:attrName>
                                        </p:attrNameLst>
                                      </p:cBhvr>
                                      <p:to>
                                        <p:strVal val="visible"/>
                                      </p:to>
                                    </p:set>
                                    <p:animEffect transition="in" filter="wipe(left)">
                                      <p:cBhvr>
                                        <p:cTn id="17" dur="500"/>
                                        <p:tgtEl>
                                          <p:spTgt spid="931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3202"/>
                                        </p:tgtEl>
                                        <p:attrNameLst>
                                          <p:attrName>style.visibility</p:attrName>
                                        </p:attrNameLst>
                                      </p:cBhvr>
                                      <p:to>
                                        <p:strVal val="visible"/>
                                      </p:to>
                                    </p:set>
                                    <p:animEffect transition="in" filter="wipe(left)">
                                      <p:cBhvr>
                                        <p:cTn id="22" dur="500"/>
                                        <p:tgtEl>
                                          <p:spTgt spid="932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3203"/>
                                        </p:tgtEl>
                                        <p:attrNameLst>
                                          <p:attrName>style.visibility</p:attrName>
                                        </p:attrNameLst>
                                      </p:cBhvr>
                                      <p:to>
                                        <p:strVal val="visible"/>
                                      </p:to>
                                    </p:set>
                                    <p:animEffect transition="in" filter="wipe(left)">
                                      <p:cBhvr>
                                        <p:cTn id="27" dur="500"/>
                                        <p:tgtEl>
                                          <p:spTgt spid="93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Example 4</a:t>
            </a:r>
          </a:p>
        </p:txBody>
      </p:sp>
      <p:sp>
        <p:nvSpPr>
          <p:cNvPr id="94211"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E01B22"/>
                </a:solidFill>
              </a:rPr>
              <a:t>Solve Exponential Inequalities</a:t>
            </a:r>
          </a:p>
        </p:txBody>
      </p:sp>
      <p:grpSp>
        <p:nvGrpSpPr>
          <p:cNvPr id="94217" name="Group 9"/>
          <p:cNvGrpSpPr>
            <a:grpSpLocks/>
          </p:cNvGrpSpPr>
          <p:nvPr/>
        </p:nvGrpSpPr>
        <p:grpSpPr bwMode="auto">
          <a:xfrm>
            <a:off x="1028700" y="1524000"/>
            <a:ext cx="7429500" cy="914400"/>
            <a:chOff x="648" y="864"/>
            <a:chExt cx="4680" cy="576"/>
          </a:xfrm>
        </p:grpSpPr>
        <p:pic>
          <p:nvPicPr>
            <p:cNvPr id="94212" name="Picture 4" descr="8-2-3"/>
            <p:cNvPicPr>
              <a:picLocks noChangeAspect="1" noChangeArrowheads="1"/>
            </p:cNvPicPr>
            <p:nvPr/>
          </p:nvPicPr>
          <p:blipFill>
            <a:blip r:embed="rId3">
              <a:extLst>
                <a:ext uri="{28A0092B-C50C-407E-A947-70E740481C1C}">
                  <a14:useLocalDpi xmlns:a14="http://schemas.microsoft.com/office/drawing/2010/main" val="0"/>
                </a:ext>
              </a:extLst>
            </a:blip>
            <a:srcRect l="12035" t="70090" r="60728" b="15553"/>
            <a:stretch>
              <a:fillRect/>
            </a:stretch>
          </p:blipFill>
          <p:spPr bwMode="auto">
            <a:xfrm>
              <a:off x="648" y="864"/>
              <a:ext cx="1032" cy="576"/>
            </a:xfrm>
            <a:prstGeom prst="rect">
              <a:avLst/>
            </a:prstGeom>
            <a:noFill/>
            <a:extLst>
              <a:ext uri="{909E8E84-426E-40DD-AFC4-6F175D3DCCD1}">
                <a14:hiddenFill xmlns:a14="http://schemas.microsoft.com/office/drawing/2010/main">
                  <a:solidFill>
                    <a:srgbClr val="FFFFFF"/>
                  </a:solidFill>
                </a14:hiddenFill>
              </a:ext>
            </a:extLst>
          </p:spPr>
        </p:pic>
        <p:sp>
          <p:nvSpPr>
            <p:cNvPr id="94214" name="Text Box 6"/>
            <p:cNvSpPr txBox="1">
              <a:spLocks noChangeArrowheads="1"/>
            </p:cNvSpPr>
            <p:nvPr/>
          </p:nvSpPr>
          <p:spPr bwMode="auto">
            <a:xfrm>
              <a:off x="2190" y="930"/>
              <a:ext cx="3138"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0"/>
                </a:spcBef>
                <a:spcAft>
                  <a:spcPct val="0"/>
                </a:spcAft>
              </a:pPr>
              <a:r>
                <a:rPr lang="en-US" altLang="en-US" sz="2400">
                  <a:solidFill>
                    <a:srgbClr val="000000"/>
                  </a:solidFill>
                </a:rPr>
                <a:t>Divide each side by –2 and reverse the inequality symbol.</a:t>
              </a:r>
            </a:p>
          </p:txBody>
        </p:sp>
      </p:grpSp>
      <p:grpSp>
        <p:nvGrpSpPr>
          <p:cNvPr id="94216" name="Group 8"/>
          <p:cNvGrpSpPr>
            <a:grpSpLocks/>
          </p:cNvGrpSpPr>
          <p:nvPr/>
        </p:nvGrpSpPr>
        <p:grpSpPr bwMode="auto">
          <a:xfrm>
            <a:off x="1000125" y="2819400"/>
            <a:ext cx="4981575" cy="914400"/>
            <a:chOff x="2190" y="3012"/>
            <a:chExt cx="3138" cy="576"/>
          </a:xfrm>
        </p:grpSpPr>
        <p:pic>
          <p:nvPicPr>
            <p:cNvPr id="94213" name="Picture 5" descr="8-2-3"/>
            <p:cNvPicPr>
              <a:picLocks noChangeAspect="1" noChangeArrowheads="1"/>
            </p:cNvPicPr>
            <p:nvPr/>
          </p:nvPicPr>
          <p:blipFill>
            <a:blip r:embed="rId3">
              <a:extLst>
                <a:ext uri="{28A0092B-C50C-407E-A947-70E740481C1C}">
                  <a14:useLocalDpi xmlns:a14="http://schemas.microsoft.com/office/drawing/2010/main" val="0"/>
                </a:ext>
              </a:extLst>
            </a:blip>
            <a:srcRect l="22487" t="85643" r="61995"/>
            <a:stretch>
              <a:fillRect/>
            </a:stretch>
          </p:blipFill>
          <p:spPr bwMode="auto">
            <a:xfrm>
              <a:off x="3108" y="3012"/>
              <a:ext cx="588" cy="576"/>
            </a:xfrm>
            <a:prstGeom prst="rect">
              <a:avLst/>
            </a:prstGeom>
            <a:noFill/>
            <a:extLst>
              <a:ext uri="{909E8E84-426E-40DD-AFC4-6F175D3DCCD1}">
                <a14:hiddenFill xmlns:a14="http://schemas.microsoft.com/office/drawing/2010/main">
                  <a:solidFill>
                    <a:srgbClr val="FFFFFF"/>
                  </a:solidFill>
                </a14:hiddenFill>
              </a:ext>
            </a:extLst>
          </p:spPr>
        </p:pic>
        <p:sp>
          <p:nvSpPr>
            <p:cNvPr id="94215" name="Text Box 7"/>
            <p:cNvSpPr txBox="1">
              <a:spLocks noChangeArrowheads="1"/>
            </p:cNvSpPr>
            <p:nvPr/>
          </p:nvSpPr>
          <p:spPr bwMode="auto">
            <a:xfrm>
              <a:off x="2190" y="3194"/>
              <a:ext cx="3138"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0"/>
                </a:spcBef>
                <a:spcAft>
                  <a:spcPct val="0"/>
                </a:spcAft>
              </a:pPr>
              <a:r>
                <a:rPr lang="en-US" altLang="en-US" sz="2400" b="1">
                  <a:solidFill>
                    <a:srgbClr val="00539D"/>
                  </a:solidFill>
                </a:rPr>
                <a:t>Answer:</a:t>
              </a:r>
            </a:p>
          </p:txBody>
        </p:sp>
      </p:grpSp>
    </p:spTree>
    <p:custDataLst>
      <p:tags r:id="rId1"/>
    </p:custDataLst>
    <p:extLst>
      <p:ext uri="{BB962C8B-B14F-4D97-AF65-F5344CB8AC3E}">
        <p14:creationId xmlns:p14="http://schemas.microsoft.com/office/powerpoint/2010/main" val="880656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4217"/>
                                        </p:tgtEl>
                                        <p:attrNameLst>
                                          <p:attrName>style.visibility</p:attrName>
                                        </p:attrNameLst>
                                      </p:cBhvr>
                                      <p:to>
                                        <p:strVal val="visible"/>
                                      </p:to>
                                    </p:set>
                                    <p:animEffect transition="in" filter="wipe(left)">
                                      <p:cBhvr>
                                        <p:cTn id="7" dur="500"/>
                                        <p:tgtEl>
                                          <p:spTgt spid="942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4216"/>
                                        </p:tgtEl>
                                        <p:attrNameLst>
                                          <p:attrName>style.visibility</p:attrName>
                                        </p:attrNameLst>
                                      </p:cBhvr>
                                      <p:to>
                                        <p:strVal val="visible"/>
                                      </p:to>
                                    </p:set>
                                    <p:animEffect transition="in" filter="wipe(left)">
                                      <p:cBhvr>
                                        <p:cTn id="12" dur="5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6" name="Picture 10" descr="8-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1346200"/>
            <a:ext cx="2641600" cy="787400"/>
          </a:xfrm>
          <a:prstGeom prst="rect">
            <a:avLst/>
          </a:prstGeom>
          <a:noFill/>
          <a:extLst>
            <a:ext uri="{909E8E84-426E-40DD-AFC4-6F175D3DCCD1}">
              <a14:hiddenFill xmlns:a14="http://schemas.microsoft.com/office/drawing/2010/main">
                <a:solidFill>
                  <a:srgbClr val="FFFFFF"/>
                </a:solidFill>
              </a14:hiddenFill>
            </a:ext>
          </a:extLst>
        </p:spPr>
      </p:pic>
      <p:sp>
        <p:nvSpPr>
          <p:cNvPr id="116738"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ltLang="en-US">
                <a:solidFill>
                  <a:schemeClr val="bg1"/>
                </a:solidFill>
              </a:rPr>
              <a:t>A</a:t>
            </a:r>
          </a:p>
          <a:p>
            <a:pPr marL="609600" indent="-609600">
              <a:buFontTx/>
              <a:buAutoNum type="alphaUcPeriod"/>
            </a:pPr>
            <a:r>
              <a:rPr lang="en-US" altLang="en-US">
                <a:solidFill>
                  <a:schemeClr val="bg1"/>
                </a:solidFill>
              </a:rPr>
              <a:t>B</a:t>
            </a:r>
          </a:p>
          <a:p>
            <a:pPr marL="609600" indent="-609600">
              <a:buFontTx/>
              <a:buAutoNum type="alphaUcPeriod"/>
            </a:pPr>
            <a:r>
              <a:rPr lang="en-US" altLang="en-US">
                <a:solidFill>
                  <a:schemeClr val="bg1"/>
                </a:solidFill>
              </a:rPr>
              <a:t>C</a:t>
            </a:r>
          </a:p>
          <a:p>
            <a:pPr marL="609600" indent="-609600">
              <a:buFontTx/>
              <a:buAutoNum type="alphaUcPeriod"/>
            </a:pPr>
            <a:r>
              <a:rPr lang="en-US" altLang="en-US">
                <a:solidFill>
                  <a:schemeClr val="bg1"/>
                </a:solidFill>
              </a:rPr>
              <a:t>D</a:t>
            </a:r>
          </a:p>
        </p:txBody>
      </p:sp>
      <p:sp>
        <p:nvSpPr>
          <p:cNvPr id="116739" name="TPQuestion"/>
          <p:cNvSpPr>
            <a:spLocks noGrp="1" noChangeArrowheads="1"/>
          </p:cNvSpPr>
          <p:nvPr>
            <p:ph type="title"/>
          </p:nvPr>
        </p:nvSpPr>
        <p:spPr/>
        <p:txBody>
          <a:bodyPr/>
          <a:lstStyle/>
          <a:p>
            <a:r>
              <a:rPr lang="en-US" altLang="en-US"/>
              <a:t>Example 4</a:t>
            </a:r>
          </a:p>
        </p:txBody>
      </p:sp>
      <p:sp>
        <p:nvSpPr>
          <p:cNvPr id="116741" name="TPAnswers"/>
          <p:cNvSpPr>
            <a:spLocks noChangeArrowheads="1"/>
          </p:cNvSpPr>
          <p:nvPr>
            <p:custDataLst>
              <p:tags r:id="rId3"/>
            </p:custDataLst>
          </p:nvPr>
        </p:nvSpPr>
        <p:spPr bwMode="auto">
          <a:xfrm>
            <a:off x="857250" y="2489200"/>
            <a:ext cx="2790825" cy="3225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spcBef>
                <a:spcPct val="20000"/>
              </a:spcBef>
              <a:buChar char="•"/>
              <a:defRPr sz="3200">
                <a:solidFill>
                  <a:schemeClr val="tx1"/>
                </a:solidFill>
                <a:latin typeface="Arial" charset="0"/>
              </a:defRPr>
            </a:lvl1pPr>
            <a:lvl2pPr marL="914400" indent="-457200">
              <a:spcBef>
                <a:spcPct val="20000"/>
              </a:spcBef>
              <a:buChar char="–"/>
              <a:defRPr sz="2800">
                <a:solidFill>
                  <a:schemeClr val="tx1"/>
                </a:solidFill>
                <a:latin typeface="Arial" charset="0"/>
              </a:defRPr>
            </a:lvl2pPr>
            <a:lvl3pPr marL="1295400" indent="-381000">
              <a:spcBef>
                <a:spcPct val="20000"/>
              </a:spcBef>
              <a:buChar char="•"/>
              <a:defRPr sz="2400">
                <a:solidFill>
                  <a:schemeClr val="tx1"/>
                </a:solidFill>
                <a:latin typeface="Arial" charset="0"/>
              </a:defRPr>
            </a:lvl3pPr>
            <a:lvl4pPr marL="1714500" indent="-342900">
              <a:spcBef>
                <a:spcPct val="20000"/>
              </a:spcBef>
              <a:buChar char="–"/>
              <a:defRPr sz="2000">
                <a:solidFill>
                  <a:schemeClr val="tx1"/>
                </a:solidFill>
                <a:latin typeface="Arial" charset="0"/>
              </a:defRPr>
            </a:lvl4pPr>
            <a:lvl5pPr marL="2171700" indent="-342900">
              <a:spcBef>
                <a:spcPct val="20000"/>
              </a:spcBef>
              <a:buChar char="»"/>
              <a:defRPr sz="2000">
                <a:solidFill>
                  <a:schemeClr val="tx1"/>
                </a:solidFill>
                <a:latin typeface="Arial" charset="0"/>
              </a:defRPr>
            </a:lvl5pPr>
            <a:lvl6pPr marL="2628900" indent="-342900" fontAlgn="base">
              <a:spcBef>
                <a:spcPct val="20000"/>
              </a:spcBef>
              <a:spcAft>
                <a:spcPct val="0"/>
              </a:spcAft>
              <a:buChar char="»"/>
              <a:defRPr sz="2000">
                <a:solidFill>
                  <a:schemeClr val="tx1"/>
                </a:solidFill>
                <a:latin typeface="Arial" charset="0"/>
              </a:defRPr>
            </a:lvl6pPr>
            <a:lvl7pPr marL="3086100" indent="-342900" fontAlgn="base">
              <a:spcBef>
                <a:spcPct val="20000"/>
              </a:spcBef>
              <a:spcAft>
                <a:spcPct val="0"/>
              </a:spcAft>
              <a:buChar char="»"/>
              <a:defRPr sz="2000">
                <a:solidFill>
                  <a:schemeClr val="tx1"/>
                </a:solidFill>
                <a:latin typeface="Arial" charset="0"/>
              </a:defRPr>
            </a:lvl7pPr>
            <a:lvl8pPr marL="3543300" indent="-342900" fontAlgn="base">
              <a:spcBef>
                <a:spcPct val="20000"/>
              </a:spcBef>
              <a:spcAft>
                <a:spcPct val="0"/>
              </a:spcAft>
              <a:buChar char="»"/>
              <a:defRPr sz="2000">
                <a:solidFill>
                  <a:schemeClr val="tx1"/>
                </a:solidFill>
                <a:latin typeface="Arial" charset="0"/>
              </a:defRPr>
            </a:lvl8pPr>
            <a:lvl9pPr marL="4000500" indent="-342900" fontAlgn="base">
              <a:spcBef>
                <a:spcPct val="20000"/>
              </a:spcBef>
              <a:spcAft>
                <a:spcPct val="0"/>
              </a:spcAft>
              <a:buChar char="»"/>
              <a:defRPr sz="2000">
                <a:solidFill>
                  <a:schemeClr val="tx1"/>
                </a:solidFill>
                <a:latin typeface="Arial" charset="0"/>
              </a:defRPr>
            </a:lvl9pPr>
          </a:lstStyle>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A.</a:t>
            </a:r>
            <a:r>
              <a:rPr lang="pt-BR" altLang="en-US" sz="2400" b="1">
                <a:solidFill>
                  <a:srgbClr val="000000"/>
                </a:solidFill>
                <a:sym typeface="Symbol" pitchFamily="18" charset="2"/>
              </a:rPr>
              <a:t>	</a:t>
            </a:r>
            <a:r>
              <a:rPr lang="pt-BR" altLang="en-US" sz="2400" b="1" i="1">
                <a:solidFill>
                  <a:srgbClr val="000000"/>
                </a:solidFill>
                <a:sym typeface="Symbol" pitchFamily="18" charset="2"/>
              </a:rPr>
              <a:t>x </a:t>
            </a:r>
            <a:r>
              <a:rPr lang="pt-BR" altLang="en-US" sz="2400" b="1">
                <a:solidFill>
                  <a:srgbClr val="000000"/>
                </a:solidFill>
                <a:sym typeface="Symbol" pitchFamily="18" charset="2"/>
              </a:rPr>
              <a:t>&lt; 9</a:t>
            </a:r>
            <a:endParaRPr lang="pt-BR" altLang="en-US" sz="2400" b="1" i="1">
              <a:solidFill>
                <a:srgbClr val="000000"/>
              </a:solidFill>
              <a:sym typeface="Symbol" pitchFamily="18" charset="2"/>
            </a:endParaRPr>
          </a:p>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B.</a:t>
            </a:r>
            <a:r>
              <a:rPr lang="pt-BR" altLang="en-US" sz="2400" b="1">
                <a:solidFill>
                  <a:srgbClr val="000000"/>
                </a:solidFill>
                <a:sym typeface="Symbol" pitchFamily="18" charset="2"/>
              </a:rPr>
              <a:t>	</a:t>
            </a:r>
            <a:r>
              <a:rPr lang="pt-BR" altLang="en-US" sz="2400" b="1" i="1">
                <a:solidFill>
                  <a:srgbClr val="000000"/>
                </a:solidFill>
                <a:sym typeface="Symbol" pitchFamily="18" charset="2"/>
              </a:rPr>
              <a:t>x</a:t>
            </a:r>
            <a:r>
              <a:rPr lang="pt-BR" altLang="en-US" sz="2400" b="1">
                <a:solidFill>
                  <a:srgbClr val="000000"/>
                </a:solidFill>
                <a:sym typeface="Symbol" pitchFamily="18" charset="2"/>
              </a:rPr>
              <a:t> &gt; 3</a:t>
            </a:r>
            <a:endParaRPr lang="pt-BR" altLang="en-US" sz="2400" b="1" i="1">
              <a:solidFill>
                <a:srgbClr val="000000"/>
              </a:solidFill>
              <a:sym typeface="Symbol" pitchFamily="18" charset="2"/>
            </a:endParaRPr>
          </a:p>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C.</a:t>
            </a:r>
            <a:r>
              <a:rPr lang="pt-BR" altLang="en-US" sz="2400" b="1">
                <a:solidFill>
                  <a:srgbClr val="000000"/>
                </a:solidFill>
                <a:sym typeface="Symbol" pitchFamily="18" charset="2"/>
              </a:rPr>
              <a:t>	</a:t>
            </a:r>
            <a:r>
              <a:rPr lang="pt-BR" altLang="en-US" sz="2400" b="1" i="1">
                <a:solidFill>
                  <a:srgbClr val="000000"/>
                </a:solidFill>
                <a:sym typeface="Symbol" pitchFamily="18" charset="2"/>
              </a:rPr>
              <a:t>x </a:t>
            </a:r>
            <a:r>
              <a:rPr lang="pt-BR" altLang="en-US" sz="2400" b="1">
                <a:solidFill>
                  <a:srgbClr val="000000"/>
                </a:solidFill>
                <a:sym typeface="Symbol" pitchFamily="18" charset="2"/>
              </a:rPr>
              <a:t>&lt; 3</a:t>
            </a:r>
            <a:endParaRPr lang="pt-BR" altLang="en-US" sz="2400" b="1" i="1">
              <a:solidFill>
                <a:srgbClr val="000000"/>
              </a:solidFill>
              <a:sym typeface="Symbol" pitchFamily="18" charset="2"/>
            </a:endParaRPr>
          </a:p>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D.</a:t>
            </a:r>
            <a:r>
              <a:rPr lang="pt-BR" altLang="en-US" sz="2400" b="1">
                <a:solidFill>
                  <a:srgbClr val="000000"/>
                </a:solidFill>
                <a:sym typeface="Symbol" pitchFamily="18" charset="2"/>
              </a:rPr>
              <a:t>	</a:t>
            </a:r>
            <a:r>
              <a:rPr lang="pt-BR" altLang="en-US" sz="2400" b="1" i="1">
                <a:solidFill>
                  <a:srgbClr val="000000"/>
                </a:solidFill>
                <a:sym typeface="Symbol" pitchFamily="18" charset="2"/>
              </a:rPr>
              <a:t>x</a:t>
            </a:r>
            <a:r>
              <a:rPr lang="pt-BR" altLang="en-US" sz="2400" b="1">
                <a:solidFill>
                  <a:srgbClr val="000000"/>
                </a:solidFill>
                <a:sym typeface="Symbol" pitchFamily="18" charset="2"/>
              </a:rPr>
              <a:t> &gt; 6</a:t>
            </a:r>
            <a:endParaRPr lang="pt-BR" altLang="en-US" sz="2400" b="1" i="1">
              <a:solidFill>
                <a:srgbClr val="000000"/>
              </a:solidFill>
              <a:sym typeface="Symbol" pitchFamily="18" charset="2"/>
            </a:endParaRPr>
          </a:p>
        </p:txBody>
      </p:sp>
      <p:sp>
        <p:nvSpPr>
          <p:cNvPr id="116743" name="Oval 7"/>
          <p:cNvSpPr>
            <a:spLocks noChangeArrowheads="1"/>
          </p:cNvSpPr>
          <p:nvPr/>
        </p:nvSpPr>
        <p:spPr bwMode="auto">
          <a:xfrm>
            <a:off x="857250" y="432435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pic>
        <p:nvPicPr>
          <p:cNvPr id="116744" name="Picture 8" descr="Check Progr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6745" name="Picture 9" descr="CheckPoint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78479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6744"/>
                                        </p:tgtEl>
                                        <p:attrNameLst>
                                          <p:attrName>style.visibility</p:attrName>
                                        </p:attrNameLst>
                                      </p:cBhvr>
                                      <p:to>
                                        <p:strVal val="visible"/>
                                      </p:to>
                                    </p:set>
                                    <p:animEffect transition="in" filter="wipe(left)">
                                      <p:cBhvr>
                                        <p:cTn id="7" dur="500"/>
                                        <p:tgtEl>
                                          <p:spTgt spid="11674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6745"/>
                                        </p:tgtEl>
                                        <p:attrNameLst>
                                          <p:attrName>style.visibility</p:attrName>
                                        </p:attrNameLst>
                                      </p:cBhvr>
                                      <p:to>
                                        <p:strVal val="visible"/>
                                      </p:to>
                                    </p:set>
                                    <p:animEffect transition="in" filter="dissolve">
                                      <p:cBhvr>
                                        <p:cTn id="11" dur="500"/>
                                        <p:tgtEl>
                                          <p:spTgt spid="11674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6746"/>
                                        </p:tgtEl>
                                        <p:attrNameLst>
                                          <p:attrName>style.visibility</p:attrName>
                                        </p:attrNameLst>
                                      </p:cBhvr>
                                      <p:to>
                                        <p:strVal val="visible"/>
                                      </p:to>
                                    </p:set>
                                    <p:animEffect transition="in" filter="wipe(left)">
                                      <p:cBhvr>
                                        <p:cTn id="15" dur="500"/>
                                        <p:tgtEl>
                                          <p:spTgt spid="116746"/>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6741"/>
                                        </p:tgtEl>
                                        <p:attrNameLst>
                                          <p:attrName>style.visibility</p:attrName>
                                        </p:attrNameLst>
                                      </p:cBhvr>
                                      <p:to>
                                        <p:strVal val="visible"/>
                                      </p:to>
                                    </p:set>
                                    <p:animEffect transition="in" filter="wipe(left)">
                                      <p:cBhvr>
                                        <p:cTn id="19" dur="500"/>
                                        <p:tgtEl>
                                          <p:spTgt spid="11674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6743"/>
                                        </p:tgtEl>
                                        <p:attrNameLst>
                                          <p:attrName>style.visibility</p:attrName>
                                        </p:attrNameLst>
                                      </p:cBhvr>
                                      <p:to>
                                        <p:strVal val="visible"/>
                                      </p:to>
                                    </p:set>
                                    <p:animEffect transition="in" filter="wipe(down)">
                                      <p:cBhvr>
                                        <p:cTn id="24" dur="580">
                                          <p:stCondLst>
                                            <p:cond delay="0"/>
                                          </p:stCondLst>
                                        </p:cTn>
                                        <p:tgtEl>
                                          <p:spTgt spid="116743"/>
                                        </p:tgtEl>
                                      </p:cBhvr>
                                    </p:animEffect>
                                    <p:anim calcmode="lin" valueType="num">
                                      <p:cBhvr>
                                        <p:cTn id="25" dur="1822" tmFilter="0,0; 0.14,0.36; 0.43,0.73; 0.71,0.91; 1.0,1.0">
                                          <p:stCondLst>
                                            <p:cond delay="0"/>
                                          </p:stCondLst>
                                        </p:cTn>
                                        <p:tgtEl>
                                          <p:spTgt spid="11674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674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674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674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6743"/>
                                        </p:tgtEl>
                                        <p:attrNameLst>
                                          <p:attrName>ppt_y</p:attrName>
                                        </p:attrNameLst>
                                      </p:cBhvr>
                                      <p:tavLst>
                                        <p:tav tm="0" fmla="#ppt_y-sin(pi*$)/81">
                                          <p:val>
                                            <p:fltVal val="0"/>
                                          </p:val>
                                        </p:tav>
                                        <p:tav tm="100000">
                                          <p:val>
                                            <p:fltVal val="1"/>
                                          </p:val>
                                        </p:tav>
                                      </p:tavLst>
                                    </p:anim>
                                    <p:animScale>
                                      <p:cBhvr>
                                        <p:cTn id="30" dur="26">
                                          <p:stCondLst>
                                            <p:cond delay="650"/>
                                          </p:stCondLst>
                                        </p:cTn>
                                        <p:tgtEl>
                                          <p:spTgt spid="116743"/>
                                        </p:tgtEl>
                                      </p:cBhvr>
                                      <p:to x="100000" y="60000"/>
                                    </p:animScale>
                                    <p:animScale>
                                      <p:cBhvr>
                                        <p:cTn id="31" dur="166" decel="50000">
                                          <p:stCondLst>
                                            <p:cond delay="676"/>
                                          </p:stCondLst>
                                        </p:cTn>
                                        <p:tgtEl>
                                          <p:spTgt spid="116743"/>
                                        </p:tgtEl>
                                      </p:cBhvr>
                                      <p:to x="100000" y="100000"/>
                                    </p:animScale>
                                    <p:animScale>
                                      <p:cBhvr>
                                        <p:cTn id="32" dur="26">
                                          <p:stCondLst>
                                            <p:cond delay="1312"/>
                                          </p:stCondLst>
                                        </p:cTn>
                                        <p:tgtEl>
                                          <p:spTgt spid="116743"/>
                                        </p:tgtEl>
                                      </p:cBhvr>
                                      <p:to x="100000" y="80000"/>
                                    </p:animScale>
                                    <p:animScale>
                                      <p:cBhvr>
                                        <p:cTn id="33" dur="166" decel="50000">
                                          <p:stCondLst>
                                            <p:cond delay="1338"/>
                                          </p:stCondLst>
                                        </p:cTn>
                                        <p:tgtEl>
                                          <p:spTgt spid="116743"/>
                                        </p:tgtEl>
                                      </p:cBhvr>
                                      <p:to x="100000" y="100000"/>
                                    </p:animScale>
                                    <p:animScale>
                                      <p:cBhvr>
                                        <p:cTn id="34" dur="26">
                                          <p:stCondLst>
                                            <p:cond delay="1642"/>
                                          </p:stCondLst>
                                        </p:cTn>
                                        <p:tgtEl>
                                          <p:spTgt spid="116743"/>
                                        </p:tgtEl>
                                      </p:cBhvr>
                                      <p:to x="100000" y="90000"/>
                                    </p:animScale>
                                    <p:animScale>
                                      <p:cBhvr>
                                        <p:cTn id="35" dur="166" decel="50000">
                                          <p:stCondLst>
                                            <p:cond delay="1668"/>
                                          </p:stCondLst>
                                        </p:cTn>
                                        <p:tgtEl>
                                          <p:spTgt spid="116743"/>
                                        </p:tgtEl>
                                      </p:cBhvr>
                                      <p:to x="100000" y="100000"/>
                                    </p:animScale>
                                    <p:animScale>
                                      <p:cBhvr>
                                        <p:cTn id="36" dur="26">
                                          <p:stCondLst>
                                            <p:cond delay="1808"/>
                                          </p:stCondLst>
                                        </p:cTn>
                                        <p:tgtEl>
                                          <p:spTgt spid="116743"/>
                                        </p:tgtEl>
                                      </p:cBhvr>
                                      <p:to x="100000" y="95000"/>
                                    </p:animScale>
                                    <p:animScale>
                                      <p:cBhvr>
                                        <p:cTn id="37" dur="166" decel="50000">
                                          <p:stCondLst>
                                            <p:cond delay="1834"/>
                                          </p:stCondLst>
                                        </p:cTn>
                                        <p:tgtEl>
                                          <p:spTgt spid="1167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autoUpdateAnimBg="0"/>
      <p:bldP spid="1167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End of the Lesson</a:t>
            </a:r>
          </a:p>
        </p:txBody>
      </p:sp>
    </p:spTree>
    <p:custDataLst>
      <p:tags r:id="rId1"/>
    </p:custDataLst>
    <p:extLst>
      <p:ext uri="{BB962C8B-B14F-4D97-AF65-F5344CB8AC3E}">
        <p14:creationId xmlns:p14="http://schemas.microsoft.com/office/powerpoint/2010/main" val="751847402"/>
      </p:ext>
    </p:extLst>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Vocabulary</a:t>
            </a:r>
          </a:p>
        </p:txBody>
      </p:sp>
      <p:pic>
        <p:nvPicPr>
          <p:cNvPr id="88069" name="Picture 5" descr="New Voc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74295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88072" name="Text Box 8"/>
          <p:cNvSpPr txBox="1">
            <a:spLocks noChangeArrowheads="1"/>
          </p:cNvSpPr>
          <p:nvPr/>
        </p:nvSpPr>
        <p:spPr bwMode="auto">
          <a:xfrm>
            <a:off x="812800" y="1828800"/>
            <a:ext cx="762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altLang="en-US" sz="2800">
                <a:solidFill>
                  <a:srgbClr val="000000"/>
                </a:solidFill>
              </a:rPr>
              <a:t>exponential equation</a:t>
            </a:r>
          </a:p>
        </p:txBody>
      </p:sp>
      <p:sp>
        <p:nvSpPr>
          <p:cNvPr id="88073" name="Text Box 9"/>
          <p:cNvSpPr txBox="1">
            <a:spLocks noChangeArrowheads="1"/>
          </p:cNvSpPr>
          <p:nvPr/>
        </p:nvSpPr>
        <p:spPr bwMode="auto">
          <a:xfrm>
            <a:off x="812800" y="2476500"/>
            <a:ext cx="7620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altLang="en-US" sz="2800">
                <a:solidFill>
                  <a:srgbClr val="000000"/>
                </a:solidFill>
              </a:rPr>
              <a:t>compound interest</a:t>
            </a:r>
          </a:p>
          <a:p>
            <a:pPr fontAlgn="base">
              <a:lnSpc>
                <a:spcPct val="90000"/>
              </a:lnSpc>
              <a:spcBef>
                <a:spcPct val="30000"/>
              </a:spcBef>
              <a:spcAft>
                <a:spcPct val="30000"/>
              </a:spcAft>
              <a:buFontTx/>
              <a:buChar char="•"/>
            </a:pPr>
            <a:r>
              <a:rPr lang="en-US" altLang="en-US" sz="2800">
                <a:solidFill>
                  <a:srgbClr val="000000"/>
                </a:solidFill>
              </a:rPr>
              <a:t>exponential inequality</a:t>
            </a:r>
          </a:p>
        </p:txBody>
      </p:sp>
    </p:spTree>
    <p:custDataLst>
      <p:tags r:id="rId1"/>
    </p:custDataLst>
    <p:extLst>
      <p:ext uri="{BB962C8B-B14F-4D97-AF65-F5344CB8AC3E}">
        <p14:creationId xmlns:p14="http://schemas.microsoft.com/office/powerpoint/2010/main" val="5975799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wipe(left)">
                                      <p:cBhvr>
                                        <p:cTn id="7" dur="500"/>
                                        <p:tgtEl>
                                          <p:spTgt spid="8806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8072">
                                            <p:txEl>
                                              <p:charRg st="4294967295" end="4294967295"/>
                                            </p:txEl>
                                          </p:spTgt>
                                        </p:tgtEl>
                                        <p:attrNameLst>
                                          <p:attrName>style.visibility</p:attrName>
                                        </p:attrNameLst>
                                      </p:cBhvr>
                                      <p:to>
                                        <p:strVal val="visible"/>
                                      </p:to>
                                    </p:set>
                                    <p:animEffect transition="in" filter="wipe(left)">
                                      <p:cBhvr>
                                        <p:cTn id="11" dur="500"/>
                                        <p:tgtEl>
                                          <p:spTgt spid="88072">
                                            <p:txEl>
                                              <p:charRg st="4294967295" end="429496729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8073">
                                            <p:txEl>
                                              <p:pRg st="0" end="0"/>
                                            </p:txEl>
                                          </p:spTgt>
                                        </p:tgtEl>
                                        <p:attrNameLst>
                                          <p:attrName>style.visibility</p:attrName>
                                        </p:attrNameLst>
                                      </p:cBhvr>
                                      <p:to>
                                        <p:strVal val="visible"/>
                                      </p:to>
                                    </p:set>
                                    <p:animEffect transition="in" filter="wipe(left)">
                                      <p:cBhvr>
                                        <p:cTn id="16" dur="500"/>
                                        <p:tgtEl>
                                          <p:spTgt spid="8807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8073">
                                            <p:txEl>
                                              <p:pRg st="1" end="1"/>
                                            </p:txEl>
                                          </p:spTgt>
                                        </p:tgtEl>
                                        <p:attrNameLst>
                                          <p:attrName>style.visibility</p:attrName>
                                        </p:attrNameLst>
                                      </p:cBhvr>
                                      <p:to>
                                        <p:strVal val="visible"/>
                                      </p:to>
                                    </p:set>
                                    <p:animEffect transition="in" filter="wipe(left)">
                                      <p:cBhvr>
                                        <p:cTn id="21" dur="500"/>
                                        <p:tgtEl>
                                          <p:spTgt spid="880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Concept</a:t>
            </a:r>
          </a:p>
        </p:txBody>
      </p:sp>
      <p:pic>
        <p:nvPicPr>
          <p:cNvPr id="106504" name="Picture 8" descr="ALG2-CH08-485-A-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127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5112425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Example 1A</a:t>
            </a:r>
          </a:p>
        </p:txBody>
      </p:sp>
      <p:sp>
        <p:nvSpPr>
          <p:cNvPr id="5131" name="Text Box 11"/>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E01B22"/>
                </a:solidFill>
              </a:rPr>
              <a:t>Solve Exponential Equations</a:t>
            </a:r>
          </a:p>
        </p:txBody>
      </p:sp>
      <p:sp>
        <p:nvSpPr>
          <p:cNvPr id="5911" name="Rectangle 791"/>
          <p:cNvSpPr>
            <a:spLocks noChangeArrowheads="1"/>
          </p:cNvSpPr>
          <p:nvPr/>
        </p:nvSpPr>
        <p:spPr bwMode="auto">
          <a:xfrm>
            <a:off x="876300" y="1522413"/>
            <a:ext cx="7705725" cy="4206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fontAlgn="base">
              <a:lnSpc>
                <a:spcPct val="90000"/>
              </a:lnSpc>
              <a:spcAft>
                <a:spcPct val="20000"/>
              </a:spcAft>
              <a:buFontTx/>
              <a:buNone/>
            </a:pPr>
            <a:r>
              <a:rPr lang="en-US" altLang="en-US" sz="2400" b="1">
                <a:solidFill>
                  <a:srgbClr val="E01B22"/>
                </a:solidFill>
                <a:ea typeface="Times New Roman" pitchFamily="18" charset="0"/>
                <a:cs typeface="Arial" charset="0"/>
              </a:rPr>
              <a:t>A.</a:t>
            </a:r>
            <a:r>
              <a:rPr lang="en-US" altLang="en-US" sz="2400">
                <a:solidFill>
                  <a:srgbClr val="000000"/>
                </a:solidFill>
                <a:ea typeface="Times New Roman" pitchFamily="18" charset="0"/>
                <a:cs typeface="Arial" charset="0"/>
              </a:rPr>
              <a:t>  </a:t>
            </a:r>
            <a:r>
              <a:rPr lang="en-US" altLang="en-US" sz="2400" b="1">
                <a:solidFill>
                  <a:srgbClr val="00539D"/>
                </a:solidFill>
                <a:ea typeface="Times New Roman" pitchFamily="18" charset="0"/>
                <a:cs typeface="Arial" charset="0"/>
              </a:rPr>
              <a:t>Solve the equation 3</a:t>
            </a:r>
            <a:r>
              <a:rPr lang="en-US" altLang="en-US" sz="2400" b="1" i="1" baseline="40000">
                <a:solidFill>
                  <a:srgbClr val="00539D"/>
                </a:solidFill>
                <a:ea typeface="Times New Roman" pitchFamily="18" charset="0"/>
                <a:cs typeface="Arial" charset="0"/>
              </a:rPr>
              <a:t>x</a:t>
            </a:r>
            <a:r>
              <a:rPr lang="en-US" altLang="en-US" sz="2400" b="1">
                <a:solidFill>
                  <a:srgbClr val="00539D"/>
                </a:solidFill>
                <a:ea typeface="Times New Roman" pitchFamily="18" charset="0"/>
                <a:cs typeface="Arial" charset="0"/>
              </a:rPr>
              <a:t> = 9</a:t>
            </a:r>
            <a:r>
              <a:rPr lang="en-US" altLang="en-US" sz="2400" b="1" baseline="40000">
                <a:solidFill>
                  <a:srgbClr val="00539D"/>
                </a:solidFill>
                <a:ea typeface="Times New Roman" pitchFamily="18" charset="0"/>
                <a:cs typeface="Arial" charset="0"/>
              </a:rPr>
              <a:t>4</a:t>
            </a:r>
            <a:r>
              <a:rPr lang="en-US" altLang="en-US" sz="2400" b="1">
                <a:solidFill>
                  <a:srgbClr val="00539D"/>
                </a:solidFill>
                <a:ea typeface="Times New Roman" pitchFamily="18" charset="0"/>
                <a:cs typeface="Arial" charset="0"/>
              </a:rPr>
              <a:t>.</a:t>
            </a:r>
            <a:endParaRPr lang="en-US" altLang="en-US" sz="2400" i="1">
              <a:solidFill>
                <a:srgbClr val="000000"/>
              </a:solidFill>
              <a:ea typeface="Times New Roman" pitchFamily="18" charset="0"/>
              <a:cs typeface="Arial" charset="0"/>
            </a:endParaRPr>
          </a:p>
        </p:txBody>
      </p:sp>
      <p:sp>
        <p:nvSpPr>
          <p:cNvPr id="5912" name="Text Box 792"/>
          <p:cNvSpPr txBox="1">
            <a:spLocks noChangeArrowheads="1"/>
          </p:cNvSpPr>
          <p:nvPr/>
        </p:nvSpPr>
        <p:spPr bwMode="auto">
          <a:xfrm>
            <a:off x="533400" y="2241550"/>
            <a:ext cx="7923213" cy="2173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114800" indent="-3771900">
              <a:tabLst>
                <a:tab pos="1257300" algn="r"/>
                <a:tab pos="1371600" algn="l"/>
              </a:tabLst>
              <a:defRPr>
                <a:solidFill>
                  <a:schemeClr val="tx1"/>
                </a:solidFill>
                <a:latin typeface="Arial" charset="0"/>
              </a:defRPr>
            </a:lvl1pPr>
            <a:lvl2pPr marL="4743450">
              <a:tabLst>
                <a:tab pos="1257300" algn="r"/>
                <a:tab pos="1371600" algn="l"/>
              </a:tabLst>
              <a:defRPr>
                <a:solidFill>
                  <a:schemeClr val="tx1"/>
                </a:solidFill>
                <a:latin typeface="Arial" charset="0"/>
              </a:defRPr>
            </a:lvl2pPr>
            <a:lvl3pPr marL="4857750">
              <a:tabLst>
                <a:tab pos="1257300" algn="r"/>
                <a:tab pos="1371600" algn="l"/>
              </a:tabLst>
              <a:defRPr>
                <a:solidFill>
                  <a:schemeClr val="tx1"/>
                </a:solidFill>
                <a:latin typeface="Arial" charset="0"/>
              </a:defRPr>
            </a:lvl3pPr>
            <a:lvl4pPr marL="4972050">
              <a:tabLst>
                <a:tab pos="1257300" algn="r"/>
                <a:tab pos="1371600" algn="l"/>
              </a:tabLst>
              <a:defRPr>
                <a:solidFill>
                  <a:schemeClr val="tx1"/>
                </a:solidFill>
                <a:latin typeface="Arial" charset="0"/>
              </a:defRPr>
            </a:lvl4pPr>
            <a:lvl5pPr marL="5086350">
              <a:tabLst>
                <a:tab pos="1257300" algn="r"/>
                <a:tab pos="1371600" algn="l"/>
              </a:tabLst>
              <a:defRPr>
                <a:solidFill>
                  <a:schemeClr val="tx1"/>
                </a:solidFill>
                <a:latin typeface="Arial" charset="0"/>
              </a:defRPr>
            </a:lvl5pPr>
            <a:lvl6pPr marL="5543550" fontAlgn="base">
              <a:spcBef>
                <a:spcPct val="0"/>
              </a:spcBef>
              <a:spcAft>
                <a:spcPct val="0"/>
              </a:spcAft>
              <a:tabLst>
                <a:tab pos="1257300" algn="r"/>
                <a:tab pos="1371600" algn="l"/>
              </a:tabLst>
              <a:defRPr>
                <a:solidFill>
                  <a:schemeClr val="tx1"/>
                </a:solidFill>
                <a:latin typeface="Arial" charset="0"/>
              </a:defRPr>
            </a:lvl6pPr>
            <a:lvl7pPr marL="6000750" fontAlgn="base">
              <a:spcBef>
                <a:spcPct val="0"/>
              </a:spcBef>
              <a:spcAft>
                <a:spcPct val="0"/>
              </a:spcAft>
              <a:tabLst>
                <a:tab pos="1257300" algn="r"/>
                <a:tab pos="1371600" algn="l"/>
              </a:tabLst>
              <a:defRPr>
                <a:solidFill>
                  <a:schemeClr val="tx1"/>
                </a:solidFill>
                <a:latin typeface="Arial" charset="0"/>
              </a:defRPr>
            </a:lvl7pPr>
            <a:lvl8pPr marL="6457950" fontAlgn="base">
              <a:spcBef>
                <a:spcPct val="0"/>
              </a:spcBef>
              <a:spcAft>
                <a:spcPct val="0"/>
              </a:spcAft>
              <a:tabLst>
                <a:tab pos="1257300" algn="r"/>
                <a:tab pos="1371600" algn="l"/>
              </a:tabLst>
              <a:defRPr>
                <a:solidFill>
                  <a:schemeClr val="tx1"/>
                </a:solidFill>
                <a:latin typeface="Arial" charset="0"/>
              </a:defRPr>
            </a:lvl8pPr>
            <a:lvl9pPr marL="6915150" fontAlgn="base">
              <a:spcBef>
                <a:spcPct val="0"/>
              </a:spcBef>
              <a:spcAft>
                <a:spcPct val="0"/>
              </a:spcAft>
              <a:tabLst>
                <a:tab pos="1257300" algn="r"/>
                <a:tab pos="13716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a:solidFill>
                  <a:srgbClr val="000000"/>
                </a:solidFill>
                <a:ea typeface="Times New Roman" pitchFamily="18" charset="0"/>
                <a:cs typeface="Arial" charset="0"/>
              </a:rPr>
              <a:t>	3</a:t>
            </a:r>
            <a:r>
              <a:rPr lang="en-US" altLang="en-US" sz="2400" i="1" baseline="40000">
                <a:solidFill>
                  <a:srgbClr val="000000"/>
                </a:solidFill>
                <a:ea typeface="Times New Roman" pitchFamily="18" charset="0"/>
                <a:cs typeface="Arial" charset="0"/>
              </a:rPr>
              <a:t>x</a:t>
            </a:r>
            <a:r>
              <a:rPr lang="en-US" altLang="en-US" sz="2400">
                <a:solidFill>
                  <a:srgbClr val="000000"/>
                </a:solidFill>
                <a:ea typeface="Times New Roman" pitchFamily="18" charset="0"/>
                <a:cs typeface="Arial" charset="0"/>
              </a:rPr>
              <a:t>	= 9</a:t>
            </a:r>
            <a:r>
              <a:rPr lang="en-US" altLang="en-US" sz="2400" baseline="40000">
                <a:solidFill>
                  <a:srgbClr val="000000"/>
                </a:solidFill>
                <a:ea typeface="Times New Roman" pitchFamily="18" charset="0"/>
                <a:cs typeface="Arial" charset="0"/>
              </a:rPr>
              <a:t>4</a:t>
            </a:r>
            <a:r>
              <a:rPr lang="en-US" altLang="en-US" sz="2400">
                <a:solidFill>
                  <a:srgbClr val="000000"/>
                </a:solidFill>
                <a:ea typeface="Times New Roman" pitchFamily="18" charset="0"/>
                <a:cs typeface="Arial" charset="0"/>
              </a:rPr>
              <a:t>	Original equation</a:t>
            </a:r>
          </a:p>
          <a:p>
            <a:pPr fontAlgn="base">
              <a:lnSpc>
                <a:spcPct val="90000"/>
              </a:lnSpc>
              <a:spcBef>
                <a:spcPct val="20000"/>
              </a:spcBef>
              <a:spcAft>
                <a:spcPct val="20000"/>
              </a:spcAft>
            </a:pPr>
            <a:r>
              <a:rPr lang="en-US" altLang="en-US" sz="2400">
                <a:solidFill>
                  <a:srgbClr val="000000"/>
                </a:solidFill>
                <a:ea typeface="Times New Roman" pitchFamily="18" charset="0"/>
                <a:cs typeface="Arial" charset="0"/>
              </a:rPr>
              <a:t>	3</a:t>
            </a:r>
            <a:r>
              <a:rPr lang="en-US" altLang="en-US" sz="2400" i="1" baseline="40000">
                <a:solidFill>
                  <a:srgbClr val="000000"/>
                </a:solidFill>
                <a:ea typeface="Times New Roman" pitchFamily="18" charset="0"/>
                <a:cs typeface="Arial" charset="0"/>
              </a:rPr>
              <a:t>x</a:t>
            </a:r>
            <a:r>
              <a:rPr lang="en-US" altLang="en-US" sz="2400">
                <a:solidFill>
                  <a:srgbClr val="000000"/>
                </a:solidFill>
                <a:ea typeface="Times New Roman" pitchFamily="18" charset="0"/>
                <a:cs typeface="Arial" charset="0"/>
              </a:rPr>
              <a:t>	= (3</a:t>
            </a:r>
            <a:r>
              <a:rPr lang="en-US" altLang="en-US" sz="2400" baseline="40000">
                <a:solidFill>
                  <a:srgbClr val="000000"/>
                </a:solidFill>
                <a:ea typeface="Times New Roman" pitchFamily="18" charset="0"/>
                <a:cs typeface="Arial" charset="0"/>
              </a:rPr>
              <a:t>2</a:t>
            </a:r>
            <a:r>
              <a:rPr lang="en-US" altLang="en-US" sz="2400">
                <a:solidFill>
                  <a:srgbClr val="000000"/>
                </a:solidFill>
                <a:ea typeface="Times New Roman" pitchFamily="18" charset="0"/>
                <a:cs typeface="Arial" charset="0"/>
              </a:rPr>
              <a:t>)</a:t>
            </a:r>
            <a:r>
              <a:rPr lang="en-US" altLang="en-US" sz="2400" baseline="40000">
                <a:solidFill>
                  <a:srgbClr val="000000"/>
                </a:solidFill>
                <a:ea typeface="Times New Roman" pitchFamily="18" charset="0"/>
                <a:cs typeface="Arial" charset="0"/>
              </a:rPr>
              <a:t>4</a:t>
            </a:r>
            <a:r>
              <a:rPr lang="en-US" altLang="en-US" sz="2400">
                <a:solidFill>
                  <a:srgbClr val="000000"/>
                </a:solidFill>
                <a:ea typeface="Times New Roman" pitchFamily="18" charset="0"/>
                <a:cs typeface="Arial" charset="0"/>
              </a:rPr>
              <a:t>	Rewrite 9 as 3</a:t>
            </a:r>
            <a:r>
              <a:rPr lang="en-US" altLang="en-US" sz="2400" baseline="40000">
                <a:solidFill>
                  <a:srgbClr val="000000"/>
                </a:solidFill>
                <a:ea typeface="Times New Roman" pitchFamily="18" charset="0"/>
                <a:cs typeface="Arial" charset="0"/>
              </a:rPr>
              <a:t>2</a:t>
            </a:r>
            <a:r>
              <a:rPr lang="en-US" altLang="en-US" sz="2400">
                <a:solidFill>
                  <a:srgbClr val="000000"/>
                </a:solidFill>
                <a:ea typeface="Times New Roman" pitchFamily="18" charset="0"/>
                <a:cs typeface="Arial" charset="0"/>
              </a:rPr>
              <a:t>.</a:t>
            </a:r>
          </a:p>
          <a:p>
            <a:pPr fontAlgn="base">
              <a:lnSpc>
                <a:spcPct val="90000"/>
              </a:lnSpc>
              <a:spcBef>
                <a:spcPct val="20000"/>
              </a:spcBef>
              <a:spcAft>
                <a:spcPct val="20000"/>
              </a:spcAft>
            </a:pPr>
            <a:r>
              <a:rPr lang="en-US" altLang="en-US" sz="2400">
                <a:solidFill>
                  <a:srgbClr val="000000"/>
                </a:solidFill>
                <a:ea typeface="Times New Roman" pitchFamily="18" charset="0"/>
                <a:cs typeface="Arial" charset="0"/>
              </a:rPr>
              <a:t>	3</a:t>
            </a:r>
            <a:r>
              <a:rPr lang="en-US" altLang="en-US" sz="2400" i="1" baseline="40000">
                <a:solidFill>
                  <a:srgbClr val="000000"/>
                </a:solidFill>
                <a:ea typeface="Times New Roman" pitchFamily="18" charset="0"/>
                <a:cs typeface="Arial" charset="0"/>
              </a:rPr>
              <a:t>x</a:t>
            </a:r>
            <a:r>
              <a:rPr lang="en-US" altLang="en-US" sz="2400">
                <a:solidFill>
                  <a:srgbClr val="000000"/>
                </a:solidFill>
                <a:ea typeface="Times New Roman" pitchFamily="18" charset="0"/>
                <a:cs typeface="Arial" charset="0"/>
              </a:rPr>
              <a:t>	= 3</a:t>
            </a:r>
            <a:r>
              <a:rPr lang="en-US" altLang="en-US" sz="2400" baseline="40000">
                <a:solidFill>
                  <a:srgbClr val="000000"/>
                </a:solidFill>
                <a:ea typeface="Times New Roman" pitchFamily="18" charset="0"/>
                <a:cs typeface="Arial" charset="0"/>
              </a:rPr>
              <a:t>8</a:t>
            </a:r>
            <a:r>
              <a:rPr lang="en-US" altLang="en-US" sz="2400">
                <a:solidFill>
                  <a:srgbClr val="000000"/>
                </a:solidFill>
                <a:ea typeface="Times New Roman" pitchFamily="18" charset="0"/>
                <a:cs typeface="Arial" charset="0"/>
              </a:rPr>
              <a:t>	Power of a Power</a:t>
            </a:r>
          </a:p>
          <a:p>
            <a:pPr fontAlgn="base">
              <a:lnSpc>
                <a:spcPct val="90000"/>
              </a:lnSpc>
              <a:spcBef>
                <a:spcPct val="20000"/>
              </a:spcBef>
              <a:spcAft>
                <a:spcPct val="20000"/>
              </a:spcAft>
            </a:pPr>
            <a:r>
              <a:rPr lang="en-US" altLang="en-US" sz="2400">
                <a:solidFill>
                  <a:srgbClr val="000000"/>
                </a:solidFill>
                <a:ea typeface="Times New Roman" pitchFamily="18" charset="0"/>
                <a:cs typeface="Arial" charset="0"/>
              </a:rPr>
              <a:t>	</a:t>
            </a:r>
            <a:r>
              <a:rPr lang="en-US" altLang="en-US" sz="2400" i="1">
                <a:solidFill>
                  <a:srgbClr val="000000"/>
                </a:solidFill>
                <a:ea typeface="Times New Roman" pitchFamily="18" charset="0"/>
                <a:cs typeface="Arial" charset="0"/>
              </a:rPr>
              <a:t>x</a:t>
            </a:r>
            <a:r>
              <a:rPr lang="en-US" altLang="en-US" sz="2400">
                <a:solidFill>
                  <a:srgbClr val="000000"/>
                </a:solidFill>
                <a:ea typeface="Times New Roman" pitchFamily="18" charset="0"/>
                <a:cs typeface="Arial" charset="0"/>
              </a:rPr>
              <a:t>	= 8	Property of Equality for Exponential Functions</a:t>
            </a:r>
          </a:p>
        </p:txBody>
      </p:sp>
      <p:sp>
        <p:nvSpPr>
          <p:cNvPr id="5914" name="Rectangle 794"/>
          <p:cNvSpPr>
            <a:spLocks noChangeArrowheads="1"/>
          </p:cNvSpPr>
          <p:nvPr/>
        </p:nvSpPr>
        <p:spPr bwMode="auto">
          <a:xfrm>
            <a:off x="533400" y="4943475"/>
            <a:ext cx="822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2913" indent="-1368425">
              <a:spcBef>
                <a:spcPct val="20000"/>
              </a:spcBef>
              <a:buChar char="•"/>
              <a:tabLst>
                <a:tab pos="1943100" algn="l"/>
              </a:tabLst>
              <a:defRPr sz="3200">
                <a:solidFill>
                  <a:schemeClr val="tx1"/>
                </a:solidFill>
                <a:latin typeface="Arial" charset="0"/>
              </a:defRPr>
            </a:lvl1pPr>
            <a:lvl2pPr marL="2112963" indent="-285750">
              <a:spcBef>
                <a:spcPct val="20000"/>
              </a:spcBef>
              <a:buChar char="–"/>
              <a:tabLst>
                <a:tab pos="1943100" algn="l"/>
              </a:tabLst>
              <a:defRPr sz="2800">
                <a:solidFill>
                  <a:schemeClr val="tx1"/>
                </a:solidFill>
                <a:latin typeface="Arial" charset="0"/>
              </a:defRPr>
            </a:lvl2pPr>
            <a:lvl3pPr marL="2455863" indent="-228600">
              <a:spcBef>
                <a:spcPct val="20000"/>
              </a:spcBef>
              <a:buChar char="•"/>
              <a:tabLst>
                <a:tab pos="1943100" algn="l"/>
              </a:tabLst>
              <a:defRPr sz="2400">
                <a:solidFill>
                  <a:schemeClr val="tx1"/>
                </a:solidFill>
                <a:latin typeface="Arial" charset="0"/>
              </a:defRPr>
            </a:lvl3pPr>
            <a:lvl4pPr marL="2798763" indent="-228600">
              <a:spcBef>
                <a:spcPct val="20000"/>
              </a:spcBef>
              <a:buChar char="–"/>
              <a:tabLst>
                <a:tab pos="1943100" algn="l"/>
              </a:tabLst>
              <a:defRPr sz="2000">
                <a:solidFill>
                  <a:schemeClr val="tx1"/>
                </a:solidFill>
                <a:latin typeface="Arial" charset="0"/>
              </a:defRPr>
            </a:lvl4pPr>
            <a:lvl5pPr marL="3141663" indent="-228600">
              <a:spcBef>
                <a:spcPct val="20000"/>
              </a:spcBef>
              <a:buChar char="»"/>
              <a:tabLst>
                <a:tab pos="1943100" algn="l"/>
              </a:tabLst>
              <a:defRPr sz="2000">
                <a:solidFill>
                  <a:schemeClr val="tx1"/>
                </a:solidFill>
                <a:latin typeface="Arial" charset="0"/>
              </a:defRPr>
            </a:lvl5pPr>
            <a:lvl6pPr marL="3598863" indent="-228600" fontAlgn="base">
              <a:spcBef>
                <a:spcPct val="20000"/>
              </a:spcBef>
              <a:spcAft>
                <a:spcPct val="0"/>
              </a:spcAft>
              <a:buChar char="»"/>
              <a:tabLst>
                <a:tab pos="1943100" algn="l"/>
              </a:tabLst>
              <a:defRPr sz="2000">
                <a:solidFill>
                  <a:schemeClr val="tx1"/>
                </a:solidFill>
                <a:latin typeface="Arial" charset="0"/>
              </a:defRPr>
            </a:lvl6pPr>
            <a:lvl7pPr marL="4056063" indent="-228600" fontAlgn="base">
              <a:spcBef>
                <a:spcPct val="20000"/>
              </a:spcBef>
              <a:spcAft>
                <a:spcPct val="0"/>
              </a:spcAft>
              <a:buChar char="»"/>
              <a:tabLst>
                <a:tab pos="1943100" algn="l"/>
              </a:tabLst>
              <a:defRPr sz="2000">
                <a:solidFill>
                  <a:schemeClr val="tx1"/>
                </a:solidFill>
                <a:latin typeface="Arial" charset="0"/>
              </a:defRPr>
            </a:lvl7pPr>
            <a:lvl8pPr marL="4513263" indent="-228600" fontAlgn="base">
              <a:spcBef>
                <a:spcPct val="20000"/>
              </a:spcBef>
              <a:spcAft>
                <a:spcPct val="0"/>
              </a:spcAft>
              <a:buChar char="»"/>
              <a:tabLst>
                <a:tab pos="1943100" algn="l"/>
              </a:tabLst>
              <a:defRPr sz="2000">
                <a:solidFill>
                  <a:schemeClr val="tx1"/>
                </a:solidFill>
                <a:latin typeface="Arial" charset="0"/>
              </a:defRPr>
            </a:lvl8pPr>
            <a:lvl9pPr marL="4970463" indent="-228600" fontAlgn="base">
              <a:spcBef>
                <a:spcPct val="20000"/>
              </a:spcBef>
              <a:spcAft>
                <a:spcPct val="0"/>
              </a:spcAft>
              <a:buChar char="»"/>
              <a:tabLst>
                <a:tab pos="1943100" algn="l"/>
              </a:tabLst>
              <a:defRPr sz="2000">
                <a:solidFill>
                  <a:schemeClr val="tx1"/>
                </a:solidFill>
                <a:latin typeface="Arial" charset="0"/>
              </a:defRPr>
            </a:lvl9pPr>
          </a:lstStyle>
          <a:p>
            <a:pPr fontAlgn="base">
              <a:lnSpc>
                <a:spcPct val="90000"/>
              </a:lnSpc>
              <a:spcAft>
                <a:spcPct val="0"/>
              </a:spcAft>
              <a:buClr>
                <a:srgbClr val="FFFFFF"/>
              </a:buClr>
              <a:buFontTx/>
              <a:buNone/>
            </a:pPr>
            <a:r>
              <a:rPr lang="en-US" altLang="en-US" sz="2400" b="1">
                <a:solidFill>
                  <a:srgbClr val="00539D"/>
                </a:solidFill>
              </a:rPr>
              <a:t>Answer:</a:t>
            </a:r>
            <a:r>
              <a:rPr lang="en-US" altLang="en-US" sz="2400">
                <a:solidFill>
                  <a:srgbClr val="E01B22"/>
                </a:solidFill>
              </a:rPr>
              <a:t> 	</a:t>
            </a:r>
            <a:r>
              <a:rPr lang="en-US" altLang="en-US" sz="2400" i="1">
                <a:solidFill>
                  <a:srgbClr val="E01B22"/>
                </a:solidFill>
              </a:rPr>
              <a:t>x</a:t>
            </a:r>
            <a:r>
              <a:rPr lang="en-US" altLang="en-US" sz="2400">
                <a:solidFill>
                  <a:srgbClr val="E01B22"/>
                </a:solidFill>
              </a:rPr>
              <a:t> = 8</a:t>
            </a:r>
          </a:p>
        </p:txBody>
      </p:sp>
    </p:spTree>
    <p:custDataLst>
      <p:tags r:id="rId1"/>
    </p:custDataLst>
    <p:extLst>
      <p:ext uri="{BB962C8B-B14F-4D97-AF65-F5344CB8AC3E}">
        <p14:creationId xmlns:p14="http://schemas.microsoft.com/office/powerpoint/2010/main" val="4762949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11">
                                            <p:txEl>
                                              <p:pRg st="0" end="0"/>
                                            </p:txEl>
                                          </p:spTgt>
                                        </p:tgtEl>
                                        <p:attrNameLst>
                                          <p:attrName>style.visibility</p:attrName>
                                        </p:attrNameLst>
                                      </p:cBhvr>
                                      <p:to>
                                        <p:strVal val="visible"/>
                                      </p:to>
                                    </p:set>
                                    <p:animEffect transition="in" filter="wipe(left)">
                                      <p:cBhvr>
                                        <p:cTn id="7" dur="500"/>
                                        <p:tgtEl>
                                          <p:spTgt spid="59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12">
                                            <p:txEl>
                                              <p:pRg st="0" end="0"/>
                                            </p:txEl>
                                          </p:spTgt>
                                        </p:tgtEl>
                                        <p:attrNameLst>
                                          <p:attrName>style.visibility</p:attrName>
                                        </p:attrNameLst>
                                      </p:cBhvr>
                                      <p:to>
                                        <p:strVal val="visible"/>
                                      </p:to>
                                    </p:set>
                                    <p:animEffect transition="in" filter="wipe(left)">
                                      <p:cBhvr>
                                        <p:cTn id="12" dur="500"/>
                                        <p:tgtEl>
                                          <p:spTgt spid="59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12">
                                            <p:txEl>
                                              <p:pRg st="1" end="1"/>
                                            </p:txEl>
                                          </p:spTgt>
                                        </p:tgtEl>
                                        <p:attrNameLst>
                                          <p:attrName>style.visibility</p:attrName>
                                        </p:attrNameLst>
                                      </p:cBhvr>
                                      <p:to>
                                        <p:strVal val="visible"/>
                                      </p:to>
                                    </p:set>
                                    <p:animEffect transition="in" filter="wipe(left)">
                                      <p:cBhvr>
                                        <p:cTn id="17" dur="500"/>
                                        <p:tgtEl>
                                          <p:spTgt spid="591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12">
                                            <p:txEl>
                                              <p:pRg st="2" end="2"/>
                                            </p:txEl>
                                          </p:spTgt>
                                        </p:tgtEl>
                                        <p:attrNameLst>
                                          <p:attrName>style.visibility</p:attrName>
                                        </p:attrNameLst>
                                      </p:cBhvr>
                                      <p:to>
                                        <p:strVal val="visible"/>
                                      </p:to>
                                    </p:set>
                                    <p:animEffect transition="in" filter="wipe(left)">
                                      <p:cBhvr>
                                        <p:cTn id="22" dur="500"/>
                                        <p:tgtEl>
                                          <p:spTgt spid="591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12">
                                            <p:txEl>
                                              <p:pRg st="3" end="3"/>
                                            </p:txEl>
                                          </p:spTgt>
                                        </p:tgtEl>
                                        <p:attrNameLst>
                                          <p:attrName>style.visibility</p:attrName>
                                        </p:attrNameLst>
                                      </p:cBhvr>
                                      <p:to>
                                        <p:strVal val="visible"/>
                                      </p:to>
                                    </p:set>
                                    <p:animEffect transition="in" filter="wipe(left)">
                                      <p:cBhvr>
                                        <p:cTn id="27" dur="500"/>
                                        <p:tgtEl>
                                          <p:spTgt spid="591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14"/>
                                        </p:tgtEl>
                                        <p:attrNameLst>
                                          <p:attrName>style.visibility</p:attrName>
                                        </p:attrNameLst>
                                      </p:cBhvr>
                                      <p:to>
                                        <p:strVal val="visible"/>
                                      </p:to>
                                    </p:set>
                                    <p:animEffect transition="in" filter="wipe(left)">
                                      <p:cBhvr>
                                        <p:cTn id="32" dur="500"/>
                                        <p:tgtEl>
                                          <p:spTgt spid="5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1" grpId="0" build="p" autoUpdateAnimBg="0" advAuto="0"/>
      <p:bldP spid="5912" grpId="0" build="p" autoUpdateAnimBg="0"/>
      <p:bldP spid="59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Example 1B</a:t>
            </a:r>
          </a:p>
        </p:txBody>
      </p:sp>
      <p:sp>
        <p:nvSpPr>
          <p:cNvPr id="86024" name="Text Box 8"/>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E01B22"/>
                </a:solidFill>
              </a:rPr>
              <a:t>Solve Exponential Equations</a:t>
            </a:r>
          </a:p>
        </p:txBody>
      </p:sp>
      <p:sp>
        <p:nvSpPr>
          <p:cNvPr id="86025" name="Rectangle 9"/>
          <p:cNvSpPr>
            <a:spLocks noChangeArrowheads="1"/>
          </p:cNvSpPr>
          <p:nvPr/>
        </p:nvSpPr>
        <p:spPr bwMode="auto">
          <a:xfrm>
            <a:off x="876300" y="1522413"/>
            <a:ext cx="7705725" cy="4937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fontAlgn="base">
              <a:lnSpc>
                <a:spcPct val="90000"/>
              </a:lnSpc>
              <a:spcAft>
                <a:spcPct val="20000"/>
              </a:spcAft>
              <a:buFontTx/>
              <a:buNone/>
            </a:pPr>
            <a:r>
              <a:rPr lang="en-US" altLang="en-US" sz="2400" b="1">
                <a:solidFill>
                  <a:srgbClr val="E01B22"/>
                </a:solidFill>
                <a:ea typeface="Times New Roman" pitchFamily="18" charset="0"/>
                <a:cs typeface="Arial" charset="0"/>
              </a:rPr>
              <a:t>B.</a:t>
            </a:r>
            <a:r>
              <a:rPr lang="en-US" altLang="en-US" sz="2400">
                <a:solidFill>
                  <a:srgbClr val="000000"/>
                </a:solidFill>
                <a:ea typeface="Times New Roman" pitchFamily="18" charset="0"/>
                <a:cs typeface="Arial" charset="0"/>
              </a:rPr>
              <a:t>  </a:t>
            </a:r>
            <a:r>
              <a:rPr lang="en-US" altLang="en-US" sz="2400" b="1">
                <a:solidFill>
                  <a:srgbClr val="00539D"/>
                </a:solidFill>
                <a:ea typeface="Times New Roman" pitchFamily="18" charset="0"/>
                <a:cs typeface="Arial" charset="0"/>
              </a:rPr>
              <a:t>Solve the equation 2</a:t>
            </a:r>
            <a:r>
              <a:rPr lang="en-US" altLang="en-US" sz="2400" b="1" baseline="40000">
                <a:solidFill>
                  <a:srgbClr val="00539D"/>
                </a:solidFill>
                <a:ea typeface="Times New Roman" pitchFamily="18" charset="0"/>
                <a:cs typeface="Arial" charset="0"/>
              </a:rPr>
              <a:t>5</a:t>
            </a:r>
            <a:r>
              <a:rPr lang="en-US" altLang="en-US" sz="2400" b="1" i="1" baseline="40000">
                <a:solidFill>
                  <a:srgbClr val="00539D"/>
                </a:solidFill>
                <a:ea typeface="Times New Roman" pitchFamily="18" charset="0"/>
                <a:cs typeface="Arial" charset="0"/>
              </a:rPr>
              <a:t>x</a:t>
            </a:r>
            <a:r>
              <a:rPr lang="en-US" altLang="en-US" sz="2400" b="1">
                <a:solidFill>
                  <a:srgbClr val="00539D"/>
                </a:solidFill>
                <a:ea typeface="Times New Roman" pitchFamily="18" charset="0"/>
                <a:cs typeface="Arial" charset="0"/>
              </a:rPr>
              <a:t> = 4</a:t>
            </a:r>
            <a:r>
              <a:rPr lang="en-US" altLang="en-US" sz="2400" b="1" baseline="40000">
                <a:solidFill>
                  <a:srgbClr val="00539D"/>
                </a:solidFill>
                <a:ea typeface="Times New Roman" pitchFamily="18" charset="0"/>
                <a:cs typeface="Arial" charset="0"/>
              </a:rPr>
              <a:t>2</a:t>
            </a:r>
            <a:r>
              <a:rPr lang="en-US" altLang="en-US" sz="2400" b="1" i="1" baseline="40000">
                <a:solidFill>
                  <a:srgbClr val="00539D"/>
                </a:solidFill>
                <a:ea typeface="Times New Roman" pitchFamily="18" charset="0"/>
                <a:cs typeface="Arial" charset="0"/>
              </a:rPr>
              <a:t>x</a:t>
            </a:r>
            <a:r>
              <a:rPr lang="en-US" altLang="en-US" sz="2400" b="1" baseline="40000">
                <a:solidFill>
                  <a:srgbClr val="00539D"/>
                </a:solidFill>
                <a:ea typeface="Times New Roman" pitchFamily="18" charset="0"/>
                <a:cs typeface="Arial" charset="0"/>
              </a:rPr>
              <a:t> – 1</a:t>
            </a:r>
            <a:r>
              <a:rPr lang="en-US" altLang="en-US" sz="2400" b="1">
                <a:solidFill>
                  <a:srgbClr val="00539D"/>
                </a:solidFill>
                <a:ea typeface="Times New Roman" pitchFamily="18" charset="0"/>
                <a:cs typeface="Arial" charset="0"/>
              </a:rPr>
              <a:t>.</a:t>
            </a:r>
          </a:p>
        </p:txBody>
      </p:sp>
      <p:sp>
        <p:nvSpPr>
          <p:cNvPr id="86026" name="Text Box 10"/>
          <p:cNvSpPr txBox="1">
            <a:spLocks noChangeArrowheads="1"/>
          </p:cNvSpPr>
          <p:nvPr/>
        </p:nvSpPr>
        <p:spPr bwMode="auto">
          <a:xfrm>
            <a:off x="533400" y="2184400"/>
            <a:ext cx="7923213" cy="29765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114800" indent="-3771900">
              <a:tabLst>
                <a:tab pos="1257300" algn="r"/>
                <a:tab pos="1371600" algn="l"/>
              </a:tabLst>
              <a:defRPr>
                <a:solidFill>
                  <a:schemeClr val="tx1"/>
                </a:solidFill>
                <a:latin typeface="Arial" charset="0"/>
              </a:defRPr>
            </a:lvl1pPr>
            <a:lvl2pPr marL="4743450">
              <a:tabLst>
                <a:tab pos="1257300" algn="r"/>
                <a:tab pos="1371600" algn="l"/>
              </a:tabLst>
              <a:defRPr>
                <a:solidFill>
                  <a:schemeClr val="tx1"/>
                </a:solidFill>
                <a:latin typeface="Arial" charset="0"/>
              </a:defRPr>
            </a:lvl2pPr>
            <a:lvl3pPr marL="4857750">
              <a:tabLst>
                <a:tab pos="1257300" algn="r"/>
                <a:tab pos="1371600" algn="l"/>
              </a:tabLst>
              <a:defRPr>
                <a:solidFill>
                  <a:schemeClr val="tx1"/>
                </a:solidFill>
                <a:latin typeface="Arial" charset="0"/>
              </a:defRPr>
            </a:lvl3pPr>
            <a:lvl4pPr marL="4972050">
              <a:tabLst>
                <a:tab pos="1257300" algn="r"/>
                <a:tab pos="1371600" algn="l"/>
              </a:tabLst>
              <a:defRPr>
                <a:solidFill>
                  <a:schemeClr val="tx1"/>
                </a:solidFill>
                <a:latin typeface="Arial" charset="0"/>
              </a:defRPr>
            </a:lvl4pPr>
            <a:lvl5pPr marL="5086350">
              <a:tabLst>
                <a:tab pos="1257300" algn="r"/>
                <a:tab pos="1371600" algn="l"/>
              </a:tabLst>
              <a:defRPr>
                <a:solidFill>
                  <a:schemeClr val="tx1"/>
                </a:solidFill>
                <a:latin typeface="Arial" charset="0"/>
              </a:defRPr>
            </a:lvl5pPr>
            <a:lvl6pPr marL="5543550" fontAlgn="base">
              <a:spcBef>
                <a:spcPct val="0"/>
              </a:spcBef>
              <a:spcAft>
                <a:spcPct val="0"/>
              </a:spcAft>
              <a:tabLst>
                <a:tab pos="1257300" algn="r"/>
                <a:tab pos="1371600" algn="l"/>
              </a:tabLst>
              <a:defRPr>
                <a:solidFill>
                  <a:schemeClr val="tx1"/>
                </a:solidFill>
                <a:latin typeface="Arial" charset="0"/>
              </a:defRPr>
            </a:lvl6pPr>
            <a:lvl7pPr marL="6000750" fontAlgn="base">
              <a:spcBef>
                <a:spcPct val="0"/>
              </a:spcBef>
              <a:spcAft>
                <a:spcPct val="0"/>
              </a:spcAft>
              <a:tabLst>
                <a:tab pos="1257300" algn="r"/>
                <a:tab pos="1371600" algn="l"/>
              </a:tabLst>
              <a:defRPr>
                <a:solidFill>
                  <a:schemeClr val="tx1"/>
                </a:solidFill>
                <a:latin typeface="Arial" charset="0"/>
              </a:defRPr>
            </a:lvl7pPr>
            <a:lvl8pPr marL="6457950" fontAlgn="base">
              <a:spcBef>
                <a:spcPct val="0"/>
              </a:spcBef>
              <a:spcAft>
                <a:spcPct val="0"/>
              </a:spcAft>
              <a:tabLst>
                <a:tab pos="1257300" algn="r"/>
                <a:tab pos="1371600" algn="l"/>
              </a:tabLst>
              <a:defRPr>
                <a:solidFill>
                  <a:schemeClr val="tx1"/>
                </a:solidFill>
                <a:latin typeface="Arial" charset="0"/>
              </a:defRPr>
            </a:lvl8pPr>
            <a:lvl9pPr marL="6915150" fontAlgn="base">
              <a:spcBef>
                <a:spcPct val="0"/>
              </a:spcBef>
              <a:spcAft>
                <a:spcPct val="0"/>
              </a:spcAft>
              <a:tabLst>
                <a:tab pos="1257300" algn="r"/>
                <a:tab pos="13716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a:solidFill>
                  <a:srgbClr val="000000"/>
                </a:solidFill>
                <a:ea typeface="Times New Roman" pitchFamily="18" charset="0"/>
                <a:cs typeface="Arial" charset="0"/>
              </a:rPr>
              <a:t>	2</a:t>
            </a:r>
            <a:r>
              <a:rPr lang="en-US" altLang="en-US" sz="2400" baseline="40000">
                <a:solidFill>
                  <a:srgbClr val="000000"/>
                </a:solidFill>
                <a:ea typeface="Times New Roman" pitchFamily="18" charset="0"/>
                <a:cs typeface="Arial" charset="0"/>
              </a:rPr>
              <a:t>5</a:t>
            </a:r>
            <a:r>
              <a:rPr lang="en-US" altLang="en-US" sz="2400" i="1" baseline="40000">
                <a:solidFill>
                  <a:srgbClr val="000000"/>
                </a:solidFill>
                <a:ea typeface="Times New Roman" pitchFamily="18" charset="0"/>
                <a:cs typeface="Arial" charset="0"/>
              </a:rPr>
              <a:t>x</a:t>
            </a:r>
            <a:r>
              <a:rPr lang="en-US" altLang="en-US" sz="2400">
                <a:solidFill>
                  <a:srgbClr val="000000"/>
                </a:solidFill>
                <a:ea typeface="Times New Roman" pitchFamily="18" charset="0"/>
                <a:cs typeface="Arial" charset="0"/>
              </a:rPr>
              <a:t>	= 4</a:t>
            </a:r>
            <a:r>
              <a:rPr lang="en-US" altLang="en-US" sz="2400" baseline="40000">
                <a:solidFill>
                  <a:srgbClr val="000000"/>
                </a:solidFill>
                <a:ea typeface="Times New Roman" pitchFamily="18" charset="0"/>
                <a:cs typeface="Arial" charset="0"/>
              </a:rPr>
              <a:t>2</a:t>
            </a:r>
            <a:r>
              <a:rPr lang="en-US" altLang="en-US" sz="2400" i="1" baseline="40000">
                <a:solidFill>
                  <a:srgbClr val="000000"/>
                </a:solidFill>
                <a:ea typeface="Times New Roman" pitchFamily="18" charset="0"/>
                <a:cs typeface="Arial" charset="0"/>
              </a:rPr>
              <a:t>x</a:t>
            </a:r>
            <a:r>
              <a:rPr lang="en-US" altLang="en-US" sz="2400" baseline="40000">
                <a:solidFill>
                  <a:srgbClr val="000000"/>
                </a:solidFill>
                <a:ea typeface="Times New Roman" pitchFamily="18" charset="0"/>
                <a:cs typeface="Arial" charset="0"/>
              </a:rPr>
              <a:t> – 1</a:t>
            </a:r>
            <a:r>
              <a:rPr lang="en-US" altLang="en-US" sz="2400">
                <a:solidFill>
                  <a:srgbClr val="000000"/>
                </a:solidFill>
                <a:ea typeface="Times New Roman" pitchFamily="18" charset="0"/>
                <a:cs typeface="Arial" charset="0"/>
              </a:rPr>
              <a:t>	Original equation</a:t>
            </a:r>
          </a:p>
          <a:p>
            <a:pPr fontAlgn="base">
              <a:lnSpc>
                <a:spcPct val="90000"/>
              </a:lnSpc>
              <a:spcBef>
                <a:spcPct val="20000"/>
              </a:spcBef>
              <a:spcAft>
                <a:spcPct val="20000"/>
              </a:spcAft>
            </a:pPr>
            <a:r>
              <a:rPr lang="en-US" altLang="en-US" sz="2400">
                <a:solidFill>
                  <a:srgbClr val="000000"/>
                </a:solidFill>
                <a:ea typeface="Times New Roman" pitchFamily="18" charset="0"/>
                <a:cs typeface="Arial" charset="0"/>
              </a:rPr>
              <a:t>	 2</a:t>
            </a:r>
            <a:r>
              <a:rPr lang="en-US" altLang="en-US" sz="2400" baseline="40000">
                <a:solidFill>
                  <a:srgbClr val="000000"/>
                </a:solidFill>
                <a:ea typeface="Times New Roman" pitchFamily="18" charset="0"/>
                <a:cs typeface="Arial" charset="0"/>
              </a:rPr>
              <a:t>5</a:t>
            </a:r>
            <a:r>
              <a:rPr lang="en-US" altLang="en-US" sz="2400" i="1" baseline="40000">
                <a:solidFill>
                  <a:srgbClr val="000000"/>
                </a:solidFill>
                <a:ea typeface="Times New Roman" pitchFamily="18" charset="0"/>
                <a:cs typeface="Arial" charset="0"/>
              </a:rPr>
              <a:t>x</a:t>
            </a:r>
            <a:r>
              <a:rPr lang="en-US" altLang="en-US" sz="2400">
                <a:solidFill>
                  <a:srgbClr val="000000"/>
                </a:solidFill>
                <a:ea typeface="Times New Roman" pitchFamily="18" charset="0"/>
                <a:cs typeface="Arial" charset="0"/>
              </a:rPr>
              <a:t>	= (2</a:t>
            </a:r>
            <a:r>
              <a:rPr lang="en-US" altLang="en-US" sz="2400" baseline="40000">
                <a:solidFill>
                  <a:srgbClr val="000000"/>
                </a:solidFill>
                <a:ea typeface="Times New Roman" pitchFamily="18" charset="0"/>
                <a:cs typeface="Arial" charset="0"/>
              </a:rPr>
              <a:t>2</a:t>
            </a:r>
            <a:r>
              <a:rPr lang="en-US" altLang="en-US" sz="2400">
                <a:solidFill>
                  <a:srgbClr val="000000"/>
                </a:solidFill>
                <a:ea typeface="Times New Roman" pitchFamily="18" charset="0"/>
                <a:cs typeface="Arial" charset="0"/>
              </a:rPr>
              <a:t>)</a:t>
            </a:r>
            <a:r>
              <a:rPr lang="en-US" altLang="en-US" sz="2400" baseline="40000">
                <a:solidFill>
                  <a:srgbClr val="000000"/>
                </a:solidFill>
                <a:ea typeface="Times New Roman" pitchFamily="18" charset="0"/>
                <a:cs typeface="Arial" charset="0"/>
              </a:rPr>
              <a:t>2</a:t>
            </a:r>
            <a:r>
              <a:rPr lang="en-US" altLang="en-US" sz="2400" i="1" baseline="40000">
                <a:solidFill>
                  <a:srgbClr val="000000"/>
                </a:solidFill>
                <a:ea typeface="Times New Roman" pitchFamily="18" charset="0"/>
                <a:cs typeface="Arial" charset="0"/>
              </a:rPr>
              <a:t>x</a:t>
            </a:r>
            <a:r>
              <a:rPr lang="en-US" altLang="en-US" sz="2400" baseline="40000">
                <a:solidFill>
                  <a:srgbClr val="000000"/>
                </a:solidFill>
                <a:ea typeface="Times New Roman" pitchFamily="18" charset="0"/>
                <a:cs typeface="Arial" charset="0"/>
              </a:rPr>
              <a:t> – 1 </a:t>
            </a:r>
            <a:r>
              <a:rPr lang="en-US" altLang="en-US" sz="2400">
                <a:solidFill>
                  <a:srgbClr val="000000"/>
                </a:solidFill>
                <a:ea typeface="Times New Roman" pitchFamily="18" charset="0"/>
                <a:cs typeface="Arial" charset="0"/>
              </a:rPr>
              <a:t>	Rewrite 4 as 2</a:t>
            </a:r>
            <a:r>
              <a:rPr lang="en-US" altLang="en-US" sz="2400" baseline="40000">
                <a:solidFill>
                  <a:srgbClr val="000000"/>
                </a:solidFill>
                <a:ea typeface="Times New Roman" pitchFamily="18" charset="0"/>
                <a:cs typeface="Arial" charset="0"/>
              </a:rPr>
              <a:t>2</a:t>
            </a:r>
            <a:r>
              <a:rPr lang="en-US" altLang="en-US" sz="2400">
                <a:solidFill>
                  <a:srgbClr val="000000"/>
                </a:solidFill>
                <a:ea typeface="Times New Roman" pitchFamily="18" charset="0"/>
                <a:cs typeface="Arial" charset="0"/>
              </a:rPr>
              <a:t>.</a:t>
            </a:r>
          </a:p>
          <a:p>
            <a:pPr fontAlgn="base">
              <a:lnSpc>
                <a:spcPct val="90000"/>
              </a:lnSpc>
              <a:spcBef>
                <a:spcPct val="20000"/>
              </a:spcBef>
              <a:spcAft>
                <a:spcPct val="20000"/>
              </a:spcAft>
            </a:pPr>
            <a:r>
              <a:rPr lang="en-US" altLang="en-US" sz="2400">
                <a:solidFill>
                  <a:srgbClr val="000000"/>
                </a:solidFill>
                <a:ea typeface="Times New Roman" pitchFamily="18" charset="0"/>
                <a:cs typeface="Arial" charset="0"/>
              </a:rPr>
              <a:t>	 2</a:t>
            </a:r>
            <a:r>
              <a:rPr lang="en-US" altLang="en-US" sz="2400" baseline="40000">
                <a:solidFill>
                  <a:srgbClr val="000000"/>
                </a:solidFill>
                <a:ea typeface="Times New Roman" pitchFamily="18" charset="0"/>
                <a:cs typeface="Arial" charset="0"/>
              </a:rPr>
              <a:t>5</a:t>
            </a:r>
            <a:r>
              <a:rPr lang="en-US" altLang="en-US" sz="2400" i="1" baseline="40000">
                <a:solidFill>
                  <a:srgbClr val="000000"/>
                </a:solidFill>
                <a:ea typeface="Times New Roman" pitchFamily="18" charset="0"/>
                <a:cs typeface="Arial" charset="0"/>
              </a:rPr>
              <a:t>x</a:t>
            </a:r>
            <a:r>
              <a:rPr lang="en-US" altLang="en-US" sz="2400">
                <a:solidFill>
                  <a:srgbClr val="000000"/>
                </a:solidFill>
                <a:ea typeface="Times New Roman" pitchFamily="18" charset="0"/>
                <a:cs typeface="Arial" charset="0"/>
              </a:rPr>
              <a:t>	= 2</a:t>
            </a:r>
            <a:r>
              <a:rPr lang="en-US" altLang="en-US" sz="2400" baseline="40000">
                <a:solidFill>
                  <a:srgbClr val="000000"/>
                </a:solidFill>
                <a:ea typeface="Times New Roman" pitchFamily="18" charset="0"/>
                <a:cs typeface="Arial" charset="0"/>
              </a:rPr>
              <a:t>4</a:t>
            </a:r>
            <a:r>
              <a:rPr lang="en-US" altLang="en-US" sz="2400" i="1" baseline="40000">
                <a:solidFill>
                  <a:srgbClr val="000000"/>
                </a:solidFill>
                <a:ea typeface="Times New Roman" pitchFamily="18" charset="0"/>
                <a:cs typeface="Arial" charset="0"/>
              </a:rPr>
              <a:t>x</a:t>
            </a:r>
            <a:r>
              <a:rPr lang="en-US" altLang="en-US" sz="2400" baseline="40000">
                <a:solidFill>
                  <a:srgbClr val="000000"/>
                </a:solidFill>
                <a:ea typeface="Times New Roman" pitchFamily="18" charset="0"/>
                <a:cs typeface="Arial" charset="0"/>
              </a:rPr>
              <a:t> – 2 </a:t>
            </a:r>
            <a:r>
              <a:rPr lang="en-US" altLang="en-US" sz="2400">
                <a:solidFill>
                  <a:srgbClr val="000000"/>
                </a:solidFill>
                <a:ea typeface="Times New Roman" pitchFamily="18" charset="0"/>
                <a:cs typeface="Arial" charset="0"/>
              </a:rPr>
              <a:t>	Power of a Power</a:t>
            </a:r>
          </a:p>
          <a:p>
            <a:pPr fontAlgn="base">
              <a:lnSpc>
                <a:spcPct val="90000"/>
              </a:lnSpc>
              <a:spcBef>
                <a:spcPct val="20000"/>
              </a:spcBef>
              <a:spcAft>
                <a:spcPct val="20000"/>
              </a:spcAft>
            </a:pPr>
            <a:r>
              <a:rPr lang="en-US" altLang="en-US" sz="2400">
                <a:solidFill>
                  <a:srgbClr val="000000"/>
                </a:solidFill>
                <a:ea typeface="Times New Roman" pitchFamily="18" charset="0"/>
                <a:cs typeface="Arial" charset="0"/>
              </a:rPr>
              <a:t>	5</a:t>
            </a:r>
            <a:r>
              <a:rPr lang="en-US" altLang="en-US" sz="2400" i="1">
                <a:solidFill>
                  <a:srgbClr val="000000"/>
                </a:solidFill>
                <a:ea typeface="Times New Roman" pitchFamily="18" charset="0"/>
                <a:cs typeface="Arial" charset="0"/>
              </a:rPr>
              <a:t>x</a:t>
            </a:r>
            <a:r>
              <a:rPr lang="en-US" altLang="en-US" sz="2400">
                <a:solidFill>
                  <a:srgbClr val="000000"/>
                </a:solidFill>
                <a:ea typeface="Times New Roman" pitchFamily="18" charset="0"/>
                <a:cs typeface="Arial" charset="0"/>
              </a:rPr>
              <a:t>	= 4</a:t>
            </a:r>
            <a:r>
              <a:rPr lang="en-US" altLang="en-US" sz="2400" i="1">
                <a:solidFill>
                  <a:srgbClr val="000000"/>
                </a:solidFill>
                <a:ea typeface="Times New Roman" pitchFamily="18" charset="0"/>
                <a:cs typeface="Arial" charset="0"/>
              </a:rPr>
              <a:t>x</a:t>
            </a:r>
            <a:r>
              <a:rPr lang="en-US" altLang="en-US" sz="2400">
                <a:solidFill>
                  <a:srgbClr val="000000"/>
                </a:solidFill>
                <a:ea typeface="Times New Roman" pitchFamily="18" charset="0"/>
                <a:cs typeface="Arial" charset="0"/>
              </a:rPr>
              <a:t> – 2	Property of Equality for Exponential Functions</a:t>
            </a:r>
          </a:p>
          <a:p>
            <a:pPr fontAlgn="base">
              <a:lnSpc>
                <a:spcPct val="90000"/>
              </a:lnSpc>
              <a:spcBef>
                <a:spcPct val="20000"/>
              </a:spcBef>
              <a:spcAft>
                <a:spcPct val="20000"/>
              </a:spcAft>
            </a:pPr>
            <a:r>
              <a:rPr lang="en-US" altLang="en-US" sz="2400">
                <a:solidFill>
                  <a:srgbClr val="000000"/>
                </a:solidFill>
                <a:ea typeface="Times New Roman" pitchFamily="18" charset="0"/>
                <a:cs typeface="Arial" charset="0"/>
              </a:rPr>
              <a:t>	</a:t>
            </a:r>
            <a:r>
              <a:rPr lang="en-US" altLang="en-US" sz="2400" i="1">
                <a:solidFill>
                  <a:srgbClr val="000000"/>
                </a:solidFill>
                <a:ea typeface="Times New Roman" pitchFamily="18" charset="0"/>
                <a:cs typeface="Arial" charset="0"/>
              </a:rPr>
              <a:t>x</a:t>
            </a:r>
            <a:r>
              <a:rPr lang="en-US" altLang="en-US" sz="2400">
                <a:solidFill>
                  <a:srgbClr val="000000"/>
                </a:solidFill>
                <a:ea typeface="Times New Roman" pitchFamily="18" charset="0"/>
                <a:cs typeface="Arial" charset="0"/>
              </a:rPr>
              <a:t>	= –2	Subtract 4</a:t>
            </a:r>
            <a:r>
              <a:rPr lang="en-US" altLang="en-US" sz="2400" i="1">
                <a:solidFill>
                  <a:srgbClr val="000000"/>
                </a:solidFill>
                <a:ea typeface="Times New Roman" pitchFamily="18" charset="0"/>
                <a:cs typeface="Arial" charset="0"/>
              </a:rPr>
              <a:t>x</a:t>
            </a:r>
            <a:r>
              <a:rPr lang="en-US" altLang="en-US" sz="2400">
                <a:solidFill>
                  <a:srgbClr val="000000"/>
                </a:solidFill>
                <a:ea typeface="Times New Roman" pitchFamily="18" charset="0"/>
                <a:cs typeface="Arial" charset="0"/>
              </a:rPr>
              <a:t> from each side.</a:t>
            </a:r>
          </a:p>
        </p:txBody>
      </p:sp>
      <p:sp>
        <p:nvSpPr>
          <p:cNvPr id="86027" name="Rectangle 11"/>
          <p:cNvSpPr>
            <a:spLocks noChangeArrowheads="1"/>
          </p:cNvSpPr>
          <p:nvPr/>
        </p:nvSpPr>
        <p:spPr bwMode="auto">
          <a:xfrm>
            <a:off x="533400" y="5199063"/>
            <a:ext cx="79057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2913" indent="-1368425">
              <a:spcBef>
                <a:spcPct val="20000"/>
              </a:spcBef>
              <a:buChar char="•"/>
              <a:tabLst>
                <a:tab pos="1943100" algn="l"/>
              </a:tabLst>
              <a:defRPr sz="3200">
                <a:solidFill>
                  <a:schemeClr val="tx1"/>
                </a:solidFill>
                <a:latin typeface="Arial" charset="0"/>
              </a:defRPr>
            </a:lvl1pPr>
            <a:lvl2pPr marL="2112963" indent="-285750">
              <a:spcBef>
                <a:spcPct val="20000"/>
              </a:spcBef>
              <a:buChar char="–"/>
              <a:tabLst>
                <a:tab pos="1943100" algn="l"/>
              </a:tabLst>
              <a:defRPr sz="2800">
                <a:solidFill>
                  <a:schemeClr val="tx1"/>
                </a:solidFill>
                <a:latin typeface="Arial" charset="0"/>
              </a:defRPr>
            </a:lvl2pPr>
            <a:lvl3pPr marL="2455863" indent="-228600">
              <a:spcBef>
                <a:spcPct val="20000"/>
              </a:spcBef>
              <a:buChar char="•"/>
              <a:tabLst>
                <a:tab pos="1943100" algn="l"/>
              </a:tabLst>
              <a:defRPr sz="2400">
                <a:solidFill>
                  <a:schemeClr val="tx1"/>
                </a:solidFill>
                <a:latin typeface="Arial" charset="0"/>
              </a:defRPr>
            </a:lvl3pPr>
            <a:lvl4pPr marL="2798763" indent="-228600">
              <a:spcBef>
                <a:spcPct val="20000"/>
              </a:spcBef>
              <a:buChar char="–"/>
              <a:tabLst>
                <a:tab pos="1943100" algn="l"/>
              </a:tabLst>
              <a:defRPr sz="2000">
                <a:solidFill>
                  <a:schemeClr val="tx1"/>
                </a:solidFill>
                <a:latin typeface="Arial" charset="0"/>
              </a:defRPr>
            </a:lvl4pPr>
            <a:lvl5pPr marL="3141663" indent="-228600">
              <a:spcBef>
                <a:spcPct val="20000"/>
              </a:spcBef>
              <a:buChar char="»"/>
              <a:tabLst>
                <a:tab pos="1943100" algn="l"/>
              </a:tabLst>
              <a:defRPr sz="2000">
                <a:solidFill>
                  <a:schemeClr val="tx1"/>
                </a:solidFill>
                <a:latin typeface="Arial" charset="0"/>
              </a:defRPr>
            </a:lvl5pPr>
            <a:lvl6pPr marL="3598863" indent="-228600" fontAlgn="base">
              <a:spcBef>
                <a:spcPct val="20000"/>
              </a:spcBef>
              <a:spcAft>
                <a:spcPct val="0"/>
              </a:spcAft>
              <a:buChar char="»"/>
              <a:tabLst>
                <a:tab pos="1943100" algn="l"/>
              </a:tabLst>
              <a:defRPr sz="2000">
                <a:solidFill>
                  <a:schemeClr val="tx1"/>
                </a:solidFill>
                <a:latin typeface="Arial" charset="0"/>
              </a:defRPr>
            </a:lvl6pPr>
            <a:lvl7pPr marL="4056063" indent="-228600" fontAlgn="base">
              <a:spcBef>
                <a:spcPct val="20000"/>
              </a:spcBef>
              <a:spcAft>
                <a:spcPct val="0"/>
              </a:spcAft>
              <a:buChar char="»"/>
              <a:tabLst>
                <a:tab pos="1943100" algn="l"/>
              </a:tabLst>
              <a:defRPr sz="2000">
                <a:solidFill>
                  <a:schemeClr val="tx1"/>
                </a:solidFill>
                <a:latin typeface="Arial" charset="0"/>
              </a:defRPr>
            </a:lvl7pPr>
            <a:lvl8pPr marL="4513263" indent="-228600" fontAlgn="base">
              <a:spcBef>
                <a:spcPct val="20000"/>
              </a:spcBef>
              <a:spcAft>
                <a:spcPct val="0"/>
              </a:spcAft>
              <a:buChar char="»"/>
              <a:tabLst>
                <a:tab pos="1943100" algn="l"/>
              </a:tabLst>
              <a:defRPr sz="2000">
                <a:solidFill>
                  <a:schemeClr val="tx1"/>
                </a:solidFill>
                <a:latin typeface="Arial" charset="0"/>
              </a:defRPr>
            </a:lvl8pPr>
            <a:lvl9pPr marL="4970463" indent="-228600" fontAlgn="base">
              <a:spcBef>
                <a:spcPct val="20000"/>
              </a:spcBef>
              <a:spcAft>
                <a:spcPct val="0"/>
              </a:spcAft>
              <a:buChar char="»"/>
              <a:tabLst>
                <a:tab pos="1943100" algn="l"/>
              </a:tabLst>
              <a:defRPr sz="2000">
                <a:solidFill>
                  <a:schemeClr val="tx1"/>
                </a:solidFill>
                <a:latin typeface="Arial" charset="0"/>
              </a:defRPr>
            </a:lvl9pPr>
          </a:lstStyle>
          <a:p>
            <a:pPr fontAlgn="base">
              <a:lnSpc>
                <a:spcPct val="90000"/>
              </a:lnSpc>
              <a:spcAft>
                <a:spcPct val="0"/>
              </a:spcAft>
              <a:buClr>
                <a:srgbClr val="FFFFFF"/>
              </a:buClr>
              <a:buFontTx/>
              <a:buNone/>
            </a:pPr>
            <a:r>
              <a:rPr lang="en-US" altLang="en-US" sz="2400" b="1">
                <a:solidFill>
                  <a:srgbClr val="00539D"/>
                </a:solidFill>
              </a:rPr>
              <a:t>Answer:</a:t>
            </a:r>
            <a:r>
              <a:rPr lang="en-US" altLang="en-US" sz="2400">
                <a:solidFill>
                  <a:srgbClr val="E01B22"/>
                </a:solidFill>
              </a:rPr>
              <a:t> 	</a:t>
            </a:r>
            <a:r>
              <a:rPr lang="en-US" altLang="en-US" sz="2400" i="1">
                <a:solidFill>
                  <a:srgbClr val="E01B22"/>
                </a:solidFill>
              </a:rPr>
              <a:t>x</a:t>
            </a:r>
            <a:r>
              <a:rPr lang="en-US" altLang="en-US" sz="2400">
                <a:solidFill>
                  <a:srgbClr val="E01B22"/>
                </a:solidFill>
              </a:rPr>
              <a:t> = –2</a:t>
            </a:r>
          </a:p>
        </p:txBody>
      </p:sp>
    </p:spTree>
    <p:custDataLst>
      <p:tags r:id="rId1"/>
    </p:custDataLst>
    <p:extLst>
      <p:ext uri="{BB962C8B-B14F-4D97-AF65-F5344CB8AC3E}">
        <p14:creationId xmlns:p14="http://schemas.microsoft.com/office/powerpoint/2010/main" val="2157555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025">
                                            <p:txEl>
                                              <p:pRg st="0" end="0"/>
                                            </p:txEl>
                                          </p:spTgt>
                                        </p:tgtEl>
                                        <p:attrNameLst>
                                          <p:attrName>style.visibility</p:attrName>
                                        </p:attrNameLst>
                                      </p:cBhvr>
                                      <p:to>
                                        <p:strVal val="visible"/>
                                      </p:to>
                                    </p:set>
                                    <p:animEffect transition="in" filter="wipe(left)">
                                      <p:cBhvr>
                                        <p:cTn id="7" dur="500"/>
                                        <p:tgtEl>
                                          <p:spTgt spid="860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6">
                                            <p:txEl>
                                              <p:pRg st="0" end="0"/>
                                            </p:txEl>
                                          </p:spTgt>
                                        </p:tgtEl>
                                        <p:attrNameLst>
                                          <p:attrName>style.visibility</p:attrName>
                                        </p:attrNameLst>
                                      </p:cBhvr>
                                      <p:to>
                                        <p:strVal val="visible"/>
                                      </p:to>
                                    </p:set>
                                    <p:animEffect transition="in" filter="wipe(left)">
                                      <p:cBhvr>
                                        <p:cTn id="12" dur="500"/>
                                        <p:tgtEl>
                                          <p:spTgt spid="860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26">
                                            <p:txEl>
                                              <p:pRg st="1" end="1"/>
                                            </p:txEl>
                                          </p:spTgt>
                                        </p:tgtEl>
                                        <p:attrNameLst>
                                          <p:attrName>style.visibility</p:attrName>
                                        </p:attrNameLst>
                                      </p:cBhvr>
                                      <p:to>
                                        <p:strVal val="visible"/>
                                      </p:to>
                                    </p:set>
                                    <p:animEffect transition="in" filter="wipe(left)">
                                      <p:cBhvr>
                                        <p:cTn id="17" dur="500"/>
                                        <p:tgtEl>
                                          <p:spTgt spid="860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26">
                                            <p:txEl>
                                              <p:pRg st="2" end="2"/>
                                            </p:txEl>
                                          </p:spTgt>
                                        </p:tgtEl>
                                        <p:attrNameLst>
                                          <p:attrName>style.visibility</p:attrName>
                                        </p:attrNameLst>
                                      </p:cBhvr>
                                      <p:to>
                                        <p:strVal val="visible"/>
                                      </p:to>
                                    </p:set>
                                    <p:animEffect transition="in" filter="wipe(left)">
                                      <p:cBhvr>
                                        <p:cTn id="22" dur="500"/>
                                        <p:tgtEl>
                                          <p:spTgt spid="860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026">
                                            <p:txEl>
                                              <p:pRg st="3" end="3"/>
                                            </p:txEl>
                                          </p:spTgt>
                                        </p:tgtEl>
                                        <p:attrNameLst>
                                          <p:attrName>style.visibility</p:attrName>
                                        </p:attrNameLst>
                                      </p:cBhvr>
                                      <p:to>
                                        <p:strVal val="visible"/>
                                      </p:to>
                                    </p:set>
                                    <p:animEffect transition="in" filter="wipe(left)">
                                      <p:cBhvr>
                                        <p:cTn id="27" dur="500"/>
                                        <p:tgtEl>
                                          <p:spTgt spid="860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6026">
                                            <p:txEl>
                                              <p:pRg st="4" end="4"/>
                                            </p:txEl>
                                          </p:spTgt>
                                        </p:tgtEl>
                                        <p:attrNameLst>
                                          <p:attrName>style.visibility</p:attrName>
                                        </p:attrNameLst>
                                      </p:cBhvr>
                                      <p:to>
                                        <p:strVal val="visible"/>
                                      </p:to>
                                    </p:set>
                                    <p:animEffect transition="in" filter="wipe(left)">
                                      <p:cBhvr>
                                        <p:cTn id="32" dur="500"/>
                                        <p:tgtEl>
                                          <p:spTgt spid="860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6027"/>
                                        </p:tgtEl>
                                        <p:attrNameLst>
                                          <p:attrName>style.visibility</p:attrName>
                                        </p:attrNameLst>
                                      </p:cBhvr>
                                      <p:to>
                                        <p:strVal val="visible"/>
                                      </p:to>
                                    </p:set>
                                    <p:animEffect transition="in" filter="wipe(left)">
                                      <p:cBhvr>
                                        <p:cTn id="37" dur="500"/>
                                        <p:tgtEl>
                                          <p:spTgt spid="86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build="p" autoUpdateAnimBg="0" advAuto="0"/>
      <p:bldP spid="86026" grpId="0" build="p" autoUpdateAnimBg="0"/>
      <p:bldP spid="860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ltLang="en-US">
                <a:solidFill>
                  <a:schemeClr val="bg1"/>
                </a:solidFill>
              </a:rPr>
              <a:t>A</a:t>
            </a:r>
          </a:p>
          <a:p>
            <a:pPr marL="609600" indent="-609600">
              <a:buFontTx/>
              <a:buAutoNum type="alphaUcPeriod"/>
            </a:pPr>
            <a:r>
              <a:rPr lang="en-US" altLang="en-US">
                <a:solidFill>
                  <a:schemeClr val="bg1"/>
                </a:solidFill>
              </a:rPr>
              <a:t>B</a:t>
            </a:r>
          </a:p>
          <a:p>
            <a:pPr marL="609600" indent="-609600">
              <a:buFontTx/>
              <a:buAutoNum type="alphaUcPeriod"/>
            </a:pPr>
            <a:r>
              <a:rPr lang="en-US" altLang="en-US">
                <a:solidFill>
                  <a:schemeClr val="bg1"/>
                </a:solidFill>
              </a:rPr>
              <a:t>C</a:t>
            </a:r>
          </a:p>
          <a:p>
            <a:pPr marL="609600" indent="-609600">
              <a:buFontTx/>
              <a:buAutoNum type="alphaUcPeriod"/>
            </a:pPr>
            <a:r>
              <a:rPr lang="en-US" altLang="en-US">
                <a:solidFill>
                  <a:schemeClr val="bg1"/>
                </a:solidFill>
              </a:rPr>
              <a:t>D</a:t>
            </a:r>
          </a:p>
        </p:txBody>
      </p:sp>
      <p:sp>
        <p:nvSpPr>
          <p:cNvPr id="113667" name="TPQuestion"/>
          <p:cNvSpPr>
            <a:spLocks noGrp="1" noChangeArrowheads="1"/>
          </p:cNvSpPr>
          <p:nvPr>
            <p:ph type="title"/>
          </p:nvPr>
        </p:nvSpPr>
        <p:spPr/>
        <p:txBody>
          <a:bodyPr/>
          <a:lstStyle/>
          <a:p>
            <a:r>
              <a:rPr lang="en-US" altLang="en-US"/>
              <a:t>Example 1A</a:t>
            </a:r>
          </a:p>
        </p:txBody>
      </p:sp>
      <p:sp>
        <p:nvSpPr>
          <p:cNvPr id="113669" name="TPAnswers"/>
          <p:cNvSpPr>
            <a:spLocks noChangeArrowheads="1"/>
          </p:cNvSpPr>
          <p:nvPr>
            <p:custDataLst>
              <p:tags r:id="rId3"/>
            </p:custDataLst>
          </p:nvPr>
        </p:nvSpPr>
        <p:spPr bwMode="auto">
          <a:xfrm>
            <a:off x="857250" y="2260600"/>
            <a:ext cx="2790825" cy="3225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spcBef>
                <a:spcPct val="20000"/>
              </a:spcBef>
              <a:buChar char="•"/>
              <a:defRPr sz="3200">
                <a:solidFill>
                  <a:schemeClr val="tx1"/>
                </a:solidFill>
                <a:latin typeface="Arial" charset="0"/>
              </a:defRPr>
            </a:lvl1pPr>
            <a:lvl2pPr marL="914400" indent="-457200">
              <a:spcBef>
                <a:spcPct val="20000"/>
              </a:spcBef>
              <a:buChar char="–"/>
              <a:defRPr sz="2800">
                <a:solidFill>
                  <a:schemeClr val="tx1"/>
                </a:solidFill>
                <a:latin typeface="Arial" charset="0"/>
              </a:defRPr>
            </a:lvl2pPr>
            <a:lvl3pPr marL="1295400" indent="-381000">
              <a:spcBef>
                <a:spcPct val="20000"/>
              </a:spcBef>
              <a:buChar char="•"/>
              <a:defRPr sz="2400">
                <a:solidFill>
                  <a:schemeClr val="tx1"/>
                </a:solidFill>
                <a:latin typeface="Arial" charset="0"/>
              </a:defRPr>
            </a:lvl3pPr>
            <a:lvl4pPr marL="1714500" indent="-342900">
              <a:spcBef>
                <a:spcPct val="20000"/>
              </a:spcBef>
              <a:buChar char="–"/>
              <a:defRPr sz="2000">
                <a:solidFill>
                  <a:schemeClr val="tx1"/>
                </a:solidFill>
                <a:latin typeface="Arial" charset="0"/>
              </a:defRPr>
            </a:lvl4pPr>
            <a:lvl5pPr marL="2171700" indent="-342900">
              <a:spcBef>
                <a:spcPct val="20000"/>
              </a:spcBef>
              <a:buChar char="»"/>
              <a:defRPr sz="2000">
                <a:solidFill>
                  <a:schemeClr val="tx1"/>
                </a:solidFill>
                <a:latin typeface="Arial" charset="0"/>
              </a:defRPr>
            </a:lvl5pPr>
            <a:lvl6pPr marL="2628900" indent="-342900" fontAlgn="base">
              <a:spcBef>
                <a:spcPct val="20000"/>
              </a:spcBef>
              <a:spcAft>
                <a:spcPct val="0"/>
              </a:spcAft>
              <a:buChar char="»"/>
              <a:defRPr sz="2000">
                <a:solidFill>
                  <a:schemeClr val="tx1"/>
                </a:solidFill>
                <a:latin typeface="Arial" charset="0"/>
              </a:defRPr>
            </a:lvl6pPr>
            <a:lvl7pPr marL="3086100" indent="-342900" fontAlgn="base">
              <a:spcBef>
                <a:spcPct val="20000"/>
              </a:spcBef>
              <a:spcAft>
                <a:spcPct val="0"/>
              </a:spcAft>
              <a:buChar char="»"/>
              <a:defRPr sz="2000">
                <a:solidFill>
                  <a:schemeClr val="tx1"/>
                </a:solidFill>
                <a:latin typeface="Arial" charset="0"/>
              </a:defRPr>
            </a:lvl7pPr>
            <a:lvl8pPr marL="3543300" indent="-342900" fontAlgn="base">
              <a:spcBef>
                <a:spcPct val="20000"/>
              </a:spcBef>
              <a:spcAft>
                <a:spcPct val="0"/>
              </a:spcAft>
              <a:buChar char="»"/>
              <a:defRPr sz="2000">
                <a:solidFill>
                  <a:schemeClr val="tx1"/>
                </a:solidFill>
                <a:latin typeface="Arial" charset="0"/>
              </a:defRPr>
            </a:lvl8pPr>
            <a:lvl9pPr marL="4000500" indent="-342900" fontAlgn="base">
              <a:spcBef>
                <a:spcPct val="20000"/>
              </a:spcBef>
              <a:spcAft>
                <a:spcPct val="0"/>
              </a:spcAft>
              <a:buChar char="»"/>
              <a:defRPr sz="2000">
                <a:solidFill>
                  <a:schemeClr val="tx1"/>
                </a:solidFill>
                <a:latin typeface="Arial" charset="0"/>
              </a:defRPr>
            </a:lvl9pPr>
          </a:lstStyle>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A.</a:t>
            </a:r>
            <a:r>
              <a:rPr lang="pt-BR" altLang="en-US" sz="2400" b="1">
                <a:solidFill>
                  <a:srgbClr val="000000"/>
                </a:solidFill>
                <a:sym typeface="Symbol" pitchFamily="18" charset="2"/>
              </a:rPr>
              <a:t>	3</a:t>
            </a:r>
          </a:p>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B.</a:t>
            </a:r>
            <a:r>
              <a:rPr lang="pt-BR" altLang="en-US" sz="2400" b="1">
                <a:solidFill>
                  <a:srgbClr val="000000"/>
                </a:solidFill>
                <a:sym typeface="Symbol" pitchFamily="18" charset="2"/>
              </a:rPr>
              <a:t>	9</a:t>
            </a:r>
          </a:p>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C.</a:t>
            </a:r>
            <a:r>
              <a:rPr lang="pt-BR" altLang="en-US" sz="2400" b="1">
                <a:solidFill>
                  <a:srgbClr val="000000"/>
                </a:solidFill>
                <a:sym typeface="Symbol" pitchFamily="18" charset="2"/>
              </a:rPr>
              <a:t>	18</a:t>
            </a:r>
          </a:p>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D.</a:t>
            </a:r>
            <a:r>
              <a:rPr lang="pt-BR" altLang="en-US" sz="2400" b="1">
                <a:solidFill>
                  <a:srgbClr val="000000"/>
                </a:solidFill>
                <a:sym typeface="Symbol" pitchFamily="18" charset="2"/>
              </a:rPr>
              <a:t>	27</a:t>
            </a:r>
          </a:p>
        </p:txBody>
      </p:sp>
      <p:sp>
        <p:nvSpPr>
          <p:cNvPr id="113670" name="TPQuestion"/>
          <p:cNvSpPr>
            <a:spLocks noChangeArrowheads="1"/>
          </p:cNvSpPr>
          <p:nvPr/>
        </p:nvSpPr>
        <p:spPr bwMode="auto">
          <a:xfrm>
            <a:off x="476250" y="1517650"/>
            <a:ext cx="802005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lgn="r">
              <a:defRPr sz="1200">
                <a:solidFill>
                  <a:schemeClr val="tx1"/>
                </a:solidFill>
                <a:latin typeface="Arial" charset="0"/>
              </a:defRPr>
            </a:lvl1pPr>
            <a:lvl2pPr marL="342900" algn="r">
              <a:defRPr sz="1200">
                <a:solidFill>
                  <a:schemeClr val="tx1"/>
                </a:solidFill>
                <a:latin typeface="Arial" charset="0"/>
              </a:defRPr>
            </a:lvl2pPr>
            <a:lvl3pPr marL="342900" algn="r">
              <a:defRPr sz="1200">
                <a:solidFill>
                  <a:schemeClr val="tx1"/>
                </a:solidFill>
                <a:latin typeface="Arial" charset="0"/>
              </a:defRPr>
            </a:lvl3pPr>
            <a:lvl4pPr marL="342900" algn="r">
              <a:defRPr sz="1200">
                <a:solidFill>
                  <a:schemeClr val="tx1"/>
                </a:solidFill>
                <a:latin typeface="Arial" charset="0"/>
              </a:defRPr>
            </a:lvl4pPr>
            <a:lvl5pPr marL="342900" algn="r">
              <a:defRPr sz="1200">
                <a:solidFill>
                  <a:schemeClr val="tx1"/>
                </a:solidFill>
                <a:latin typeface="Arial" charset="0"/>
              </a:defRPr>
            </a:lvl5pPr>
            <a:lvl6pPr marL="800100" algn="r" fontAlgn="base">
              <a:spcBef>
                <a:spcPct val="0"/>
              </a:spcBef>
              <a:spcAft>
                <a:spcPct val="0"/>
              </a:spcAft>
              <a:defRPr sz="1200">
                <a:solidFill>
                  <a:schemeClr val="tx1"/>
                </a:solidFill>
                <a:latin typeface="Arial" charset="0"/>
              </a:defRPr>
            </a:lvl6pPr>
            <a:lvl7pPr marL="1257300" algn="r" fontAlgn="base">
              <a:spcBef>
                <a:spcPct val="0"/>
              </a:spcBef>
              <a:spcAft>
                <a:spcPct val="0"/>
              </a:spcAft>
              <a:defRPr sz="1200">
                <a:solidFill>
                  <a:schemeClr val="tx1"/>
                </a:solidFill>
                <a:latin typeface="Arial" charset="0"/>
              </a:defRPr>
            </a:lvl7pPr>
            <a:lvl8pPr marL="1714500" algn="r" fontAlgn="base">
              <a:spcBef>
                <a:spcPct val="0"/>
              </a:spcBef>
              <a:spcAft>
                <a:spcPct val="0"/>
              </a:spcAft>
              <a:defRPr sz="1200">
                <a:solidFill>
                  <a:schemeClr val="tx1"/>
                </a:solidFill>
                <a:latin typeface="Arial" charset="0"/>
              </a:defRPr>
            </a:lvl8pPr>
            <a:lvl9pPr marL="2171700" algn="r" fontAlgn="base">
              <a:spcBef>
                <a:spcPct val="0"/>
              </a:spcBef>
              <a:spcAft>
                <a:spcPct val="0"/>
              </a:spcAft>
              <a:defRPr sz="1200">
                <a:solidFill>
                  <a:schemeClr val="tx1"/>
                </a:solidFill>
                <a:latin typeface="Arial" charset="0"/>
              </a:defRPr>
            </a:lvl9pPr>
          </a:lstStyle>
          <a:p>
            <a:pPr algn="l" fontAlgn="base">
              <a:lnSpc>
                <a:spcPct val="90000"/>
              </a:lnSpc>
              <a:spcBef>
                <a:spcPct val="0"/>
              </a:spcBef>
              <a:spcAft>
                <a:spcPct val="0"/>
              </a:spcAft>
            </a:pPr>
            <a:r>
              <a:rPr lang="en-US" altLang="en-US" sz="2400" b="1">
                <a:solidFill>
                  <a:srgbClr val="E01B22"/>
                </a:solidFill>
                <a:cs typeface="Times New Roman" pitchFamily="18" charset="0"/>
              </a:rPr>
              <a:t>A.</a:t>
            </a:r>
            <a:r>
              <a:rPr lang="en-US" altLang="en-US" sz="2400" b="1">
                <a:solidFill>
                  <a:srgbClr val="00539D"/>
                </a:solidFill>
                <a:cs typeface="Times New Roman" pitchFamily="18" charset="0"/>
              </a:rPr>
              <a:t> Solve the equation 4</a:t>
            </a:r>
            <a:r>
              <a:rPr lang="en-US" altLang="en-US" sz="2400" b="1" i="1" baseline="40000">
                <a:solidFill>
                  <a:srgbClr val="00539D"/>
                </a:solidFill>
                <a:cs typeface="Times New Roman" pitchFamily="18" charset="0"/>
              </a:rPr>
              <a:t>x</a:t>
            </a:r>
            <a:r>
              <a:rPr lang="en-US" altLang="en-US" sz="2400" b="1">
                <a:solidFill>
                  <a:srgbClr val="00539D"/>
                </a:solidFill>
                <a:cs typeface="Times New Roman" pitchFamily="18" charset="0"/>
              </a:rPr>
              <a:t> = 64</a:t>
            </a:r>
            <a:r>
              <a:rPr lang="en-US" altLang="en-US" sz="2400" b="1" baseline="40000">
                <a:solidFill>
                  <a:srgbClr val="00539D"/>
                </a:solidFill>
                <a:cs typeface="Times New Roman" pitchFamily="18" charset="0"/>
              </a:rPr>
              <a:t>3</a:t>
            </a:r>
            <a:r>
              <a:rPr lang="en-US" altLang="en-US" sz="2400" b="1">
                <a:solidFill>
                  <a:srgbClr val="00539D"/>
                </a:solidFill>
                <a:cs typeface="Times New Roman" pitchFamily="18" charset="0"/>
              </a:rPr>
              <a:t>.</a:t>
            </a:r>
          </a:p>
        </p:txBody>
      </p:sp>
      <p:sp>
        <p:nvSpPr>
          <p:cNvPr id="113672" name="Oval 8"/>
          <p:cNvSpPr>
            <a:spLocks noChangeArrowheads="1"/>
          </p:cNvSpPr>
          <p:nvPr/>
        </p:nvSpPr>
        <p:spPr bwMode="auto">
          <a:xfrm>
            <a:off x="857250" y="31718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pic>
        <p:nvPicPr>
          <p:cNvPr id="113673" name="Picture 9"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3674" name="Picture 10"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027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3673"/>
                                        </p:tgtEl>
                                        <p:attrNameLst>
                                          <p:attrName>style.visibility</p:attrName>
                                        </p:attrNameLst>
                                      </p:cBhvr>
                                      <p:to>
                                        <p:strVal val="visible"/>
                                      </p:to>
                                    </p:set>
                                    <p:animEffect transition="in" filter="wipe(left)">
                                      <p:cBhvr>
                                        <p:cTn id="7" dur="500"/>
                                        <p:tgtEl>
                                          <p:spTgt spid="11367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3674"/>
                                        </p:tgtEl>
                                        <p:attrNameLst>
                                          <p:attrName>style.visibility</p:attrName>
                                        </p:attrNameLst>
                                      </p:cBhvr>
                                      <p:to>
                                        <p:strVal val="visible"/>
                                      </p:to>
                                    </p:set>
                                    <p:animEffect transition="in" filter="dissolve">
                                      <p:cBhvr>
                                        <p:cTn id="11" dur="500"/>
                                        <p:tgtEl>
                                          <p:spTgt spid="11367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3670"/>
                                        </p:tgtEl>
                                        <p:attrNameLst>
                                          <p:attrName>style.visibility</p:attrName>
                                        </p:attrNameLst>
                                      </p:cBhvr>
                                      <p:to>
                                        <p:strVal val="visible"/>
                                      </p:to>
                                    </p:set>
                                    <p:animEffect transition="in" filter="wipe(left)">
                                      <p:cBhvr>
                                        <p:cTn id="15" dur="500"/>
                                        <p:tgtEl>
                                          <p:spTgt spid="113670"/>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3669"/>
                                        </p:tgtEl>
                                        <p:attrNameLst>
                                          <p:attrName>style.visibility</p:attrName>
                                        </p:attrNameLst>
                                      </p:cBhvr>
                                      <p:to>
                                        <p:strVal val="visible"/>
                                      </p:to>
                                    </p:set>
                                    <p:animEffect transition="in" filter="wipe(left)">
                                      <p:cBhvr>
                                        <p:cTn id="19" dur="500"/>
                                        <p:tgtEl>
                                          <p:spTgt spid="11366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3672"/>
                                        </p:tgtEl>
                                        <p:attrNameLst>
                                          <p:attrName>style.visibility</p:attrName>
                                        </p:attrNameLst>
                                      </p:cBhvr>
                                      <p:to>
                                        <p:strVal val="visible"/>
                                      </p:to>
                                    </p:set>
                                    <p:animEffect transition="in" filter="wipe(down)">
                                      <p:cBhvr>
                                        <p:cTn id="24" dur="580">
                                          <p:stCondLst>
                                            <p:cond delay="0"/>
                                          </p:stCondLst>
                                        </p:cTn>
                                        <p:tgtEl>
                                          <p:spTgt spid="113672"/>
                                        </p:tgtEl>
                                      </p:cBhvr>
                                    </p:animEffect>
                                    <p:anim calcmode="lin" valueType="num">
                                      <p:cBhvr>
                                        <p:cTn id="25" dur="1822" tmFilter="0,0; 0.14,0.36; 0.43,0.73; 0.71,0.91; 1.0,1.0">
                                          <p:stCondLst>
                                            <p:cond delay="0"/>
                                          </p:stCondLst>
                                        </p:cTn>
                                        <p:tgtEl>
                                          <p:spTgt spid="11367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367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367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367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3672"/>
                                        </p:tgtEl>
                                        <p:attrNameLst>
                                          <p:attrName>ppt_y</p:attrName>
                                        </p:attrNameLst>
                                      </p:cBhvr>
                                      <p:tavLst>
                                        <p:tav tm="0" fmla="#ppt_y-sin(pi*$)/81">
                                          <p:val>
                                            <p:fltVal val="0"/>
                                          </p:val>
                                        </p:tav>
                                        <p:tav tm="100000">
                                          <p:val>
                                            <p:fltVal val="1"/>
                                          </p:val>
                                        </p:tav>
                                      </p:tavLst>
                                    </p:anim>
                                    <p:animScale>
                                      <p:cBhvr>
                                        <p:cTn id="30" dur="26">
                                          <p:stCondLst>
                                            <p:cond delay="650"/>
                                          </p:stCondLst>
                                        </p:cTn>
                                        <p:tgtEl>
                                          <p:spTgt spid="113672"/>
                                        </p:tgtEl>
                                      </p:cBhvr>
                                      <p:to x="100000" y="60000"/>
                                    </p:animScale>
                                    <p:animScale>
                                      <p:cBhvr>
                                        <p:cTn id="31" dur="166" decel="50000">
                                          <p:stCondLst>
                                            <p:cond delay="676"/>
                                          </p:stCondLst>
                                        </p:cTn>
                                        <p:tgtEl>
                                          <p:spTgt spid="113672"/>
                                        </p:tgtEl>
                                      </p:cBhvr>
                                      <p:to x="100000" y="100000"/>
                                    </p:animScale>
                                    <p:animScale>
                                      <p:cBhvr>
                                        <p:cTn id="32" dur="26">
                                          <p:stCondLst>
                                            <p:cond delay="1312"/>
                                          </p:stCondLst>
                                        </p:cTn>
                                        <p:tgtEl>
                                          <p:spTgt spid="113672"/>
                                        </p:tgtEl>
                                      </p:cBhvr>
                                      <p:to x="100000" y="80000"/>
                                    </p:animScale>
                                    <p:animScale>
                                      <p:cBhvr>
                                        <p:cTn id="33" dur="166" decel="50000">
                                          <p:stCondLst>
                                            <p:cond delay="1338"/>
                                          </p:stCondLst>
                                        </p:cTn>
                                        <p:tgtEl>
                                          <p:spTgt spid="113672"/>
                                        </p:tgtEl>
                                      </p:cBhvr>
                                      <p:to x="100000" y="100000"/>
                                    </p:animScale>
                                    <p:animScale>
                                      <p:cBhvr>
                                        <p:cTn id="34" dur="26">
                                          <p:stCondLst>
                                            <p:cond delay="1642"/>
                                          </p:stCondLst>
                                        </p:cTn>
                                        <p:tgtEl>
                                          <p:spTgt spid="113672"/>
                                        </p:tgtEl>
                                      </p:cBhvr>
                                      <p:to x="100000" y="90000"/>
                                    </p:animScale>
                                    <p:animScale>
                                      <p:cBhvr>
                                        <p:cTn id="35" dur="166" decel="50000">
                                          <p:stCondLst>
                                            <p:cond delay="1668"/>
                                          </p:stCondLst>
                                        </p:cTn>
                                        <p:tgtEl>
                                          <p:spTgt spid="113672"/>
                                        </p:tgtEl>
                                      </p:cBhvr>
                                      <p:to x="100000" y="100000"/>
                                    </p:animScale>
                                    <p:animScale>
                                      <p:cBhvr>
                                        <p:cTn id="36" dur="26">
                                          <p:stCondLst>
                                            <p:cond delay="1808"/>
                                          </p:stCondLst>
                                        </p:cTn>
                                        <p:tgtEl>
                                          <p:spTgt spid="113672"/>
                                        </p:tgtEl>
                                      </p:cBhvr>
                                      <p:to x="100000" y="95000"/>
                                    </p:animScale>
                                    <p:animScale>
                                      <p:cBhvr>
                                        <p:cTn id="37" dur="166" decel="50000">
                                          <p:stCondLst>
                                            <p:cond delay="1834"/>
                                          </p:stCondLst>
                                        </p:cTn>
                                        <p:tgtEl>
                                          <p:spTgt spid="1136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utoUpdateAnimBg="0"/>
      <p:bldP spid="113670" grpId="0" autoUpdateAnimBg="0"/>
      <p:bldP spid="1136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ltLang="en-US">
                <a:solidFill>
                  <a:schemeClr val="bg1"/>
                </a:solidFill>
              </a:rPr>
              <a:t>A</a:t>
            </a:r>
          </a:p>
          <a:p>
            <a:pPr marL="609600" indent="-609600">
              <a:buFontTx/>
              <a:buAutoNum type="alphaUcPeriod"/>
            </a:pPr>
            <a:r>
              <a:rPr lang="en-US" altLang="en-US">
                <a:solidFill>
                  <a:schemeClr val="bg1"/>
                </a:solidFill>
              </a:rPr>
              <a:t>B</a:t>
            </a:r>
          </a:p>
          <a:p>
            <a:pPr marL="609600" indent="-609600">
              <a:buFontTx/>
              <a:buAutoNum type="alphaUcPeriod"/>
            </a:pPr>
            <a:r>
              <a:rPr lang="en-US" altLang="en-US">
                <a:solidFill>
                  <a:schemeClr val="bg1"/>
                </a:solidFill>
              </a:rPr>
              <a:t>C</a:t>
            </a:r>
          </a:p>
          <a:p>
            <a:pPr marL="609600" indent="-609600">
              <a:buFontTx/>
              <a:buAutoNum type="alphaUcPeriod"/>
            </a:pPr>
            <a:r>
              <a:rPr lang="en-US" altLang="en-US">
                <a:solidFill>
                  <a:schemeClr val="bg1"/>
                </a:solidFill>
              </a:rPr>
              <a:t>D</a:t>
            </a:r>
          </a:p>
        </p:txBody>
      </p:sp>
      <p:sp>
        <p:nvSpPr>
          <p:cNvPr id="122883" name="TPQuestion"/>
          <p:cNvSpPr>
            <a:spLocks noGrp="1" noChangeArrowheads="1"/>
          </p:cNvSpPr>
          <p:nvPr>
            <p:ph type="title"/>
          </p:nvPr>
        </p:nvSpPr>
        <p:spPr/>
        <p:txBody>
          <a:bodyPr/>
          <a:lstStyle/>
          <a:p>
            <a:r>
              <a:rPr lang="en-US" altLang="en-US"/>
              <a:t>Example 1B</a:t>
            </a:r>
          </a:p>
        </p:txBody>
      </p:sp>
      <p:sp>
        <p:nvSpPr>
          <p:cNvPr id="122885" name="TPAnswers"/>
          <p:cNvSpPr>
            <a:spLocks noChangeArrowheads="1"/>
          </p:cNvSpPr>
          <p:nvPr>
            <p:custDataLst>
              <p:tags r:id="rId3"/>
            </p:custDataLst>
          </p:nvPr>
        </p:nvSpPr>
        <p:spPr bwMode="auto">
          <a:xfrm>
            <a:off x="857250" y="2260600"/>
            <a:ext cx="2790825" cy="3225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spcBef>
                <a:spcPct val="20000"/>
              </a:spcBef>
              <a:buChar char="•"/>
              <a:defRPr sz="3200">
                <a:solidFill>
                  <a:schemeClr val="tx1"/>
                </a:solidFill>
                <a:latin typeface="Arial" charset="0"/>
              </a:defRPr>
            </a:lvl1pPr>
            <a:lvl2pPr marL="914400" indent="-457200">
              <a:spcBef>
                <a:spcPct val="20000"/>
              </a:spcBef>
              <a:buChar char="–"/>
              <a:defRPr sz="2800">
                <a:solidFill>
                  <a:schemeClr val="tx1"/>
                </a:solidFill>
                <a:latin typeface="Arial" charset="0"/>
              </a:defRPr>
            </a:lvl2pPr>
            <a:lvl3pPr marL="1295400" indent="-381000">
              <a:spcBef>
                <a:spcPct val="20000"/>
              </a:spcBef>
              <a:buChar char="•"/>
              <a:defRPr sz="2400">
                <a:solidFill>
                  <a:schemeClr val="tx1"/>
                </a:solidFill>
                <a:latin typeface="Arial" charset="0"/>
              </a:defRPr>
            </a:lvl3pPr>
            <a:lvl4pPr marL="1714500" indent="-342900">
              <a:spcBef>
                <a:spcPct val="20000"/>
              </a:spcBef>
              <a:buChar char="–"/>
              <a:defRPr sz="2000">
                <a:solidFill>
                  <a:schemeClr val="tx1"/>
                </a:solidFill>
                <a:latin typeface="Arial" charset="0"/>
              </a:defRPr>
            </a:lvl4pPr>
            <a:lvl5pPr marL="2171700" indent="-342900">
              <a:spcBef>
                <a:spcPct val="20000"/>
              </a:spcBef>
              <a:buChar char="»"/>
              <a:defRPr sz="2000">
                <a:solidFill>
                  <a:schemeClr val="tx1"/>
                </a:solidFill>
                <a:latin typeface="Arial" charset="0"/>
              </a:defRPr>
            </a:lvl5pPr>
            <a:lvl6pPr marL="2628900" indent="-342900" fontAlgn="base">
              <a:spcBef>
                <a:spcPct val="20000"/>
              </a:spcBef>
              <a:spcAft>
                <a:spcPct val="0"/>
              </a:spcAft>
              <a:buChar char="»"/>
              <a:defRPr sz="2000">
                <a:solidFill>
                  <a:schemeClr val="tx1"/>
                </a:solidFill>
                <a:latin typeface="Arial" charset="0"/>
              </a:defRPr>
            </a:lvl6pPr>
            <a:lvl7pPr marL="3086100" indent="-342900" fontAlgn="base">
              <a:spcBef>
                <a:spcPct val="20000"/>
              </a:spcBef>
              <a:spcAft>
                <a:spcPct val="0"/>
              </a:spcAft>
              <a:buChar char="»"/>
              <a:defRPr sz="2000">
                <a:solidFill>
                  <a:schemeClr val="tx1"/>
                </a:solidFill>
                <a:latin typeface="Arial" charset="0"/>
              </a:defRPr>
            </a:lvl7pPr>
            <a:lvl8pPr marL="3543300" indent="-342900" fontAlgn="base">
              <a:spcBef>
                <a:spcPct val="20000"/>
              </a:spcBef>
              <a:spcAft>
                <a:spcPct val="0"/>
              </a:spcAft>
              <a:buChar char="»"/>
              <a:defRPr sz="2000">
                <a:solidFill>
                  <a:schemeClr val="tx1"/>
                </a:solidFill>
                <a:latin typeface="Arial" charset="0"/>
              </a:defRPr>
            </a:lvl8pPr>
            <a:lvl9pPr marL="4000500" indent="-342900" fontAlgn="base">
              <a:spcBef>
                <a:spcPct val="20000"/>
              </a:spcBef>
              <a:spcAft>
                <a:spcPct val="0"/>
              </a:spcAft>
              <a:buChar char="»"/>
              <a:defRPr sz="2000">
                <a:solidFill>
                  <a:schemeClr val="tx1"/>
                </a:solidFill>
                <a:latin typeface="Arial" charset="0"/>
              </a:defRPr>
            </a:lvl9pPr>
          </a:lstStyle>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A.</a:t>
            </a:r>
            <a:r>
              <a:rPr lang="pt-BR" altLang="en-US" sz="2400" b="1">
                <a:solidFill>
                  <a:srgbClr val="000000"/>
                </a:solidFill>
                <a:sym typeface="Symbol" pitchFamily="18" charset="2"/>
              </a:rPr>
              <a:t>	1</a:t>
            </a:r>
          </a:p>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B.</a:t>
            </a:r>
            <a:r>
              <a:rPr lang="pt-BR" altLang="en-US" sz="2400" b="1">
                <a:solidFill>
                  <a:srgbClr val="000000"/>
                </a:solidFill>
                <a:sym typeface="Symbol" pitchFamily="18" charset="2"/>
              </a:rPr>
              <a:t>	2</a:t>
            </a:r>
          </a:p>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C.</a:t>
            </a:r>
            <a:r>
              <a:rPr lang="pt-BR" altLang="en-US" sz="2400" b="1">
                <a:solidFill>
                  <a:srgbClr val="000000"/>
                </a:solidFill>
                <a:sym typeface="Symbol" pitchFamily="18" charset="2"/>
              </a:rPr>
              <a:t>	4</a:t>
            </a:r>
          </a:p>
          <a:p>
            <a:pPr fontAlgn="base">
              <a:lnSpc>
                <a:spcPct val="90000"/>
              </a:lnSpc>
              <a:spcBef>
                <a:spcPct val="83000"/>
              </a:spcBef>
              <a:spcAft>
                <a:spcPct val="83000"/>
              </a:spcAft>
              <a:buClr>
                <a:srgbClr val="00539D"/>
              </a:buClr>
              <a:buFontTx/>
              <a:buNone/>
            </a:pPr>
            <a:r>
              <a:rPr lang="pt-BR" altLang="en-US" sz="2400" b="1">
                <a:solidFill>
                  <a:srgbClr val="00539D"/>
                </a:solidFill>
                <a:sym typeface="Symbol" pitchFamily="18" charset="2"/>
              </a:rPr>
              <a:t>D.</a:t>
            </a:r>
            <a:r>
              <a:rPr lang="pt-BR" altLang="en-US" sz="2400" b="1">
                <a:solidFill>
                  <a:srgbClr val="000000"/>
                </a:solidFill>
                <a:sym typeface="Symbol" pitchFamily="18" charset="2"/>
              </a:rPr>
              <a:t>	5</a:t>
            </a:r>
          </a:p>
        </p:txBody>
      </p:sp>
      <p:sp>
        <p:nvSpPr>
          <p:cNvPr id="122886" name="TPQuestion"/>
          <p:cNvSpPr>
            <a:spLocks noChangeArrowheads="1"/>
          </p:cNvSpPr>
          <p:nvPr/>
        </p:nvSpPr>
        <p:spPr bwMode="auto">
          <a:xfrm>
            <a:off x="476250" y="1517650"/>
            <a:ext cx="802005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lgn="r">
              <a:defRPr sz="1200">
                <a:solidFill>
                  <a:schemeClr val="tx1"/>
                </a:solidFill>
                <a:latin typeface="Arial" charset="0"/>
              </a:defRPr>
            </a:lvl1pPr>
            <a:lvl2pPr marL="342900" algn="r">
              <a:defRPr sz="1200">
                <a:solidFill>
                  <a:schemeClr val="tx1"/>
                </a:solidFill>
                <a:latin typeface="Arial" charset="0"/>
              </a:defRPr>
            </a:lvl2pPr>
            <a:lvl3pPr marL="342900" algn="r">
              <a:defRPr sz="1200">
                <a:solidFill>
                  <a:schemeClr val="tx1"/>
                </a:solidFill>
                <a:latin typeface="Arial" charset="0"/>
              </a:defRPr>
            </a:lvl3pPr>
            <a:lvl4pPr marL="342900" algn="r">
              <a:defRPr sz="1200">
                <a:solidFill>
                  <a:schemeClr val="tx1"/>
                </a:solidFill>
                <a:latin typeface="Arial" charset="0"/>
              </a:defRPr>
            </a:lvl4pPr>
            <a:lvl5pPr marL="342900" algn="r">
              <a:defRPr sz="1200">
                <a:solidFill>
                  <a:schemeClr val="tx1"/>
                </a:solidFill>
                <a:latin typeface="Arial" charset="0"/>
              </a:defRPr>
            </a:lvl5pPr>
            <a:lvl6pPr marL="800100" algn="r" fontAlgn="base">
              <a:spcBef>
                <a:spcPct val="0"/>
              </a:spcBef>
              <a:spcAft>
                <a:spcPct val="0"/>
              </a:spcAft>
              <a:defRPr sz="1200">
                <a:solidFill>
                  <a:schemeClr val="tx1"/>
                </a:solidFill>
                <a:latin typeface="Arial" charset="0"/>
              </a:defRPr>
            </a:lvl6pPr>
            <a:lvl7pPr marL="1257300" algn="r" fontAlgn="base">
              <a:spcBef>
                <a:spcPct val="0"/>
              </a:spcBef>
              <a:spcAft>
                <a:spcPct val="0"/>
              </a:spcAft>
              <a:defRPr sz="1200">
                <a:solidFill>
                  <a:schemeClr val="tx1"/>
                </a:solidFill>
                <a:latin typeface="Arial" charset="0"/>
              </a:defRPr>
            </a:lvl7pPr>
            <a:lvl8pPr marL="1714500" algn="r" fontAlgn="base">
              <a:spcBef>
                <a:spcPct val="0"/>
              </a:spcBef>
              <a:spcAft>
                <a:spcPct val="0"/>
              </a:spcAft>
              <a:defRPr sz="1200">
                <a:solidFill>
                  <a:schemeClr val="tx1"/>
                </a:solidFill>
                <a:latin typeface="Arial" charset="0"/>
              </a:defRPr>
            </a:lvl8pPr>
            <a:lvl9pPr marL="2171700" algn="r" fontAlgn="base">
              <a:spcBef>
                <a:spcPct val="0"/>
              </a:spcBef>
              <a:spcAft>
                <a:spcPct val="0"/>
              </a:spcAft>
              <a:defRPr sz="1200">
                <a:solidFill>
                  <a:schemeClr val="tx1"/>
                </a:solidFill>
                <a:latin typeface="Arial" charset="0"/>
              </a:defRPr>
            </a:lvl9pPr>
          </a:lstStyle>
          <a:p>
            <a:pPr algn="l" fontAlgn="base">
              <a:lnSpc>
                <a:spcPct val="90000"/>
              </a:lnSpc>
              <a:spcBef>
                <a:spcPct val="0"/>
              </a:spcBef>
              <a:spcAft>
                <a:spcPct val="0"/>
              </a:spcAft>
            </a:pPr>
            <a:r>
              <a:rPr lang="en-US" altLang="en-US" sz="2400" b="1">
                <a:solidFill>
                  <a:srgbClr val="E01B22"/>
                </a:solidFill>
                <a:cs typeface="Times New Roman" pitchFamily="18" charset="0"/>
              </a:rPr>
              <a:t>B.</a:t>
            </a:r>
            <a:r>
              <a:rPr lang="en-US" altLang="en-US" sz="2400" b="1">
                <a:solidFill>
                  <a:srgbClr val="00539D"/>
                </a:solidFill>
                <a:cs typeface="Times New Roman" pitchFamily="18" charset="0"/>
              </a:rPr>
              <a:t> Solve the equation 3</a:t>
            </a:r>
            <a:r>
              <a:rPr lang="en-US" altLang="en-US" sz="2400" b="1" baseline="40000">
                <a:solidFill>
                  <a:srgbClr val="00539D"/>
                </a:solidFill>
                <a:cs typeface="Times New Roman" pitchFamily="18" charset="0"/>
              </a:rPr>
              <a:t>2</a:t>
            </a:r>
            <a:r>
              <a:rPr lang="en-US" altLang="en-US" sz="2400" b="1" i="1" baseline="40000">
                <a:solidFill>
                  <a:srgbClr val="00539D"/>
                </a:solidFill>
                <a:cs typeface="Times New Roman" pitchFamily="18" charset="0"/>
              </a:rPr>
              <a:t>x</a:t>
            </a:r>
            <a:r>
              <a:rPr lang="en-US" altLang="en-US" sz="2400" b="1">
                <a:solidFill>
                  <a:srgbClr val="00539D"/>
                </a:solidFill>
                <a:cs typeface="Times New Roman" pitchFamily="18" charset="0"/>
              </a:rPr>
              <a:t> = 9</a:t>
            </a:r>
            <a:r>
              <a:rPr lang="en-US" altLang="en-US" sz="2400" b="1" baseline="40000">
                <a:solidFill>
                  <a:srgbClr val="00539D"/>
                </a:solidFill>
                <a:cs typeface="Times New Roman" pitchFamily="18" charset="0"/>
              </a:rPr>
              <a:t>5</a:t>
            </a:r>
            <a:r>
              <a:rPr lang="en-US" altLang="en-US" sz="2400" b="1" i="1" baseline="40000">
                <a:solidFill>
                  <a:srgbClr val="00539D"/>
                </a:solidFill>
                <a:cs typeface="Times New Roman" pitchFamily="18" charset="0"/>
              </a:rPr>
              <a:t>x</a:t>
            </a:r>
            <a:r>
              <a:rPr lang="en-US" altLang="en-US" sz="2400" b="1" baseline="40000">
                <a:solidFill>
                  <a:srgbClr val="00539D"/>
                </a:solidFill>
                <a:cs typeface="Times New Roman" pitchFamily="18" charset="0"/>
              </a:rPr>
              <a:t> – 4</a:t>
            </a:r>
            <a:r>
              <a:rPr lang="en-US" altLang="en-US" sz="2400" b="1">
                <a:solidFill>
                  <a:srgbClr val="00539D"/>
                </a:solidFill>
                <a:cs typeface="Times New Roman" pitchFamily="18" charset="0"/>
              </a:rPr>
              <a:t>.</a:t>
            </a:r>
          </a:p>
        </p:txBody>
      </p:sp>
      <p:sp>
        <p:nvSpPr>
          <p:cNvPr id="122887" name="Oval 7"/>
          <p:cNvSpPr>
            <a:spLocks noChangeArrowheads="1"/>
          </p:cNvSpPr>
          <p:nvPr/>
        </p:nvSpPr>
        <p:spPr bwMode="auto">
          <a:xfrm>
            <a:off x="857250" y="22574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pic>
        <p:nvPicPr>
          <p:cNvPr id="122888"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22889"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61648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886"/>
                                        </p:tgtEl>
                                        <p:attrNameLst>
                                          <p:attrName>style.visibility</p:attrName>
                                        </p:attrNameLst>
                                      </p:cBhvr>
                                      <p:to>
                                        <p:strVal val="visible"/>
                                      </p:to>
                                    </p:set>
                                    <p:animEffect transition="in" filter="wipe(left)">
                                      <p:cBhvr>
                                        <p:cTn id="7" dur="500"/>
                                        <p:tgtEl>
                                          <p:spTgt spid="12288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885"/>
                                        </p:tgtEl>
                                        <p:attrNameLst>
                                          <p:attrName>style.visibility</p:attrName>
                                        </p:attrNameLst>
                                      </p:cBhvr>
                                      <p:to>
                                        <p:strVal val="visible"/>
                                      </p:to>
                                    </p:set>
                                    <p:animEffect transition="in" filter="wipe(left)">
                                      <p:cBhvr>
                                        <p:cTn id="11" dur="500"/>
                                        <p:tgtEl>
                                          <p:spTgt spid="1228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22887"/>
                                        </p:tgtEl>
                                        <p:attrNameLst>
                                          <p:attrName>style.visibility</p:attrName>
                                        </p:attrNameLst>
                                      </p:cBhvr>
                                      <p:to>
                                        <p:strVal val="visible"/>
                                      </p:to>
                                    </p:set>
                                    <p:animEffect transition="in" filter="wipe(down)">
                                      <p:cBhvr>
                                        <p:cTn id="16" dur="580">
                                          <p:stCondLst>
                                            <p:cond delay="0"/>
                                          </p:stCondLst>
                                        </p:cTn>
                                        <p:tgtEl>
                                          <p:spTgt spid="122887"/>
                                        </p:tgtEl>
                                      </p:cBhvr>
                                    </p:animEffect>
                                    <p:anim calcmode="lin" valueType="num">
                                      <p:cBhvr>
                                        <p:cTn id="17" dur="1822" tmFilter="0,0; 0.14,0.36; 0.43,0.73; 0.71,0.91; 1.0,1.0">
                                          <p:stCondLst>
                                            <p:cond delay="0"/>
                                          </p:stCondLst>
                                        </p:cTn>
                                        <p:tgtEl>
                                          <p:spTgt spid="12288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2288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2288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2288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22887"/>
                                        </p:tgtEl>
                                        <p:attrNameLst>
                                          <p:attrName>ppt_y</p:attrName>
                                        </p:attrNameLst>
                                      </p:cBhvr>
                                      <p:tavLst>
                                        <p:tav tm="0" fmla="#ppt_y-sin(pi*$)/81">
                                          <p:val>
                                            <p:fltVal val="0"/>
                                          </p:val>
                                        </p:tav>
                                        <p:tav tm="100000">
                                          <p:val>
                                            <p:fltVal val="1"/>
                                          </p:val>
                                        </p:tav>
                                      </p:tavLst>
                                    </p:anim>
                                    <p:animScale>
                                      <p:cBhvr>
                                        <p:cTn id="22" dur="26">
                                          <p:stCondLst>
                                            <p:cond delay="650"/>
                                          </p:stCondLst>
                                        </p:cTn>
                                        <p:tgtEl>
                                          <p:spTgt spid="122887"/>
                                        </p:tgtEl>
                                      </p:cBhvr>
                                      <p:to x="100000" y="60000"/>
                                    </p:animScale>
                                    <p:animScale>
                                      <p:cBhvr>
                                        <p:cTn id="23" dur="166" decel="50000">
                                          <p:stCondLst>
                                            <p:cond delay="676"/>
                                          </p:stCondLst>
                                        </p:cTn>
                                        <p:tgtEl>
                                          <p:spTgt spid="122887"/>
                                        </p:tgtEl>
                                      </p:cBhvr>
                                      <p:to x="100000" y="100000"/>
                                    </p:animScale>
                                    <p:animScale>
                                      <p:cBhvr>
                                        <p:cTn id="24" dur="26">
                                          <p:stCondLst>
                                            <p:cond delay="1312"/>
                                          </p:stCondLst>
                                        </p:cTn>
                                        <p:tgtEl>
                                          <p:spTgt spid="122887"/>
                                        </p:tgtEl>
                                      </p:cBhvr>
                                      <p:to x="100000" y="80000"/>
                                    </p:animScale>
                                    <p:animScale>
                                      <p:cBhvr>
                                        <p:cTn id="25" dur="166" decel="50000">
                                          <p:stCondLst>
                                            <p:cond delay="1338"/>
                                          </p:stCondLst>
                                        </p:cTn>
                                        <p:tgtEl>
                                          <p:spTgt spid="122887"/>
                                        </p:tgtEl>
                                      </p:cBhvr>
                                      <p:to x="100000" y="100000"/>
                                    </p:animScale>
                                    <p:animScale>
                                      <p:cBhvr>
                                        <p:cTn id="26" dur="26">
                                          <p:stCondLst>
                                            <p:cond delay="1642"/>
                                          </p:stCondLst>
                                        </p:cTn>
                                        <p:tgtEl>
                                          <p:spTgt spid="122887"/>
                                        </p:tgtEl>
                                      </p:cBhvr>
                                      <p:to x="100000" y="90000"/>
                                    </p:animScale>
                                    <p:animScale>
                                      <p:cBhvr>
                                        <p:cTn id="27" dur="166" decel="50000">
                                          <p:stCondLst>
                                            <p:cond delay="1668"/>
                                          </p:stCondLst>
                                        </p:cTn>
                                        <p:tgtEl>
                                          <p:spTgt spid="122887"/>
                                        </p:tgtEl>
                                      </p:cBhvr>
                                      <p:to x="100000" y="100000"/>
                                    </p:animScale>
                                    <p:animScale>
                                      <p:cBhvr>
                                        <p:cTn id="28" dur="26">
                                          <p:stCondLst>
                                            <p:cond delay="1808"/>
                                          </p:stCondLst>
                                        </p:cTn>
                                        <p:tgtEl>
                                          <p:spTgt spid="122887"/>
                                        </p:tgtEl>
                                      </p:cBhvr>
                                      <p:to x="100000" y="95000"/>
                                    </p:animScale>
                                    <p:animScale>
                                      <p:cBhvr>
                                        <p:cTn id="29" dur="166" decel="50000">
                                          <p:stCondLst>
                                            <p:cond delay="1834"/>
                                          </p:stCondLst>
                                        </p:cTn>
                                        <p:tgtEl>
                                          <p:spTgt spid="12288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utoUpdateAnimBg="0"/>
      <p:bldP spid="122886" grpId="0" autoUpdateAnimBg="0"/>
      <p:bldP spid="1228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Example 2A</a:t>
            </a:r>
          </a:p>
        </p:txBody>
      </p:sp>
      <p:sp>
        <p:nvSpPr>
          <p:cNvPr id="6148" name="Text Box 4"/>
          <p:cNvSpPr txBox="1">
            <a:spLocks noChangeArrowheads="1"/>
          </p:cNvSpPr>
          <p:nvPr/>
        </p:nvSpPr>
        <p:spPr bwMode="auto">
          <a:xfrm>
            <a:off x="4267200" y="762000"/>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E01B22"/>
                </a:solidFill>
              </a:rPr>
              <a:t>Write an Exponential Function</a:t>
            </a:r>
          </a:p>
        </p:txBody>
      </p:sp>
      <p:sp>
        <p:nvSpPr>
          <p:cNvPr id="6152" name="Rectangle 8"/>
          <p:cNvSpPr>
            <a:spLocks noChangeArrowheads="1"/>
          </p:cNvSpPr>
          <p:nvPr/>
        </p:nvSpPr>
        <p:spPr bwMode="auto">
          <a:xfrm>
            <a:off x="876300" y="1522413"/>
            <a:ext cx="7570788" cy="20637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fontAlgn="base">
              <a:lnSpc>
                <a:spcPct val="90000"/>
              </a:lnSpc>
              <a:spcAft>
                <a:spcPct val="20000"/>
              </a:spcAft>
              <a:buFontTx/>
              <a:buNone/>
            </a:pPr>
            <a:r>
              <a:rPr lang="en-US" altLang="en-US" sz="2400" b="1">
                <a:solidFill>
                  <a:srgbClr val="E01B22"/>
                </a:solidFill>
                <a:ea typeface="Times New Roman" pitchFamily="18" charset="0"/>
                <a:cs typeface="Arial" charset="0"/>
              </a:rPr>
              <a:t>A. POPULATION</a:t>
            </a:r>
            <a:r>
              <a:rPr lang="en-US" altLang="en-US" sz="2400" b="1">
                <a:solidFill>
                  <a:srgbClr val="000000"/>
                </a:solidFill>
                <a:ea typeface="Times New Roman" pitchFamily="18" charset="0"/>
                <a:cs typeface="Arial" charset="0"/>
              </a:rPr>
              <a:t>  </a:t>
            </a:r>
            <a:r>
              <a:rPr lang="en-US" altLang="en-US" sz="2400" b="1">
                <a:solidFill>
                  <a:srgbClr val="00539D"/>
                </a:solidFill>
                <a:ea typeface="Times New Roman" pitchFamily="18" charset="0"/>
                <a:cs typeface="Arial" charset="0"/>
              </a:rPr>
              <a:t>In 2000, the population of Phoenix was 1,321,045. By 2007, it was estimated at 1,512,986. Write an exponential function that could be used to model the population of Phoenix. Write </a:t>
            </a:r>
            <a:r>
              <a:rPr lang="en-US" altLang="en-US" sz="2400" b="1" i="1">
                <a:solidFill>
                  <a:srgbClr val="00539D"/>
                </a:solidFill>
                <a:ea typeface="Times New Roman" pitchFamily="18" charset="0"/>
                <a:cs typeface="Arial" charset="0"/>
              </a:rPr>
              <a:t>x</a:t>
            </a:r>
            <a:r>
              <a:rPr lang="en-US" altLang="en-US" sz="2400" b="1">
                <a:solidFill>
                  <a:srgbClr val="00539D"/>
                </a:solidFill>
                <a:ea typeface="Times New Roman" pitchFamily="18" charset="0"/>
                <a:cs typeface="Arial" charset="0"/>
              </a:rPr>
              <a:t> in terms of the numbers of years since 2000.</a:t>
            </a:r>
          </a:p>
        </p:txBody>
      </p:sp>
      <p:sp>
        <p:nvSpPr>
          <p:cNvPr id="6153" name="Text Box 9"/>
          <p:cNvSpPr txBox="1">
            <a:spLocks noChangeArrowheads="1"/>
          </p:cNvSpPr>
          <p:nvPr/>
        </p:nvSpPr>
        <p:spPr bwMode="auto">
          <a:xfrm>
            <a:off x="876300" y="3751263"/>
            <a:ext cx="7562850" cy="2209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altLang="en-US" sz="2400">
                <a:solidFill>
                  <a:srgbClr val="000000"/>
                </a:solidFill>
              </a:rPr>
              <a:t>At the beginning of the timeline in 2000, </a:t>
            </a:r>
            <a:r>
              <a:rPr lang="en-US" altLang="en-US" sz="2400" i="1">
                <a:solidFill>
                  <a:srgbClr val="000000"/>
                </a:solidFill>
              </a:rPr>
              <a:t>x</a:t>
            </a:r>
            <a:r>
              <a:rPr lang="en-US" altLang="en-US" sz="2400">
                <a:solidFill>
                  <a:srgbClr val="000000"/>
                </a:solidFill>
              </a:rPr>
              <a:t> is 0 and the population is 1,321,045. Thus, the </a:t>
            </a:r>
            <a:r>
              <a:rPr lang="en-US" altLang="en-US" sz="2400" i="1">
                <a:solidFill>
                  <a:srgbClr val="000000"/>
                </a:solidFill>
              </a:rPr>
              <a:t>y</a:t>
            </a:r>
            <a:r>
              <a:rPr lang="en-US" altLang="en-US" sz="2400">
                <a:solidFill>
                  <a:srgbClr val="000000"/>
                </a:solidFill>
              </a:rPr>
              <a:t>-intercept, and the value of </a:t>
            </a:r>
            <a:r>
              <a:rPr lang="en-US" altLang="en-US" sz="2400" i="1">
                <a:solidFill>
                  <a:srgbClr val="000000"/>
                </a:solidFill>
              </a:rPr>
              <a:t>a</a:t>
            </a:r>
            <a:r>
              <a:rPr lang="en-US" altLang="en-US" sz="2400">
                <a:solidFill>
                  <a:srgbClr val="000000"/>
                </a:solidFill>
              </a:rPr>
              <a:t>, is 1,321,045.</a:t>
            </a:r>
          </a:p>
          <a:p>
            <a:pPr fontAlgn="base">
              <a:lnSpc>
                <a:spcPct val="90000"/>
              </a:lnSpc>
              <a:spcBef>
                <a:spcPct val="20000"/>
              </a:spcBef>
              <a:spcAft>
                <a:spcPct val="20000"/>
              </a:spcAft>
              <a:buClr>
                <a:srgbClr val="FFFFFF"/>
              </a:buClr>
            </a:pPr>
            <a:r>
              <a:rPr lang="en-US" altLang="en-US" sz="2400">
                <a:solidFill>
                  <a:srgbClr val="000000"/>
                </a:solidFill>
              </a:rPr>
              <a:t>When </a:t>
            </a:r>
            <a:r>
              <a:rPr lang="en-US" altLang="en-US" sz="2400" i="1">
                <a:solidFill>
                  <a:srgbClr val="000000"/>
                </a:solidFill>
              </a:rPr>
              <a:t>x</a:t>
            </a:r>
            <a:r>
              <a:rPr lang="en-US" altLang="en-US" sz="2400">
                <a:solidFill>
                  <a:srgbClr val="000000"/>
                </a:solidFill>
              </a:rPr>
              <a:t> = 7, the population is 1,512,986. Substitute these values into an exponential function to determine the value of </a:t>
            </a:r>
            <a:r>
              <a:rPr lang="en-US" altLang="en-US" sz="2400" i="1">
                <a:solidFill>
                  <a:srgbClr val="000000"/>
                </a:solidFill>
              </a:rPr>
              <a:t>b</a:t>
            </a:r>
            <a:r>
              <a:rPr lang="en-US" altLang="en-US" sz="2400">
                <a:solidFill>
                  <a:srgbClr val="000000"/>
                </a:solidFill>
              </a:rPr>
              <a:t>.</a:t>
            </a:r>
          </a:p>
        </p:txBody>
      </p:sp>
    </p:spTree>
    <p:custDataLst>
      <p:tags r:id="rId1"/>
    </p:custDataLst>
    <p:extLst>
      <p:ext uri="{BB962C8B-B14F-4D97-AF65-F5344CB8AC3E}">
        <p14:creationId xmlns:p14="http://schemas.microsoft.com/office/powerpoint/2010/main" val="41981330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2">
                                            <p:txEl>
                                              <p:pRg st="0" end="0"/>
                                            </p:txEl>
                                          </p:spTgt>
                                        </p:tgtEl>
                                        <p:attrNameLst>
                                          <p:attrName>style.visibility</p:attrName>
                                        </p:attrNameLst>
                                      </p:cBhvr>
                                      <p:to>
                                        <p:strVal val="visible"/>
                                      </p:to>
                                    </p:set>
                                    <p:animEffect transition="in" filter="wipe(left)">
                                      <p:cBhvr>
                                        <p:cTn id="7" dur="500"/>
                                        <p:tgtEl>
                                          <p:spTgt spid="61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53">
                                            <p:txEl>
                                              <p:pRg st="0" end="0"/>
                                            </p:txEl>
                                          </p:spTgt>
                                        </p:tgtEl>
                                        <p:attrNameLst>
                                          <p:attrName>style.visibility</p:attrName>
                                        </p:attrNameLst>
                                      </p:cBhvr>
                                      <p:to>
                                        <p:strVal val="visible"/>
                                      </p:to>
                                    </p:set>
                                    <p:animEffect transition="in" filter="wipe(left)">
                                      <p:cBhvr>
                                        <p:cTn id="12" dur="500"/>
                                        <p:tgtEl>
                                          <p:spTgt spid="61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53">
                                            <p:txEl>
                                              <p:pRg st="1" end="1"/>
                                            </p:txEl>
                                          </p:spTgt>
                                        </p:tgtEl>
                                        <p:attrNameLst>
                                          <p:attrName>style.visibility</p:attrName>
                                        </p:attrNameLst>
                                      </p:cBhvr>
                                      <p:to>
                                        <p:strVal val="visible"/>
                                      </p:to>
                                    </p:set>
                                    <p:animEffect transition="in" filter="wipe(left)">
                                      <p:cBhvr>
                                        <p:cTn id="17" dur="500"/>
                                        <p:tgtEl>
                                          <p:spTgt spid="61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build="p" autoUpdateAnimBg="0" advAuto="0"/>
      <p:bldP spid="6153"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0EBD7FF8E9154062883E481375BB1D58"/>
  <p:tag name="VALUES" val="Correct¤Incorrect¤Incorrect¤Incorrect"/>
  <p:tag name="TOTALRESPONSES" val="5"/>
  <p:tag name="SLICED" val="False"/>
  <p:tag name="RESPONSES" val="NA,1,5,2;4;1;3;1;"/>
  <p:tag name="CHARTSTRINGSTD" val="2 1 1 1"/>
  <p:tag name="CHARTSTRINGREV" val="1 1 1 2"/>
  <p:tag name="CHARTSTRINGSTDPER" val="0.4 0.2 0.2 0.2"/>
  <p:tag name="CHARTSTRINGREVPER" val="0.2 0.2 0.2 0.4"/>
  <p:tag name="QUESTIONALIAS" val="Example 1B"/>
  <p:tag name="ANSWERSALIAS" val="A¤B¤C¤D"/>
  <p:tag name="RESPONSESGATHERED" val="False"/>
</p:tagLst>
</file>

<file path=ppt/tags/tag11.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12.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763036F1F41841B5A1B0F85EC6EBD574"/>
  <p:tag name="VALUES" val="Incorrect¤Incorrect¤Incorrect¤Correct"/>
  <p:tag name="TOTALRESPONSES" val="5"/>
  <p:tag name="SLICED" val="False"/>
  <p:tag name="RESPONSES" val="NA,1,5,1;3;1;2;4;"/>
  <p:tag name="CHARTSTRINGSTD" val="2 1 1 1"/>
  <p:tag name="CHARTSTRINGREV" val="1 1 1 2"/>
  <p:tag name="CHARTSTRINGSTDPER" val="0.4 0.2 0.2 0.2"/>
  <p:tag name="CHARTSTRINGREVPER" val="0.2 0.2 0.2 0.4"/>
  <p:tag name="QUESTIONALIAS" val="Example 2A"/>
  <p:tag name="ANSWERSALIAS" val="A¤B¤C¤D"/>
  <p:tag name="RESPONSESGATHERED" val="False"/>
</p:tagLst>
</file>

<file path=ppt/tags/tag17.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18.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9.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8"/>
  <p:tag name="SLIDEGUID" val="834458BAC8C040D79B68212DF5F936FE"/>
  <p:tag name="VALUES" val="Correct¤Incorrect¤Incorrect¤Incorrect"/>
  <p:tag name="TOTALRESPONSES" val="5"/>
  <p:tag name="SLICED" val="False"/>
  <p:tag name="RESPONSES" val="NA,1,5,4;1;3;2;1;"/>
  <p:tag name="CHARTSTRINGSTD" val="2 1 1 1"/>
  <p:tag name="CHARTSTRINGREV" val="1 1 1 2"/>
  <p:tag name="CHARTSTRINGSTDPER" val="0.4 0.2 0.2 0.2"/>
  <p:tag name="CHARTSTRINGREVPER" val="0.2 0.2 0.2 0.4"/>
  <p:tag name="QUESTIONALIAS" val="Example 2B"/>
  <p:tag name="ANSWERSALIAS" val="A¤B¤C¤D"/>
  <p:tag name="RESPONSESGATHERED"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21.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A374C315D0D94FC1A78229D8376ED540"/>
  <p:tag name="VALUES" val="Incorrect¤Incorrect¤Correct¤Incorrect"/>
  <p:tag name="TOTALRESPONSES" val="5"/>
  <p:tag name="SLICED" val="False"/>
  <p:tag name="RESPONSES" val="NA,1,5,4;3;1;1;3;"/>
  <p:tag name="CHARTSTRINGSTD" val="2 0 2 1"/>
  <p:tag name="CHARTSTRINGREV" val="1 2 0 2"/>
  <p:tag name="CHARTSTRINGSTDPER" val="0.4 0 0.4 0.2"/>
  <p:tag name="CHARTSTRINGREVPER" val="0.2 0.4 0 0.4"/>
  <p:tag name="QUESTIONALIAS" val="Example 3"/>
  <p:tag name="ANSWERSALIAS" val="A¤B¤C¤D"/>
  <p:tag name="RESPONSESGATHERED" val="False"/>
</p:tagLst>
</file>

<file path=ppt/tags/tag27.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28.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05E72300D2AA48239E797BC23141D212"/>
  <p:tag name="VALUES" val="Incorrect¤Incorrect¤Correct¤Incorrect"/>
  <p:tag name="TOTALRESPONSES" val="5"/>
  <p:tag name="SLICED" val="False"/>
  <p:tag name="RESPONSES" val="NA,1,5,3;4;3;3;1;"/>
  <p:tag name="CHARTSTRINGSTD" val="1 0 3 1"/>
  <p:tag name="CHARTSTRINGREV" val="1 3 0 1"/>
  <p:tag name="CHARTSTRINGSTDPER" val="0.2 0 0.6 0.2"/>
  <p:tag name="CHARTSTRINGREVPER" val="0.2 0.6 0 0.2"/>
  <p:tag name="QUESTIONALIAS" val="Example 4"/>
  <p:tag name="ANSWERSALIAS" val="A¤B¤C¤D"/>
  <p:tag name="RESPONSESGATHERED" val="False"/>
</p:tagLst>
</file>

<file path=ppt/tags/tag33.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34.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6"/>
  <p:tag name="SLIDEGUID" val="10402C18D5024B34B2D5723FE403CB47"/>
  <p:tag name="VALUES" val="Incorrect¤Correct¤Incorrect¤Incorrect"/>
  <p:tag name="TOTALRESPONSES" val="5"/>
  <p:tag name="SLICED" val="False"/>
  <p:tag name="RESPONSES" val="NA,1,5,3;3;4;2;4;"/>
  <p:tag name="CHARTSTRINGSTD" val="0 1 2 2"/>
  <p:tag name="CHARTSTRINGREV" val="2 2 1 0"/>
  <p:tag name="CHARTSTRINGSTDPER" val="0 0.2 0.4 0.4"/>
  <p:tag name="CHARTSTRINGREVPER" val="0.4 0.4 0.2 0"/>
  <p:tag name="QUESTIONALIAS" val="Example 1A"/>
  <p:tag name="ANSWERSALIAS" val="A¤B¤C¤D"/>
  <p:tag name="RESPONSESGATHERED" val="False"/>
</p:tagLst>
</file>

<file path=ppt/tags/tag8.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9.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heme/theme1.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Words>567</Words>
  <Application>Microsoft Office PowerPoint</Application>
  <PresentationFormat>On-screen Show (4:3)</PresentationFormat>
  <Paragraphs>138</Paragraphs>
  <Slides>23</Slides>
  <Notes>0</Notes>
  <HiddenSlides>0</HiddenSlides>
  <MMClips>0</MMClips>
  <ScaleCrop>false</ScaleCrop>
  <HeadingPairs>
    <vt:vector size="4" baseType="variant">
      <vt:variant>
        <vt:lpstr>Theme</vt:lpstr>
      </vt:variant>
      <vt:variant>
        <vt:i4>7</vt:i4>
      </vt:variant>
      <vt:variant>
        <vt:lpstr>Slide Titles</vt:lpstr>
      </vt:variant>
      <vt:variant>
        <vt:i4>23</vt:i4>
      </vt:variant>
    </vt:vector>
  </HeadingPairs>
  <TitlesOfParts>
    <vt:vector size="30" baseType="lpstr">
      <vt:lpstr>3_Default Design</vt:lpstr>
      <vt:lpstr>2_Default Design</vt:lpstr>
      <vt:lpstr>5_Default Design</vt:lpstr>
      <vt:lpstr>6_Default Design</vt:lpstr>
      <vt:lpstr>7_Default Design</vt:lpstr>
      <vt:lpstr>8_Default Design</vt:lpstr>
      <vt:lpstr>11_Default Design</vt:lpstr>
      <vt:lpstr>Splash Screen</vt:lpstr>
      <vt:lpstr>Then/Now</vt:lpstr>
      <vt:lpstr>Vocabulary</vt:lpstr>
      <vt:lpstr>Concept</vt:lpstr>
      <vt:lpstr>Example 1A</vt:lpstr>
      <vt:lpstr>Example 1B</vt:lpstr>
      <vt:lpstr>Example 1A</vt:lpstr>
      <vt:lpstr>Example 1B</vt:lpstr>
      <vt:lpstr>Example 2A</vt:lpstr>
      <vt:lpstr>Example 2A</vt:lpstr>
      <vt:lpstr>Example 2B</vt:lpstr>
      <vt:lpstr>Example 2A</vt:lpstr>
      <vt:lpstr>Example 2B</vt:lpstr>
      <vt:lpstr>Concept</vt:lpstr>
      <vt:lpstr>Example 3</vt:lpstr>
      <vt:lpstr>Example 3</vt:lpstr>
      <vt:lpstr>Example 3</vt:lpstr>
      <vt:lpstr>Example 3</vt:lpstr>
      <vt:lpstr>Concept</vt:lpstr>
      <vt:lpstr>Example 4</vt:lpstr>
      <vt:lpstr>Example 4</vt:lpstr>
      <vt:lpstr>Example 4</vt:lpstr>
      <vt:lpstr>End of the Lesson</vt:lpstr>
    </vt:vector>
  </TitlesOfParts>
  <Company>SCSD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Splash Screen</dc:title>
  <dc:creator>Gerald Casper</dc:creator>
  <cp:lastModifiedBy>Gerald Casper</cp:lastModifiedBy>
  <cp:revision>1</cp:revision>
  <dcterms:created xsi:type="dcterms:W3CDTF">2015-05-18T16:20:18Z</dcterms:created>
  <dcterms:modified xsi:type="dcterms:W3CDTF">2015-05-18T16:23:10Z</dcterms:modified>
</cp:coreProperties>
</file>