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57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7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6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5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28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44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166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07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68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06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04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64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42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219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49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90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114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81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6757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17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86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505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3691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288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22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20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928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049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1052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148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843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12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2331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6685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6294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342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19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511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555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78495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136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9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122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948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507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56275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5536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984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100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9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05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2689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3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575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934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222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5033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89001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34326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43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397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758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273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63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7782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206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1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158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1250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8325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27263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965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694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740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9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74001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8491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951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500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629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8344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587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12020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275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0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60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glencoe.mcgraw-hill.com/sites/0078884829/" TargetMode="Externa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10Math_A2_CR08.ppt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18" Type="http://schemas.openxmlformats.org/officeDocument/2006/relationships/image" Target="../media/image10.png"/><Relationship Id="rId26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://glencoe.mcgraw-hill.com/sites/0078884829/" TargetMode="External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23" Type="http://schemas.openxmlformats.org/officeDocument/2006/relationships/hyperlink" Target="10Math_A2_CR08.ppt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Relationship Id="rId22" Type="http://schemas.openxmlformats.org/officeDocument/2006/relationships/image" Target="../media/image1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5.xml"/><Relationship Id="rId21" Type="http://schemas.openxmlformats.org/officeDocument/2006/relationships/hyperlink" Target="10Math_A2_CR08.ppt" TargetMode="Externa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://glencoe.mcgraw-hill.com/sites/0078884829/" TargetMode="Externa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0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glencoe.mcgraw-hill.com/sites/0078884829/" TargetMode="Externa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Relationship Id="rId22" Type="http://schemas.openxmlformats.org/officeDocument/2006/relationships/hyperlink" Target="10Math_A2_CR08.ppt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47.xml"/><Relationship Id="rId21" Type="http://schemas.openxmlformats.org/officeDocument/2006/relationships/hyperlink" Target="10Math_A2_CR08.ppt" TargetMode="Externa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png"/><Relationship Id="rId25" Type="http://schemas.openxmlformats.org/officeDocument/2006/relationships/image" Target="../media/image15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49.xml"/><Relationship Id="rId15" Type="http://schemas.openxmlformats.org/officeDocument/2006/relationships/hyperlink" Target="http://glencoe.mcgraw-hill.com/sites/0078884829/" TargetMode="Externa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54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Relationship Id="rId22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10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60.xml"/><Relationship Id="rId15" Type="http://schemas.openxmlformats.org/officeDocument/2006/relationships/hyperlink" Target="http://glencoe.mcgraw-hill.com/sites/0078884829/" TargetMode="Externa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65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Relationship Id="rId22" Type="http://schemas.openxmlformats.org/officeDocument/2006/relationships/hyperlink" Target="10Math_A2_CR08.ppt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10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71.xml"/><Relationship Id="rId15" Type="http://schemas.openxmlformats.org/officeDocument/2006/relationships/hyperlink" Target="http://glencoe.mcgraw-hill.com/sites/0078884829/" TargetMode="Externa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76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Relationship Id="rId22" Type="http://schemas.openxmlformats.org/officeDocument/2006/relationships/hyperlink" Target="10Math_A2_CR08.ppt" TargetMode="Externa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8.jpe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19.png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hyperlink" Target="http://glencoe.mcgraw-hill.com/sites/0078884829/" TargetMode="Externa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2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" Target="../slides/slide1.xml"/><Relationship Id="rId22" Type="http://schemas.openxmlformats.org/officeDocument/2006/relationships/hyperlink" Target="10Math_A2_CR08.ppt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2" name="Picture 24" descr="09_ALG2  Int_01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7" b="2942"/>
          <a:stretch>
            <a:fillRect/>
          </a:stretch>
        </p:blipFill>
        <p:spPr bwMode="hidden">
          <a:xfrm>
            <a:off x="1752600" y="6067425"/>
            <a:ext cx="739140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37897" name="Picture 9" descr="09_PAlg-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Lesson Menu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685800"/>
            <a:ext cx="3683000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7" name="Picture 19" descr="09_PAlg-Ch Resources">
            <a:hlinkClick r:id="rId19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3" name="Picture 25" descr="09PreAlg LNHeader08-04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4" name="Picture 26" descr="09_ALG2 LTHeader8-4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59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5" name="Picture 21" descr="5Min Chec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657225"/>
            <a:ext cx="6792912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8" name="Picture 24" descr="09_ALG2  Int_01A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09_Pre-Algbra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Picture 10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41997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8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0" name="Picture 16" descr="09_PAlg-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CheckPointICON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76288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03" name="Text Box 19"/>
          <p:cNvSpPr txBox="1">
            <a:spLocks noChangeArrowheads="1"/>
          </p:cNvSpPr>
          <p:nvPr userDrawn="1"/>
        </p:nvSpPr>
        <p:spPr bwMode="auto">
          <a:xfrm>
            <a:off x="3886200" y="8001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18984C"/>
                </a:solidFill>
              </a:rPr>
              <a:t>Over Lesson 8–3</a:t>
            </a:r>
          </a:p>
        </p:txBody>
      </p:sp>
      <p:pic>
        <p:nvPicPr>
          <p:cNvPr id="42009" name="Picture 25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0" name="Picture 26" descr="09PreAlg LNHeader08-04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1" name="Picture 27" descr="09_ALG2 LTHeader8-4"/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21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91" name="Picture 23" descr="09_ALG2  Int_01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3" name="Picture 15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4" name="Picture 16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32781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6" name="Picture 18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2" name="Picture 24" descr="09_PAlg-Ch Resources">
            <a:hlinkClick r:id="rId21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3" name="Picture 25" descr="09PreAlg LNHeader08-04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4" name="Picture 26" descr="09_ALG2 LTHeader8-4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69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6" name="Picture 14" descr="09_ALG2  Int_01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Picture 3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Picture 4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69639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1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2" name="Picture 10" descr="Example_1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7" name="Picture 15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8" name="Picture 16" descr="09PreAlg LNHeader08-04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9" name="Picture 17" descr="09_ALG2 LTHeader8-4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18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0" name="Picture 14" descr="09_ALG2  Int_01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Picture 3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70663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1" name="Picture 15" descr="09_PAlg-Ch Resources">
            <a:hlinkClick r:id="rId21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2" name="Picture 16" descr="09PreAlg LNHeader08-04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3" name="Picture 17" descr="09_ALG2 LTHeader8-4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4" name="Picture 18" descr="Std Test Example_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97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4" name="Picture 14" descr="09_ALG2  Int_01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Picture 3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4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71687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9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1" name="Picture 11" descr="Example_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5" name="Picture 15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6" name="Picture 16" descr="09PreAlg LNHeader08-04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7" name="Picture 17" descr="09_ALG2 LTHeader8-4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94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8" name="Picture 14" descr="09_ALG2  Int_01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7" name="Picture 3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Picture 4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72711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2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3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5" name="Picture 11" descr="Example_4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9" name="Picture 15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0" name="Picture 16" descr="09PreAlg LNHeader08-04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1" name="Picture 17" descr="09_ALG2 LTHeader8-4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94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42" name="Picture 18" descr="09_ALG2 EndOf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1" name="Picture 17" descr="09_ALG2  Int_01A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7" name="Picture 3" descr="09_Pre-Algbra Nav_Bar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Picture 4" descr="09_PAlg-Online">
            <a:hlinkClick r:id="rId17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3431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3" name="Picture 9" descr="09_PAlg-Home">
            <a:hlinkClick r:id="rId14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8" name="Picture 14" descr="09_PAlg-ForwardDEAD">
            <a:hlinkClick r:id="" action="ppaction://noaction" highlightClick="1" endSnd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3" name="Picture 19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4" name="Picture 20" descr="09PreAlg LNHeader08-04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5" name="Picture 21" descr="09_ALG2 LTHeader8-4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54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3.jpe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31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3.jpe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6.xml"/><Relationship Id="rId7" Type="http://schemas.openxmlformats.org/officeDocument/2006/relationships/image" Target="../media/image2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5.pn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06" name="Picture 42" descr="09_ALG2 Splash Nat 00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Splash Screen</a:t>
            </a:r>
          </a:p>
        </p:txBody>
      </p:sp>
      <p:pic>
        <p:nvPicPr>
          <p:cNvPr id="36902" name="Picture 38" descr="09_ALG2 Splash a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1" t="55582" r="49149" b="14404"/>
          <a:stretch>
            <a:fillRect/>
          </a:stretch>
        </p:blipFill>
        <p:spPr bwMode="auto">
          <a:xfrm>
            <a:off x="2133600" y="3810000"/>
            <a:ext cx="3581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03" name="Picture 39" descr="09PreAlg LNHeader08-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4648200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04" name="Picture 40" descr="09_ALG2 LTHeader8-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884738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82985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Concept</a:t>
            </a:r>
          </a:p>
        </p:txBody>
      </p:sp>
      <p:pic>
        <p:nvPicPr>
          <p:cNvPr id="120836" name="Picture 4" descr="ALG2-CH08-503-A-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20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48530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3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Solve a Logarithmic Inequality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47725" y="1408113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Solve log</a:t>
            </a:r>
            <a:r>
              <a:rPr lang="en-US" altLang="en-US" sz="2400" b="1" baseline="-25000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6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 &gt; 3. </a:t>
            </a:r>
            <a:endParaRPr lang="en-US" altLang="en-US" sz="2400" i="1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04825" y="2312988"/>
            <a:ext cx="80772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57600" indent="-3314700">
              <a:tabLst>
                <a:tab pos="1143000" algn="r"/>
                <a:tab pos="1257300" algn="l"/>
                <a:tab pos="3657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71900">
              <a:tabLst>
                <a:tab pos="1143000" algn="r"/>
                <a:tab pos="1257300" algn="l"/>
                <a:tab pos="3657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3886200">
              <a:tabLst>
                <a:tab pos="1143000" algn="r"/>
                <a:tab pos="1257300" algn="l"/>
                <a:tab pos="3657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4000500">
              <a:tabLst>
                <a:tab pos="1143000" algn="r"/>
                <a:tab pos="1257300" algn="l"/>
                <a:tab pos="3657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4114800">
              <a:tabLst>
                <a:tab pos="1143000" algn="r"/>
                <a:tab pos="1257300" algn="l"/>
                <a:tab pos="3657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  <a:tab pos="3657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502920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  <a:tab pos="3657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548640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  <a:tab pos="3657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594360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  <a:tab pos="3657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log</a:t>
            </a:r>
            <a:r>
              <a:rPr lang="en-US" altLang="en-US" sz="2400" baseline="-25000">
                <a:solidFill>
                  <a:srgbClr val="000000"/>
                </a:solidFill>
              </a:rPr>
              <a:t>6</a:t>
            </a:r>
            <a:r>
              <a:rPr lang="en-US" altLang="en-US" sz="2400">
                <a:solidFill>
                  <a:srgbClr val="000000"/>
                </a:solidFill>
              </a:rPr>
              <a:t> </a:t>
            </a:r>
            <a:r>
              <a:rPr lang="en-US" altLang="en-US" sz="2400" i="1">
                <a:solidFill>
                  <a:srgbClr val="000000"/>
                </a:solidFill>
              </a:rPr>
              <a:t>x</a:t>
            </a:r>
            <a:r>
              <a:rPr lang="en-US" altLang="en-US" sz="2400">
                <a:solidFill>
                  <a:srgbClr val="000000"/>
                </a:solidFill>
              </a:rPr>
              <a:t>	&gt; 3	Original inequality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</a:t>
            </a:r>
            <a:r>
              <a:rPr lang="en-US" altLang="en-US" sz="2400" i="1">
                <a:solidFill>
                  <a:srgbClr val="000000"/>
                </a:solidFill>
              </a:rPr>
              <a:t>x</a:t>
            </a:r>
            <a:r>
              <a:rPr lang="en-US" altLang="en-US" sz="2400">
                <a:solidFill>
                  <a:srgbClr val="000000"/>
                </a:solidFill>
              </a:rPr>
              <a:t>	&gt; 6</a:t>
            </a:r>
            <a:r>
              <a:rPr lang="en-US" altLang="en-US" sz="2400" baseline="40000">
                <a:solidFill>
                  <a:srgbClr val="000000"/>
                </a:solidFill>
              </a:rPr>
              <a:t>3</a:t>
            </a:r>
            <a:r>
              <a:rPr lang="en-US" altLang="en-US" sz="2400">
                <a:solidFill>
                  <a:srgbClr val="000000"/>
                </a:solidFill>
              </a:rPr>
              <a:t>	Property of Inequality for Logarithmic Functions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</a:t>
            </a:r>
            <a:r>
              <a:rPr lang="en-US" altLang="en-US" sz="2400" i="1">
                <a:solidFill>
                  <a:srgbClr val="000000"/>
                </a:solidFill>
              </a:rPr>
              <a:t>x	</a:t>
            </a:r>
            <a:r>
              <a:rPr lang="en-US" altLang="en-US" sz="2400">
                <a:solidFill>
                  <a:srgbClr val="000000"/>
                </a:solidFill>
              </a:rPr>
              <a:t>&gt; 216	Simplify.</a:t>
            </a:r>
            <a:r>
              <a:rPr lang="en-US" altLang="en-US" sz="2400" i="1">
                <a:solidFill>
                  <a:srgbClr val="000000"/>
                </a:solidFill>
              </a:rPr>
              <a:t>	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04825" y="4879975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The solution set is {</a:t>
            </a:r>
            <a:r>
              <a:rPr lang="en-US" altLang="en-US" sz="2400" i="1">
                <a:solidFill>
                  <a:srgbClr val="E01B22"/>
                </a:solidFill>
              </a:rPr>
              <a:t>x</a:t>
            </a:r>
            <a:r>
              <a:rPr lang="en-US" altLang="en-US" sz="2400">
                <a:solidFill>
                  <a:srgbClr val="E01B22"/>
                </a:solidFill>
              </a:rPr>
              <a:t> | </a:t>
            </a:r>
            <a:r>
              <a:rPr lang="en-US" altLang="en-US" sz="2400" i="1">
                <a:solidFill>
                  <a:srgbClr val="E01B22"/>
                </a:solidFill>
              </a:rPr>
              <a:t>x</a:t>
            </a:r>
            <a:r>
              <a:rPr lang="en-US" altLang="en-US" sz="2400">
                <a:solidFill>
                  <a:srgbClr val="E01B22"/>
                </a:solidFill>
              </a:rPr>
              <a:t> &gt; 216}.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86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autoUpdateAnimBg="0" advAuto="0"/>
      <p:bldP spid="9221" grpId="0" build="p" autoUpdateAnimBg="0"/>
      <p:bldP spid="922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571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3</a:t>
            </a:r>
          </a:p>
        </p:txBody>
      </p:sp>
      <p:sp>
        <p:nvSpPr>
          <p:cNvPr id="115717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152650"/>
            <a:ext cx="523875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{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x 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| 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 &lt; 9}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{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x 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| 0 &lt; 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 &lt; 9}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{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x 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| 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 &gt; 9}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{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x 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| </a:t>
            </a:r>
            <a:r>
              <a:rPr lang="pt-BR" altLang="en-US" sz="2400" b="1" i="1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 &lt; 8}</a:t>
            </a:r>
          </a:p>
        </p:txBody>
      </p:sp>
      <p:sp>
        <p:nvSpPr>
          <p:cNvPr id="115718" name="TPQuestion"/>
          <p:cNvSpPr>
            <a:spLocks noChangeArrowheads="1"/>
          </p:cNvSpPr>
          <p:nvPr/>
        </p:nvSpPr>
        <p:spPr bwMode="auto">
          <a:xfrm>
            <a:off x="476250" y="1409700"/>
            <a:ext cx="80200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What is the solution to log</a:t>
            </a:r>
            <a:r>
              <a:rPr lang="en-US" altLang="en-US" sz="2400" b="1" baseline="-25000">
                <a:solidFill>
                  <a:srgbClr val="00539D"/>
                </a:solidFill>
                <a:cs typeface="Times New Roman" pitchFamily="18" charset="0"/>
              </a:rPr>
              <a:t>3 </a:t>
            </a:r>
            <a:r>
              <a:rPr lang="en-US" altLang="en-US" sz="2400" b="1" i="1">
                <a:solidFill>
                  <a:srgbClr val="00539D"/>
                </a:solidFill>
                <a:cs typeface="Times New Roman" pitchFamily="18" charset="0"/>
              </a:rPr>
              <a:t>x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&lt; 2?</a:t>
            </a:r>
          </a:p>
        </p:txBody>
      </p:sp>
      <p:sp>
        <p:nvSpPr>
          <p:cNvPr id="115719" name="Oval 7"/>
          <p:cNvSpPr>
            <a:spLocks noChangeArrowheads="1"/>
          </p:cNvSpPr>
          <p:nvPr/>
        </p:nvSpPr>
        <p:spPr bwMode="auto">
          <a:xfrm>
            <a:off x="847725" y="305752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5720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1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512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autoUpdateAnimBg="0"/>
      <p:bldP spid="115718" grpId="0" autoUpdateAnimBg="0"/>
      <p:bldP spid="1157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Concept</a:t>
            </a:r>
          </a:p>
        </p:txBody>
      </p:sp>
      <p:pic>
        <p:nvPicPr>
          <p:cNvPr id="121860" name="Picture 4" descr="ALG2-CH08-504-A-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22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65712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4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Solve Inequalities with Logarithms on Each Side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847725" y="1503363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Solve log</a:t>
            </a:r>
            <a:r>
              <a:rPr lang="en-US" altLang="en-US" sz="2400" b="1" baseline="-25000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7 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(2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 + 8) &gt; log</a:t>
            </a:r>
            <a:r>
              <a:rPr lang="en-US" altLang="en-US" sz="2400" b="1" baseline="-25000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7 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(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 + 5).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504825" y="2312988"/>
            <a:ext cx="80772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914900" indent="-4572000">
              <a:tabLst>
                <a:tab pos="2343150" algn="r"/>
                <a:tab pos="24574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029200">
              <a:tabLst>
                <a:tab pos="2343150" algn="r"/>
                <a:tab pos="24574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5143500">
              <a:tabLst>
                <a:tab pos="2343150" algn="r"/>
                <a:tab pos="24574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5257800">
              <a:tabLst>
                <a:tab pos="2343150" algn="r"/>
                <a:tab pos="24574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5372100">
              <a:tabLst>
                <a:tab pos="2343150" algn="r"/>
                <a:tab pos="24574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5829300" fontAlgn="base">
              <a:spcBef>
                <a:spcPct val="0"/>
              </a:spcBef>
              <a:spcAft>
                <a:spcPct val="0"/>
              </a:spcAft>
              <a:tabLst>
                <a:tab pos="2343150" algn="r"/>
                <a:tab pos="24574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6286500" fontAlgn="base">
              <a:spcBef>
                <a:spcPct val="0"/>
              </a:spcBef>
              <a:spcAft>
                <a:spcPct val="0"/>
              </a:spcAft>
              <a:tabLst>
                <a:tab pos="2343150" algn="r"/>
                <a:tab pos="24574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6743700" fontAlgn="base">
              <a:spcBef>
                <a:spcPct val="0"/>
              </a:spcBef>
              <a:spcAft>
                <a:spcPct val="0"/>
              </a:spcAft>
              <a:tabLst>
                <a:tab pos="2343150" algn="r"/>
                <a:tab pos="24574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7200900" fontAlgn="base">
              <a:spcBef>
                <a:spcPct val="0"/>
              </a:spcBef>
              <a:spcAft>
                <a:spcPct val="0"/>
              </a:spcAft>
              <a:tabLst>
                <a:tab pos="2343150" algn="r"/>
                <a:tab pos="24574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log</a:t>
            </a:r>
            <a:r>
              <a:rPr lang="en-US" altLang="en-US" sz="2400" baseline="-25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7 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(2</a:t>
            </a:r>
            <a:r>
              <a:rPr lang="en-US" alt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+ 8) &gt;	log</a:t>
            </a:r>
            <a:r>
              <a:rPr lang="en-US" altLang="en-US" sz="2400" baseline="-25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7 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(</a:t>
            </a:r>
            <a:r>
              <a:rPr lang="en-US" alt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+ 5)	Original inequality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alt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+ 8 &gt;	</a:t>
            </a:r>
            <a:r>
              <a:rPr lang="en-US" alt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+ 5	Property of Inequality for Logarithmic Functions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x 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&gt;	–3	Simplify.</a:t>
            </a:r>
            <a:r>
              <a:rPr lang="en-US" alt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504825" y="5181600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The solution set is {</a:t>
            </a:r>
            <a:r>
              <a:rPr lang="en-US" altLang="en-US" sz="2400" i="1">
                <a:solidFill>
                  <a:srgbClr val="E01B22"/>
                </a:solidFill>
              </a:rPr>
              <a:t>x</a:t>
            </a:r>
            <a:r>
              <a:rPr lang="en-US" altLang="en-US" sz="2400">
                <a:solidFill>
                  <a:srgbClr val="E01B22"/>
                </a:solidFill>
              </a:rPr>
              <a:t> | </a:t>
            </a:r>
            <a:r>
              <a:rPr lang="en-US" altLang="en-US" sz="2400" i="1">
                <a:solidFill>
                  <a:srgbClr val="E01B22"/>
                </a:solidFill>
              </a:rPr>
              <a:t>x</a:t>
            </a:r>
            <a:r>
              <a:rPr lang="en-US" altLang="en-US" sz="2400">
                <a:solidFill>
                  <a:srgbClr val="E01B22"/>
                </a:solidFill>
              </a:rPr>
              <a:t> </a:t>
            </a:r>
            <a:r>
              <a:rPr lang="en-US" altLang="en-US" sz="2400">
                <a:solidFill>
                  <a:srgbClr val="E01B22"/>
                </a:solidFill>
                <a:latin typeface=""/>
              </a:rPr>
              <a:t>&gt;</a:t>
            </a:r>
            <a:r>
              <a:rPr lang="en-US" altLang="en-US" sz="2400">
                <a:solidFill>
                  <a:srgbClr val="E01B22"/>
                </a:solidFill>
              </a:rPr>
              <a:t> –3}.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5607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build="p" autoUpdateAnimBg="0" advAuto="0"/>
      <p:bldP spid="93189" grpId="0" build="p" autoUpdateAnimBg="0"/>
      <p:bldP spid="93190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673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4</a:t>
            </a:r>
          </a:p>
        </p:txBody>
      </p:sp>
      <p:sp>
        <p:nvSpPr>
          <p:cNvPr id="116742" name="TPQuestion"/>
          <p:cNvSpPr>
            <a:spLocks noChangeArrowheads="1"/>
          </p:cNvSpPr>
          <p:nvPr/>
        </p:nvSpPr>
        <p:spPr bwMode="auto">
          <a:xfrm>
            <a:off x="476250" y="1408113"/>
            <a:ext cx="74676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Solve log</a:t>
            </a:r>
            <a:r>
              <a:rPr lang="en-US" altLang="en-US" sz="2400" b="1" baseline="-25000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7 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(4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 + 5) &lt; log</a:t>
            </a:r>
            <a:r>
              <a:rPr lang="en-US" altLang="en-US" sz="2400" b="1" baseline="-25000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7 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(5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 + 1). </a:t>
            </a:r>
          </a:p>
        </p:txBody>
      </p:sp>
      <p:pic>
        <p:nvPicPr>
          <p:cNvPr id="116744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5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3" name="Oval 7"/>
          <p:cNvSpPr>
            <a:spLocks noChangeArrowheads="1"/>
          </p:cNvSpPr>
          <p:nvPr/>
        </p:nvSpPr>
        <p:spPr bwMode="auto">
          <a:xfrm>
            <a:off x="847725" y="232727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16756" name="Group 20"/>
          <p:cNvGrpSpPr>
            <a:grpSpLocks/>
          </p:cNvGrpSpPr>
          <p:nvPr/>
        </p:nvGrpSpPr>
        <p:grpSpPr bwMode="auto">
          <a:xfrm>
            <a:off x="857250" y="2305050"/>
            <a:ext cx="4095750" cy="3867150"/>
            <a:chOff x="540" y="1662"/>
            <a:chExt cx="2580" cy="2436"/>
          </a:xfrm>
        </p:grpSpPr>
        <p:sp>
          <p:nvSpPr>
            <p:cNvPr id="116741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40" y="1676"/>
              <a:ext cx="1758" cy="2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33400" indent="-5334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914400" indent="-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295400" indent="-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indent="-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171700" indent="-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6289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30861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5433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40005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100000"/>
                </a:spcBef>
                <a:spcAft>
                  <a:spcPct val="100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A.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fontAlgn="base">
                <a:lnSpc>
                  <a:spcPct val="90000"/>
                </a:lnSpc>
                <a:spcBef>
                  <a:spcPct val="100000"/>
                </a:spcBef>
                <a:spcAft>
                  <a:spcPct val="100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B.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fontAlgn="base">
                <a:lnSpc>
                  <a:spcPct val="90000"/>
                </a:lnSpc>
                <a:spcBef>
                  <a:spcPct val="100000"/>
                </a:spcBef>
                <a:spcAft>
                  <a:spcPct val="100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C.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fontAlgn="base">
                <a:lnSpc>
                  <a:spcPct val="90000"/>
                </a:lnSpc>
                <a:spcBef>
                  <a:spcPct val="100000"/>
                </a:spcBef>
                <a:spcAft>
                  <a:spcPct val="100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D.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</p:txBody>
        </p:sp>
        <p:pic>
          <p:nvPicPr>
            <p:cNvPr id="116746" name="Picture 10" descr="8-4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032"/>
            <a:stretch>
              <a:fillRect/>
            </a:stretch>
          </p:blipFill>
          <p:spPr bwMode="auto">
            <a:xfrm>
              <a:off x="962" y="3515"/>
              <a:ext cx="1486" cy="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752" name="Text Box 16"/>
            <p:cNvSpPr txBox="1">
              <a:spLocks noChangeArrowheads="1"/>
            </p:cNvSpPr>
            <p:nvPr/>
          </p:nvSpPr>
          <p:spPr bwMode="auto">
            <a:xfrm>
              <a:off x="1008" y="1662"/>
              <a:ext cx="21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{</a:t>
              </a:r>
              <a:r>
                <a:rPr lang="en-US" altLang="en-US" sz="2400" i="1">
                  <a:solidFill>
                    <a:srgbClr val="000000"/>
                  </a:solidFill>
                </a:rPr>
                <a:t>x</a:t>
              </a:r>
              <a:r>
                <a:rPr lang="en-US" altLang="en-US" sz="2400">
                  <a:solidFill>
                    <a:srgbClr val="000000"/>
                  </a:solidFill>
                </a:rPr>
                <a:t> | </a:t>
              </a:r>
              <a:r>
                <a:rPr lang="en-US" altLang="en-US" sz="2400" i="1">
                  <a:solidFill>
                    <a:srgbClr val="000000"/>
                  </a:solidFill>
                </a:rPr>
                <a:t>x </a:t>
              </a:r>
              <a:r>
                <a:rPr lang="en-US" altLang="en-US" sz="2400">
                  <a:solidFill>
                    <a:srgbClr val="000000"/>
                  </a:solidFill>
                </a:rPr>
                <a:t>&gt; 4}</a:t>
              </a:r>
            </a:p>
          </p:txBody>
        </p:sp>
        <p:sp>
          <p:nvSpPr>
            <p:cNvPr id="116754" name="Text Box 18"/>
            <p:cNvSpPr txBox="1">
              <a:spLocks noChangeArrowheads="1"/>
            </p:cNvSpPr>
            <p:nvPr/>
          </p:nvSpPr>
          <p:spPr bwMode="auto">
            <a:xfrm>
              <a:off x="1008" y="2304"/>
              <a:ext cx="21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{</a:t>
              </a:r>
              <a:r>
                <a:rPr lang="en-US" altLang="en-US" sz="2400" i="1">
                  <a:solidFill>
                    <a:srgbClr val="000000"/>
                  </a:solidFill>
                </a:rPr>
                <a:t>x</a:t>
              </a:r>
              <a:r>
                <a:rPr lang="en-US" altLang="en-US" sz="2400">
                  <a:solidFill>
                    <a:srgbClr val="000000"/>
                  </a:solidFill>
                </a:rPr>
                <a:t> | </a:t>
              </a:r>
              <a:r>
                <a:rPr lang="en-US" altLang="en-US" sz="2400" i="1">
                  <a:solidFill>
                    <a:srgbClr val="000000"/>
                  </a:solidFill>
                </a:rPr>
                <a:t>x </a:t>
              </a:r>
              <a:r>
                <a:rPr lang="en-US" altLang="en-US" sz="2400">
                  <a:solidFill>
                    <a:srgbClr val="000000"/>
                  </a:solidFill>
                  <a:cs typeface="Arial" pitchFamily="34" charset="0"/>
                </a:rPr>
                <a:t>≥</a:t>
              </a:r>
              <a:r>
                <a:rPr lang="en-US" altLang="en-US" sz="2400">
                  <a:solidFill>
                    <a:srgbClr val="000000"/>
                  </a:solidFill>
                </a:rPr>
                <a:t> 4}</a:t>
              </a:r>
            </a:p>
          </p:txBody>
        </p:sp>
        <p:sp>
          <p:nvSpPr>
            <p:cNvPr id="116755" name="Text Box 19"/>
            <p:cNvSpPr txBox="1">
              <a:spLocks noChangeArrowheads="1"/>
            </p:cNvSpPr>
            <p:nvPr/>
          </p:nvSpPr>
          <p:spPr bwMode="auto">
            <a:xfrm>
              <a:off x="1008" y="2964"/>
              <a:ext cx="21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{</a:t>
              </a:r>
              <a:r>
                <a:rPr lang="en-US" altLang="en-US" sz="2400" i="1">
                  <a:solidFill>
                    <a:srgbClr val="000000"/>
                  </a:solidFill>
                </a:rPr>
                <a:t>x</a:t>
              </a:r>
              <a:r>
                <a:rPr lang="en-US" altLang="en-US" sz="2400">
                  <a:solidFill>
                    <a:srgbClr val="000000"/>
                  </a:solidFill>
                </a:rPr>
                <a:t> | 0</a:t>
              </a:r>
              <a:r>
                <a:rPr lang="en-US" altLang="en-US" sz="2400" i="1">
                  <a:solidFill>
                    <a:srgbClr val="000000"/>
                  </a:solidFill>
                </a:rPr>
                <a:t> </a:t>
              </a:r>
              <a:r>
                <a:rPr lang="en-US" altLang="en-US" sz="2400">
                  <a:solidFill>
                    <a:srgbClr val="000000"/>
                  </a:solidFill>
                </a:rPr>
                <a:t>&lt; </a:t>
              </a:r>
              <a:r>
                <a:rPr lang="en-US" altLang="en-US" sz="2400" i="1">
                  <a:solidFill>
                    <a:srgbClr val="000000"/>
                  </a:solidFill>
                </a:rPr>
                <a:t>x</a:t>
              </a:r>
              <a:r>
                <a:rPr lang="en-US" altLang="en-US" sz="2400">
                  <a:solidFill>
                    <a:srgbClr val="000000"/>
                  </a:solidFill>
                </a:rPr>
                <a:t> &lt; 4}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2887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autoUpdateAnimBg="0"/>
      <p:bldP spid="1167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End of the Lesson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206724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Then/Now</a:t>
            </a:r>
          </a:p>
        </p:txBody>
      </p:sp>
      <p:pic>
        <p:nvPicPr>
          <p:cNvPr id="4102" name="Picture 6" descr="T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12800" y="1828800"/>
            <a:ext cx="7620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>
                <a:solidFill>
                  <a:srgbClr val="000000"/>
                </a:solidFill>
              </a:rPr>
              <a:t>You evaluated logarithmic expressions. (Lesson 8–3)</a:t>
            </a:r>
          </a:p>
        </p:txBody>
      </p:sp>
      <p:pic>
        <p:nvPicPr>
          <p:cNvPr id="4108" name="Picture 12" descr="N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04800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812800" y="4057650"/>
            <a:ext cx="762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03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Solve logarithmic equations.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812800" y="4705350"/>
            <a:ext cx="762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03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Solve logarithmic inequalities.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5723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5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0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C1D24"/>
                </a:solidFill>
              </a:rPr>
              <a:t>Solve a Logarithmic Equation</a:t>
            </a:r>
          </a:p>
        </p:txBody>
      </p:sp>
      <p:sp>
        <p:nvSpPr>
          <p:cNvPr id="5903" name="Rectangle 783"/>
          <p:cNvSpPr>
            <a:spLocks noChangeArrowheads="1"/>
          </p:cNvSpPr>
          <p:nvPr/>
        </p:nvSpPr>
        <p:spPr bwMode="auto">
          <a:xfrm>
            <a:off x="495300" y="5567363"/>
            <a:ext cx="82296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</a:t>
            </a:r>
            <a:r>
              <a:rPr lang="en-US" altLang="en-US" sz="2400" i="1">
                <a:solidFill>
                  <a:srgbClr val="E01B22"/>
                </a:solidFill>
              </a:rPr>
              <a:t>x</a:t>
            </a:r>
            <a:r>
              <a:rPr lang="en-US" altLang="en-US" sz="2400">
                <a:solidFill>
                  <a:srgbClr val="E01B22"/>
                </a:solidFill>
              </a:rPr>
              <a:t> = 16</a:t>
            </a:r>
            <a:endParaRPr lang="en-US" altLang="en-US" sz="2400" i="1">
              <a:solidFill>
                <a:srgbClr val="E01B22"/>
              </a:solidFill>
            </a:endParaRPr>
          </a:p>
        </p:txBody>
      </p:sp>
      <p:grpSp>
        <p:nvGrpSpPr>
          <p:cNvPr id="5926" name="Group 806"/>
          <p:cNvGrpSpPr>
            <a:grpSpLocks/>
          </p:cNvGrpSpPr>
          <p:nvPr/>
        </p:nvGrpSpPr>
        <p:grpSpPr bwMode="auto">
          <a:xfrm>
            <a:off x="1724025" y="2146300"/>
            <a:ext cx="5978525" cy="823913"/>
            <a:chOff x="1086" y="1352"/>
            <a:chExt cx="3766" cy="519"/>
          </a:xfrm>
        </p:grpSpPr>
        <p:sp>
          <p:nvSpPr>
            <p:cNvPr id="5917" name="Text Box 797"/>
            <p:cNvSpPr txBox="1">
              <a:spLocks noChangeArrowheads="1"/>
            </p:cNvSpPr>
            <p:nvPr/>
          </p:nvSpPr>
          <p:spPr bwMode="auto">
            <a:xfrm>
              <a:off x="2943" y="1461"/>
              <a:ext cx="1909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Original equation</a:t>
              </a:r>
            </a:p>
          </p:txBody>
        </p:sp>
        <p:pic>
          <p:nvPicPr>
            <p:cNvPr id="5920" name="Picture 800" descr="Lesson 08-04-01_edit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32" b="57088"/>
            <a:stretch>
              <a:fillRect/>
            </a:stretch>
          </p:blipFill>
          <p:spPr bwMode="auto">
            <a:xfrm>
              <a:off x="1086" y="1352"/>
              <a:ext cx="1428" cy="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27" name="Group 807"/>
          <p:cNvGrpSpPr>
            <a:grpSpLocks/>
          </p:cNvGrpSpPr>
          <p:nvPr/>
        </p:nvGrpSpPr>
        <p:grpSpPr bwMode="auto">
          <a:xfrm>
            <a:off x="1724025" y="3051175"/>
            <a:ext cx="6656388" cy="623888"/>
            <a:chOff x="1086" y="1922"/>
            <a:chExt cx="4193" cy="393"/>
          </a:xfrm>
        </p:grpSpPr>
        <p:sp>
          <p:nvSpPr>
            <p:cNvPr id="5914" name="Text Box 794"/>
            <p:cNvSpPr txBox="1">
              <a:spLocks noChangeArrowheads="1"/>
            </p:cNvSpPr>
            <p:nvPr/>
          </p:nvSpPr>
          <p:spPr bwMode="auto">
            <a:xfrm>
              <a:off x="2943" y="2047"/>
              <a:ext cx="233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Definition of logarithm</a:t>
              </a:r>
            </a:p>
          </p:txBody>
        </p:sp>
        <p:pic>
          <p:nvPicPr>
            <p:cNvPr id="5921" name="Picture 801" descr="Lesson 08-04-01_edit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520" b="40320"/>
            <a:stretch>
              <a:fillRect/>
            </a:stretch>
          </p:blipFill>
          <p:spPr bwMode="auto">
            <a:xfrm>
              <a:off x="1086" y="1922"/>
              <a:ext cx="1422" cy="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28" name="Group 808"/>
          <p:cNvGrpSpPr>
            <a:grpSpLocks/>
          </p:cNvGrpSpPr>
          <p:nvPr/>
        </p:nvGrpSpPr>
        <p:grpSpPr bwMode="auto">
          <a:xfrm>
            <a:off x="1724025" y="3937000"/>
            <a:ext cx="5978525" cy="674688"/>
            <a:chOff x="1086" y="2480"/>
            <a:chExt cx="3766" cy="425"/>
          </a:xfrm>
        </p:grpSpPr>
        <p:sp>
          <p:nvSpPr>
            <p:cNvPr id="5911" name="Text Box 791"/>
            <p:cNvSpPr txBox="1">
              <a:spLocks noChangeArrowheads="1"/>
            </p:cNvSpPr>
            <p:nvPr/>
          </p:nvSpPr>
          <p:spPr bwMode="auto">
            <a:xfrm>
              <a:off x="2943" y="2640"/>
              <a:ext cx="1909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8 = 2</a:t>
              </a:r>
              <a:r>
                <a:rPr lang="en-US" altLang="en-US" sz="2400" baseline="40000">
                  <a:solidFill>
                    <a:srgbClr val="000000"/>
                  </a:solidFill>
                </a:rPr>
                <a:t>3</a:t>
              </a:r>
            </a:p>
          </p:txBody>
        </p:sp>
        <p:pic>
          <p:nvPicPr>
            <p:cNvPr id="5922" name="Picture 802" descr="Lesson 08-04-01_edit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033" b="22913"/>
            <a:stretch>
              <a:fillRect/>
            </a:stretch>
          </p:blipFill>
          <p:spPr bwMode="auto">
            <a:xfrm>
              <a:off x="1086" y="2480"/>
              <a:ext cx="1417" cy="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29" name="Group 809"/>
          <p:cNvGrpSpPr>
            <a:grpSpLocks/>
          </p:cNvGrpSpPr>
          <p:nvPr/>
        </p:nvGrpSpPr>
        <p:grpSpPr bwMode="auto">
          <a:xfrm>
            <a:off x="1724025" y="4794250"/>
            <a:ext cx="6656388" cy="466725"/>
            <a:chOff x="1086" y="3020"/>
            <a:chExt cx="4193" cy="294"/>
          </a:xfrm>
        </p:grpSpPr>
        <p:sp>
          <p:nvSpPr>
            <p:cNvPr id="5908" name="Text Box 788"/>
            <p:cNvSpPr txBox="1">
              <a:spLocks noChangeArrowheads="1"/>
            </p:cNvSpPr>
            <p:nvPr/>
          </p:nvSpPr>
          <p:spPr bwMode="auto">
            <a:xfrm>
              <a:off x="2943" y="3049"/>
              <a:ext cx="233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altLang="en-US" sz="2400">
                  <a:solidFill>
                    <a:srgbClr val="000000"/>
                  </a:solidFill>
                </a:rPr>
                <a:t>Power of a Power</a:t>
              </a:r>
            </a:p>
          </p:txBody>
        </p:sp>
        <p:pic>
          <p:nvPicPr>
            <p:cNvPr id="5923" name="Picture 803" descr="Lesson 08-04-01_edit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055" b="10880"/>
            <a:stretch>
              <a:fillRect/>
            </a:stretch>
          </p:blipFill>
          <p:spPr bwMode="auto">
            <a:xfrm>
              <a:off x="1086" y="3020"/>
              <a:ext cx="1417" cy="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25" name="Group 805"/>
          <p:cNvGrpSpPr>
            <a:grpSpLocks/>
          </p:cNvGrpSpPr>
          <p:nvPr/>
        </p:nvGrpSpPr>
        <p:grpSpPr bwMode="auto">
          <a:xfrm>
            <a:off x="838200" y="1247775"/>
            <a:ext cx="7705725" cy="822325"/>
            <a:chOff x="528" y="774"/>
            <a:chExt cx="4854" cy="518"/>
          </a:xfrm>
        </p:grpSpPr>
        <p:sp>
          <p:nvSpPr>
            <p:cNvPr id="5905" name="Rectangle 785"/>
            <p:cNvSpPr>
              <a:spLocks noChangeArrowheads="1"/>
            </p:cNvSpPr>
            <p:nvPr/>
          </p:nvSpPr>
          <p:spPr bwMode="auto">
            <a:xfrm>
              <a:off x="528" y="893"/>
              <a:ext cx="485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Aft>
                  <a:spcPct val="20000"/>
                </a:spcAft>
                <a:buFontTx/>
                <a:buNone/>
              </a:pPr>
              <a:r>
                <a:rPr lang="en-US" altLang="en-US" sz="2400" b="1">
                  <a:solidFill>
                    <a:srgbClr val="00539D"/>
                  </a:solidFill>
                  <a:ea typeface="Times New Roman" pitchFamily="18" charset="0"/>
                  <a:cs typeface="Arial" pitchFamily="34" charset="0"/>
                </a:rPr>
                <a:t>Solve</a:t>
              </a:r>
              <a:endParaRPr lang="en-US" alt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endParaRPr>
            </a:p>
          </p:txBody>
        </p:sp>
        <p:pic>
          <p:nvPicPr>
            <p:cNvPr id="5919" name="Picture 799" descr="Lesson 08-04-01_edit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464"/>
            <a:stretch>
              <a:fillRect/>
            </a:stretch>
          </p:blipFill>
          <p:spPr bwMode="auto">
            <a:xfrm>
              <a:off x="1126" y="774"/>
              <a:ext cx="1411" cy="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662403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366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1</a:t>
            </a:r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876300" y="417195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3673" name="Picture 9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4" name="Picture 10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682" name="Group 18"/>
          <p:cNvGrpSpPr>
            <a:grpSpLocks/>
          </p:cNvGrpSpPr>
          <p:nvPr/>
        </p:nvGrpSpPr>
        <p:grpSpPr bwMode="auto">
          <a:xfrm>
            <a:off x="485775" y="1276350"/>
            <a:ext cx="8382000" cy="781050"/>
            <a:chOff x="306" y="804"/>
            <a:chExt cx="5280" cy="492"/>
          </a:xfrm>
        </p:grpSpPr>
        <p:sp>
          <p:nvSpPr>
            <p:cNvPr id="113676" name="TPQuestion"/>
            <p:cNvSpPr>
              <a:spLocks noChangeArrowheads="1"/>
            </p:cNvSpPr>
            <p:nvPr/>
          </p:nvSpPr>
          <p:spPr bwMode="auto">
            <a:xfrm>
              <a:off x="306" y="912"/>
              <a:ext cx="528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algn="r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342900" algn="r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342900" algn="r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342900" algn="r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342900" algn="r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8001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12573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17145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2171700" algn="r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0539D"/>
                  </a:solidFill>
                  <a:cs typeface="Times New Roman" pitchFamily="18" charset="0"/>
                </a:rPr>
                <a:t>Solve                  .</a:t>
              </a:r>
            </a:p>
          </p:txBody>
        </p:sp>
        <p:pic>
          <p:nvPicPr>
            <p:cNvPr id="113677" name="Picture 13" descr="ALG02_102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" y="804"/>
              <a:ext cx="919" cy="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3685" name="Group 21"/>
          <p:cNvGrpSpPr>
            <a:grpSpLocks/>
          </p:cNvGrpSpPr>
          <p:nvPr/>
        </p:nvGrpSpPr>
        <p:grpSpPr bwMode="auto">
          <a:xfrm>
            <a:off x="857250" y="2133600"/>
            <a:ext cx="2790825" cy="3429000"/>
            <a:chOff x="540" y="1344"/>
            <a:chExt cx="1758" cy="2160"/>
          </a:xfrm>
        </p:grpSpPr>
        <p:sp>
          <p:nvSpPr>
            <p:cNvPr id="113669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40" y="1464"/>
              <a:ext cx="1758" cy="2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33400" indent="-5334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914400" indent="-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295400" indent="-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indent="-3429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171700" indent="-3429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6289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30861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5433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4000500" indent="-3429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A.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B.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 i="1">
                  <a:solidFill>
                    <a:srgbClr val="000000"/>
                  </a:solidFill>
                  <a:sym typeface="Symbol" pitchFamily="18" charset="2"/>
                </a:rPr>
                <a:t>n </a:t>
              </a:r>
              <a:r>
                <a:rPr lang="pt-BR" altLang="en-US" sz="2400">
                  <a:solidFill>
                    <a:srgbClr val="000000"/>
                  </a:solidFill>
                  <a:sym typeface="Symbol" pitchFamily="18" charset="2"/>
                </a:rPr>
                <a:t>=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 </a:t>
              </a:r>
              <a:r>
                <a:rPr lang="pt-BR" altLang="en-US" sz="2400">
                  <a:solidFill>
                    <a:srgbClr val="000000"/>
                  </a:solidFill>
                  <a:sym typeface="Symbol" pitchFamily="18" charset="2"/>
                </a:rPr>
                <a:t>3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C.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  <a:r>
                <a:rPr lang="pt-BR" altLang="en-US" sz="2400" i="1">
                  <a:solidFill>
                    <a:srgbClr val="000000"/>
                  </a:solidFill>
                  <a:sym typeface="Symbol" pitchFamily="18" charset="2"/>
                </a:rPr>
                <a:t>n</a:t>
              </a:r>
              <a:r>
                <a:rPr lang="pt-BR" altLang="en-US" sz="2400">
                  <a:solidFill>
                    <a:srgbClr val="000000"/>
                  </a:solidFill>
                  <a:sym typeface="Symbol" pitchFamily="18" charset="2"/>
                </a:rPr>
                <a:t> =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 </a:t>
              </a:r>
              <a:r>
                <a:rPr lang="pt-BR" altLang="en-US" sz="2400">
                  <a:solidFill>
                    <a:srgbClr val="000000"/>
                  </a:solidFill>
                  <a:sym typeface="Symbol" pitchFamily="18" charset="2"/>
                </a:rPr>
                <a:t>9</a:t>
              </a:r>
            </a:p>
            <a:p>
              <a:pPr fontAlgn="base">
                <a:lnSpc>
                  <a:spcPct val="90000"/>
                </a:lnSpc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  <a:buFontTx/>
                <a:buNone/>
              </a:pPr>
              <a:r>
                <a:rPr lang="pt-BR" altLang="en-US" sz="2400" b="1">
                  <a:solidFill>
                    <a:srgbClr val="00539D"/>
                  </a:solidFill>
                  <a:sym typeface="Symbol" pitchFamily="18" charset="2"/>
                </a:rPr>
                <a:t>D.</a:t>
              </a:r>
              <a:r>
                <a:rPr lang="pt-BR" altLang="en-US" sz="2400" b="1">
                  <a:solidFill>
                    <a:srgbClr val="000000"/>
                  </a:solidFill>
                  <a:sym typeface="Symbol" pitchFamily="18" charset="2"/>
                </a:rPr>
                <a:t>	</a:t>
              </a:r>
            </a:p>
          </p:txBody>
        </p:sp>
        <p:pic>
          <p:nvPicPr>
            <p:cNvPr id="113678" name="Picture 14" descr="ALG02_102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385"/>
            <a:stretch>
              <a:fillRect/>
            </a:stretch>
          </p:blipFill>
          <p:spPr bwMode="auto">
            <a:xfrm>
              <a:off x="1254" y="3182"/>
              <a:ext cx="492" cy="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679" name="Picture 15" descr="ALG02_102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794"/>
            <a:stretch>
              <a:fillRect/>
            </a:stretch>
          </p:blipFill>
          <p:spPr bwMode="auto">
            <a:xfrm>
              <a:off x="1236" y="1344"/>
              <a:ext cx="492" cy="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683" name="Text Box 19"/>
            <p:cNvSpPr txBox="1">
              <a:spLocks noChangeArrowheads="1"/>
            </p:cNvSpPr>
            <p:nvPr/>
          </p:nvSpPr>
          <p:spPr bwMode="auto">
            <a:xfrm>
              <a:off x="864" y="1440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i="1">
                  <a:solidFill>
                    <a:srgbClr val="000000"/>
                  </a:solidFill>
                </a:rPr>
                <a:t>n</a:t>
              </a:r>
              <a:r>
                <a:rPr lang="en-US" altLang="en-US" sz="2400">
                  <a:solidFill>
                    <a:srgbClr val="000000"/>
                  </a:solidFill>
                </a:rPr>
                <a:t> =</a:t>
              </a:r>
            </a:p>
          </p:txBody>
        </p:sp>
        <p:sp>
          <p:nvSpPr>
            <p:cNvPr id="113684" name="Text Box 20"/>
            <p:cNvSpPr txBox="1">
              <a:spLocks noChangeArrowheads="1"/>
            </p:cNvSpPr>
            <p:nvPr/>
          </p:nvSpPr>
          <p:spPr bwMode="auto">
            <a:xfrm>
              <a:off x="864" y="3216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i="1">
                  <a:solidFill>
                    <a:srgbClr val="000000"/>
                  </a:solidFill>
                </a:rPr>
                <a:t>n</a:t>
              </a:r>
              <a:r>
                <a:rPr lang="en-US" altLang="en-US" sz="2400">
                  <a:solidFill>
                    <a:srgbClr val="000000"/>
                  </a:solidFill>
                </a:rPr>
                <a:t> =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1175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Concept</a:t>
            </a:r>
          </a:p>
        </p:txBody>
      </p:sp>
      <p:pic>
        <p:nvPicPr>
          <p:cNvPr id="106506" name="Picture 10" descr="ALG2-CH08-502-A-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12590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838200" y="1417638"/>
            <a:ext cx="77057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Solve log</a:t>
            </a:r>
            <a:r>
              <a:rPr lang="en-US" altLang="en-US" sz="2400" b="1" baseline="-25000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4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altLang="en-US" sz="600" b="1" i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en-US" sz="2400" b="1" baseline="40000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 = log</a:t>
            </a:r>
            <a:r>
              <a:rPr lang="en-US" altLang="en-US" sz="2400" b="1" baseline="-25000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4 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(–6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 – 8).</a:t>
            </a:r>
          </a:p>
          <a:p>
            <a:pPr fontAlgn="base">
              <a:lnSpc>
                <a:spcPct val="90000"/>
              </a:lnSpc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A.  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4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          B.  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          C.  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–4, –2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          D.  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no solutions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838200" y="2667000"/>
            <a:ext cx="754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00539D"/>
                </a:solidFill>
              </a:rPr>
              <a:t>Read the Test Item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You need to find </a:t>
            </a:r>
            <a:r>
              <a:rPr lang="en-US" altLang="en-US" sz="2400" i="1">
                <a:solidFill>
                  <a:srgbClr val="000000"/>
                </a:solidFill>
              </a:rPr>
              <a:t>x</a:t>
            </a:r>
            <a:r>
              <a:rPr lang="en-US" altLang="en-US" sz="2400">
                <a:solidFill>
                  <a:srgbClr val="000000"/>
                </a:solidFill>
              </a:rPr>
              <a:t> for the logarithmic equation.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838200" y="3905250"/>
            <a:ext cx="7543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00539D"/>
                </a:solidFill>
              </a:rPr>
              <a:t>Solve the Test Item</a:t>
            </a:r>
            <a:endParaRPr lang="en-US" altLang="en-US" sz="2400">
              <a:solidFill>
                <a:srgbClr val="00539D"/>
              </a:solidFill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838200" y="4352925"/>
            <a:ext cx="7991475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28900" algn="r"/>
                <a:tab pos="274320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628900" algn="r"/>
                <a:tab pos="274320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628900" algn="r"/>
                <a:tab pos="274320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628900" algn="r"/>
                <a:tab pos="274320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628900" algn="r"/>
                <a:tab pos="274320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28900" algn="r"/>
                <a:tab pos="274320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28900" algn="r"/>
                <a:tab pos="274320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28900" algn="r"/>
                <a:tab pos="274320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28900" algn="r"/>
                <a:tab pos="274320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log</a:t>
            </a:r>
            <a:r>
              <a:rPr lang="en-US" altLang="en-US" sz="2400" baseline="-25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4 </a:t>
            </a:r>
            <a:r>
              <a:rPr lang="en-US" alt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altLang="en-US" sz="6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en-US" sz="2400" baseline="4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=	log</a:t>
            </a:r>
            <a:r>
              <a:rPr lang="en-US" altLang="en-US" sz="2400" baseline="-25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4 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(–6</a:t>
            </a:r>
            <a:r>
              <a:rPr lang="en-US" alt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– 8)</a:t>
            </a:r>
            <a:r>
              <a:rPr lang="en-US" altLang="en-US" sz="2400">
                <a:solidFill>
                  <a:srgbClr val="000000"/>
                </a:solidFill>
              </a:rPr>
              <a:t>	Original equation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</a:t>
            </a:r>
            <a:r>
              <a:rPr lang="en-US" altLang="en-US" sz="2400" i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altLang="en-US" sz="6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aseline="4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cs typeface="Times New Roman" pitchFamily="18" charset="0"/>
              </a:rPr>
              <a:t> =	(–6</a:t>
            </a:r>
            <a:r>
              <a:rPr lang="en-US" altLang="en-US" sz="2400" i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altLang="en-US" sz="2400">
                <a:solidFill>
                  <a:srgbClr val="000000"/>
                </a:solidFill>
                <a:cs typeface="Times New Roman" pitchFamily="18" charset="0"/>
              </a:rPr>
              <a:t> – 8)</a:t>
            </a:r>
            <a:r>
              <a:rPr lang="en-US" altLang="en-US" sz="2400">
                <a:solidFill>
                  <a:srgbClr val="000000"/>
                </a:solidFill>
              </a:rPr>
              <a:t>	Property of Equality </a:t>
            </a:r>
            <a:br>
              <a:rPr lang="en-US" altLang="en-US" sz="2400">
                <a:solidFill>
                  <a:srgbClr val="000000"/>
                </a:solidFill>
              </a:rPr>
            </a:br>
            <a:r>
              <a:rPr lang="en-US" altLang="en-US" sz="2400">
                <a:solidFill>
                  <a:srgbClr val="000000"/>
                </a:solidFill>
              </a:rPr>
              <a:t>			for Logarithmic</a:t>
            </a:r>
            <a:br>
              <a:rPr lang="en-US" altLang="en-US" sz="2400">
                <a:solidFill>
                  <a:srgbClr val="000000"/>
                </a:solidFill>
              </a:rPr>
            </a:br>
            <a:r>
              <a:rPr lang="en-US" altLang="en-US" sz="2400">
                <a:solidFill>
                  <a:srgbClr val="000000"/>
                </a:solidFill>
              </a:rPr>
              <a:t>			Functions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15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utoUpdateAnimBg="0"/>
      <p:bldP spid="6152" grpId="0" autoUpdateAnimBg="0"/>
      <p:bldP spid="6153" grpId="0" autoUpdateAnimBg="0"/>
      <p:bldP spid="615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838200" y="1455738"/>
            <a:ext cx="7991475" cy="326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28900" algn="r"/>
                <a:tab pos="274320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628900" algn="r"/>
                <a:tab pos="274320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628900" algn="r"/>
                <a:tab pos="274320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628900" algn="r"/>
                <a:tab pos="274320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628900" algn="r"/>
                <a:tab pos="274320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28900" algn="r"/>
                <a:tab pos="274320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28900" algn="r"/>
                <a:tab pos="274320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28900" algn="r"/>
                <a:tab pos="274320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28900" algn="r"/>
                <a:tab pos="274320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</a:t>
            </a:r>
            <a:r>
              <a:rPr lang="en-US" altLang="en-US" sz="2400" i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altLang="en-US" sz="6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aseline="4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cs typeface="Times New Roman" pitchFamily="18" charset="0"/>
              </a:rPr>
              <a:t> + 6</a:t>
            </a:r>
            <a:r>
              <a:rPr lang="en-US" altLang="en-US" sz="2400" i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altLang="en-US" sz="2400">
                <a:solidFill>
                  <a:srgbClr val="000000"/>
                </a:solidFill>
                <a:cs typeface="Times New Roman" pitchFamily="18" charset="0"/>
              </a:rPr>
              <a:t> + 8 =	0</a:t>
            </a:r>
            <a:r>
              <a:rPr lang="en-US" altLang="en-US" sz="2400">
                <a:solidFill>
                  <a:srgbClr val="000000"/>
                </a:solidFill>
              </a:rPr>
              <a:t>	Subtract (–6</a:t>
            </a:r>
            <a:r>
              <a:rPr lang="en-US" altLang="en-US" sz="2400" i="1">
                <a:solidFill>
                  <a:srgbClr val="000000"/>
                </a:solidFill>
              </a:rPr>
              <a:t>x</a:t>
            </a:r>
            <a:r>
              <a:rPr lang="en-US" altLang="en-US" sz="2400">
                <a:solidFill>
                  <a:srgbClr val="000000"/>
                </a:solidFill>
              </a:rPr>
              <a:t> – 8)</a:t>
            </a:r>
            <a:br>
              <a:rPr lang="en-US" altLang="en-US" sz="2400">
                <a:solidFill>
                  <a:srgbClr val="000000"/>
                </a:solidFill>
              </a:rPr>
            </a:br>
            <a:r>
              <a:rPr lang="en-US" altLang="en-US" sz="2400">
                <a:solidFill>
                  <a:srgbClr val="000000"/>
                </a:solidFill>
              </a:rPr>
              <a:t>			from each side.</a:t>
            </a:r>
          </a:p>
          <a:p>
            <a:pPr fontAlgn="base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(</a:t>
            </a:r>
            <a:r>
              <a:rPr lang="en-US" altLang="en-US" sz="2400" i="1">
                <a:solidFill>
                  <a:srgbClr val="000000"/>
                </a:solidFill>
              </a:rPr>
              <a:t>x</a:t>
            </a:r>
            <a:r>
              <a:rPr lang="en-US" altLang="en-US" sz="2400">
                <a:solidFill>
                  <a:srgbClr val="000000"/>
                </a:solidFill>
              </a:rPr>
              <a:t> + 4)(</a:t>
            </a:r>
            <a:r>
              <a:rPr lang="en-US" altLang="en-US" sz="2400" i="1">
                <a:solidFill>
                  <a:srgbClr val="000000"/>
                </a:solidFill>
              </a:rPr>
              <a:t>x</a:t>
            </a:r>
            <a:r>
              <a:rPr lang="en-US" altLang="en-US" sz="2400">
                <a:solidFill>
                  <a:srgbClr val="000000"/>
                </a:solidFill>
              </a:rPr>
              <a:t> + 2) =	0	Factor.</a:t>
            </a:r>
          </a:p>
          <a:p>
            <a:pPr fontAlgn="base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</a:t>
            </a:r>
            <a:r>
              <a:rPr lang="en-US" altLang="en-US" sz="2400" i="1">
                <a:solidFill>
                  <a:srgbClr val="000000"/>
                </a:solidFill>
              </a:rPr>
              <a:t>x </a:t>
            </a:r>
            <a:r>
              <a:rPr lang="en-US" altLang="en-US" sz="2400">
                <a:solidFill>
                  <a:srgbClr val="000000"/>
                </a:solidFill>
              </a:rPr>
              <a:t>+ 4 = 0 or </a:t>
            </a:r>
            <a:r>
              <a:rPr lang="en-US" altLang="en-US" sz="2400" i="1">
                <a:solidFill>
                  <a:srgbClr val="000000"/>
                </a:solidFill>
              </a:rPr>
              <a:t>x</a:t>
            </a:r>
            <a:r>
              <a:rPr lang="en-US" altLang="en-US" sz="2400">
                <a:solidFill>
                  <a:srgbClr val="000000"/>
                </a:solidFill>
              </a:rPr>
              <a:t> + 2 =	0	Zero Product</a:t>
            </a:r>
            <a:br>
              <a:rPr lang="en-US" altLang="en-US" sz="2400">
                <a:solidFill>
                  <a:srgbClr val="000000"/>
                </a:solidFill>
              </a:rPr>
            </a:br>
            <a:r>
              <a:rPr lang="en-US" altLang="en-US" sz="2400">
                <a:solidFill>
                  <a:srgbClr val="000000"/>
                </a:solidFill>
              </a:rPr>
              <a:t>			Property</a:t>
            </a:r>
          </a:p>
          <a:p>
            <a:pPr fontAlgn="base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en-US" altLang="en-US" sz="2400" i="1">
                <a:solidFill>
                  <a:srgbClr val="000000"/>
                </a:solidFill>
              </a:rPr>
              <a:t>	x</a:t>
            </a:r>
            <a:r>
              <a:rPr lang="en-US" altLang="en-US" sz="2400">
                <a:solidFill>
                  <a:srgbClr val="000000"/>
                </a:solidFill>
              </a:rPr>
              <a:t> = –4         </a:t>
            </a:r>
            <a:r>
              <a:rPr lang="en-US" altLang="en-US" sz="2400" i="1">
                <a:solidFill>
                  <a:srgbClr val="000000"/>
                </a:solidFill>
              </a:rPr>
              <a:t>x</a:t>
            </a:r>
            <a:r>
              <a:rPr lang="en-US" altLang="en-US" sz="2400">
                <a:solidFill>
                  <a:srgbClr val="000000"/>
                </a:solidFill>
              </a:rPr>
              <a:t> =	–2	Solve each </a:t>
            </a:r>
            <a:br>
              <a:rPr lang="en-US" altLang="en-US" sz="2400">
                <a:solidFill>
                  <a:srgbClr val="000000"/>
                </a:solidFill>
              </a:rPr>
            </a:br>
            <a:r>
              <a:rPr lang="en-US" altLang="en-US" sz="2400">
                <a:solidFill>
                  <a:srgbClr val="000000"/>
                </a:solidFill>
              </a:rPr>
              <a:t>			equation.</a:t>
            </a:r>
            <a:endParaRPr lang="en-US" altLang="en-US" sz="2400" i="1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5394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38200" y="2425700"/>
            <a:ext cx="7991475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657350" algn="r"/>
                <a:tab pos="177165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1657350" algn="r"/>
                <a:tab pos="177165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1657350" algn="r"/>
                <a:tab pos="177165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1657350" algn="r"/>
                <a:tab pos="177165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1657350" algn="r"/>
                <a:tab pos="177165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57350" algn="r"/>
                <a:tab pos="177165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57350" algn="r"/>
                <a:tab pos="177165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57350" algn="r"/>
                <a:tab pos="177165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57350" algn="r"/>
                <a:tab pos="177165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i="1">
                <a:solidFill>
                  <a:srgbClr val="000000"/>
                </a:solidFill>
              </a:rPr>
              <a:t>x</a:t>
            </a:r>
            <a:r>
              <a:rPr lang="en-US" altLang="en-US" sz="2400">
                <a:solidFill>
                  <a:srgbClr val="000000"/>
                </a:solidFill>
              </a:rPr>
              <a:t> = –4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log</a:t>
            </a:r>
            <a:r>
              <a:rPr lang="en-US" altLang="en-US" sz="2400" baseline="-25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4 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(–4)</a:t>
            </a:r>
            <a:r>
              <a:rPr lang="en-US" altLang="en-US" sz="2400" baseline="4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=	log</a:t>
            </a:r>
            <a:r>
              <a:rPr lang="en-US" altLang="en-US" sz="2400" baseline="-25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4 </a:t>
            </a:r>
            <a:r>
              <a:rPr lang="en-US" alt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[–6(–4) – 8)</a:t>
            </a:r>
            <a:r>
              <a:rPr lang="en-US" altLang="en-US" sz="2400">
                <a:solidFill>
                  <a:srgbClr val="000000"/>
                </a:solidFill>
              </a:rPr>
              <a:t>]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</a:t>
            </a:r>
            <a:r>
              <a:rPr lang="en-US" altLang="en-US" sz="2400">
                <a:solidFill>
                  <a:srgbClr val="000000"/>
                </a:solidFill>
                <a:cs typeface="Times New Roman" pitchFamily="18" charset="0"/>
              </a:rPr>
              <a:t>log</a:t>
            </a:r>
            <a:r>
              <a:rPr lang="en-US" altLang="en-US" sz="2400" baseline="-25000">
                <a:solidFill>
                  <a:srgbClr val="000000"/>
                </a:solidFill>
                <a:cs typeface="Times New Roman" pitchFamily="18" charset="0"/>
              </a:rPr>
              <a:t>4 </a:t>
            </a:r>
            <a:r>
              <a:rPr lang="en-US" altLang="en-US" sz="2400">
                <a:solidFill>
                  <a:srgbClr val="000000"/>
                </a:solidFill>
                <a:cs typeface="Times New Roman" pitchFamily="18" charset="0"/>
              </a:rPr>
              <a:t>16 =	log</a:t>
            </a:r>
            <a:r>
              <a:rPr lang="en-US" altLang="en-US" sz="2400" baseline="-25000">
                <a:solidFill>
                  <a:srgbClr val="000000"/>
                </a:solidFill>
                <a:cs typeface="Times New Roman" pitchFamily="18" charset="0"/>
              </a:rPr>
              <a:t>4 </a:t>
            </a:r>
            <a:r>
              <a:rPr lang="en-US" altLang="en-US" sz="2400">
                <a:solidFill>
                  <a:srgbClr val="000000"/>
                </a:solidFill>
                <a:cs typeface="Times New Roman" pitchFamily="18" charset="0"/>
              </a:rPr>
              <a:t>16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i="1">
                <a:solidFill>
                  <a:srgbClr val="000000"/>
                </a:solidFill>
              </a:rPr>
              <a:t>x</a:t>
            </a:r>
            <a:r>
              <a:rPr lang="en-US" altLang="en-US" sz="2400">
                <a:solidFill>
                  <a:srgbClr val="000000"/>
                </a:solidFill>
              </a:rPr>
              <a:t> = –2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  <a:cs typeface="Times New Roman" pitchFamily="18" charset="0"/>
              </a:rPr>
              <a:t>	log</a:t>
            </a:r>
            <a:r>
              <a:rPr lang="en-US" altLang="en-US" sz="2400" baseline="-25000">
                <a:solidFill>
                  <a:srgbClr val="000000"/>
                </a:solidFill>
                <a:cs typeface="Times New Roman" pitchFamily="18" charset="0"/>
              </a:rPr>
              <a:t>4 </a:t>
            </a:r>
            <a:r>
              <a:rPr lang="en-US" altLang="en-US" sz="2400">
                <a:solidFill>
                  <a:srgbClr val="000000"/>
                </a:solidFill>
                <a:cs typeface="Times New Roman" pitchFamily="18" charset="0"/>
              </a:rPr>
              <a:t>(–2)</a:t>
            </a:r>
            <a:r>
              <a:rPr lang="en-US" altLang="en-US" sz="2400" baseline="4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altLang="en-US" sz="2400">
                <a:solidFill>
                  <a:srgbClr val="000000"/>
                </a:solidFill>
                <a:cs typeface="Times New Roman" pitchFamily="18" charset="0"/>
              </a:rPr>
              <a:t> =	log</a:t>
            </a:r>
            <a:r>
              <a:rPr lang="en-US" altLang="en-US" sz="2400" baseline="-25000">
                <a:solidFill>
                  <a:srgbClr val="000000"/>
                </a:solidFill>
                <a:cs typeface="Times New Roman" pitchFamily="18" charset="0"/>
              </a:rPr>
              <a:t>4 </a:t>
            </a:r>
            <a:r>
              <a:rPr lang="en-US" altLang="en-US" sz="2400">
                <a:solidFill>
                  <a:srgbClr val="000000"/>
                </a:solidFill>
                <a:cs typeface="Times New Roman" pitchFamily="18" charset="0"/>
              </a:rPr>
              <a:t>[–6(–2) – 8)</a:t>
            </a:r>
            <a:r>
              <a:rPr lang="en-US" altLang="en-US" sz="2400">
                <a:solidFill>
                  <a:srgbClr val="000000"/>
                </a:solidFill>
              </a:rPr>
              <a:t>]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	</a:t>
            </a:r>
            <a:r>
              <a:rPr lang="en-US" altLang="en-US" sz="2400">
                <a:solidFill>
                  <a:srgbClr val="000000"/>
                </a:solidFill>
                <a:cs typeface="Times New Roman" pitchFamily="18" charset="0"/>
              </a:rPr>
              <a:t>log</a:t>
            </a:r>
            <a:r>
              <a:rPr lang="en-US" altLang="en-US" sz="2400" baseline="-25000">
                <a:solidFill>
                  <a:srgbClr val="000000"/>
                </a:solidFill>
                <a:cs typeface="Times New Roman" pitchFamily="18" charset="0"/>
              </a:rPr>
              <a:t>4 </a:t>
            </a:r>
            <a:r>
              <a:rPr lang="en-US" altLang="en-US" sz="2400">
                <a:solidFill>
                  <a:srgbClr val="000000"/>
                </a:solidFill>
                <a:cs typeface="Times New Roman" pitchFamily="18" charset="0"/>
              </a:rPr>
              <a:t>4 =	log</a:t>
            </a:r>
            <a:r>
              <a:rPr lang="en-US" altLang="en-US" sz="2400" baseline="-25000">
                <a:solidFill>
                  <a:srgbClr val="000000"/>
                </a:solidFill>
                <a:cs typeface="Times New Roman" pitchFamily="18" charset="0"/>
              </a:rPr>
              <a:t>4 </a:t>
            </a:r>
            <a:r>
              <a:rPr lang="en-US" altLang="en-US" sz="2400">
                <a:solidFill>
                  <a:srgbClr val="00000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38200" y="1400175"/>
            <a:ext cx="7543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00539D"/>
                </a:solidFill>
              </a:rPr>
              <a:t>Check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rgbClr val="000000"/>
                </a:solidFill>
              </a:rPr>
              <a:t>Substitute each value into the original equation.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554413" y="3381375"/>
            <a:ext cx="423862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altLang="en-US" sz="2400">
                <a:solidFill>
                  <a:srgbClr val="E01B22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378200" y="4819650"/>
            <a:ext cx="4238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altLang="en-US" sz="2400">
                <a:solidFill>
                  <a:srgbClr val="E01B22"/>
                </a:solidFill>
                <a:sym typeface="Wingdings" pitchFamily="2" charset="2"/>
              </a:rPr>
              <a:t>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838200" y="5413375"/>
            <a:ext cx="79914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48590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148590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148590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148590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148590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  <a:tab pos="50292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Answer:	</a:t>
            </a:r>
            <a:r>
              <a:rPr lang="en-US" altLang="en-US" sz="2400">
                <a:solidFill>
                  <a:srgbClr val="E01B22"/>
                </a:solidFill>
                <a:cs typeface="Times New Roman" pitchFamily="18" charset="0"/>
              </a:rPr>
              <a:t>The solutions are </a:t>
            </a:r>
            <a:r>
              <a:rPr lang="en-US" altLang="en-US" sz="2400" i="1">
                <a:solidFill>
                  <a:srgbClr val="E01B22"/>
                </a:solidFill>
                <a:cs typeface="Times New Roman" pitchFamily="18" charset="0"/>
              </a:rPr>
              <a:t>x</a:t>
            </a:r>
            <a:r>
              <a:rPr lang="en-US" altLang="en-US" sz="2400">
                <a:solidFill>
                  <a:srgbClr val="E01B22"/>
                </a:solidFill>
                <a:cs typeface="Times New Roman" pitchFamily="18" charset="0"/>
              </a:rPr>
              <a:t> = –4 and </a:t>
            </a:r>
            <a:r>
              <a:rPr lang="en-US" altLang="en-US" sz="2400" i="1">
                <a:solidFill>
                  <a:srgbClr val="E01B22"/>
                </a:solidFill>
                <a:cs typeface="Times New Roman" pitchFamily="18" charset="0"/>
              </a:rPr>
              <a:t>x </a:t>
            </a:r>
            <a:r>
              <a:rPr lang="en-US" altLang="en-US" sz="2400">
                <a:solidFill>
                  <a:srgbClr val="E01B22"/>
                </a:solidFill>
                <a:cs typeface="Times New Roman" pitchFamily="18" charset="0"/>
              </a:rPr>
              <a:t>= –2.</a:t>
            </a:r>
            <a:br>
              <a:rPr lang="en-US" altLang="en-US" sz="2400">
                <a:solidFill>
                  <a:srgbClr val="E01B22"/>
                </a:solidFill>
                <a:cs typeface="Times New Roman" pitchFamily="18" charset="0"/>
              </a:rPr>
            </a:br>
            <a:r>
              <a:rPr lang="en-US" altLang="en-US" sz="2400">
                <a:solidFill>
                  <a:srgbClr val="E01B22"/>
                </a:solidFill>
                <a:cs typeface="Times New Roman" pitchFamily="18" charset="0"/>
              </a:rPr>
              <a:t>	The answer is C.</a:t>
            </a:r>
            <a:endParaRPr lang="en-US" altLang="en-US" sz="2400">
              <a:solidFill>
                <a:srgbClr val="E01B2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04823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4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  <p:bldP spid="7176" grpId="0"/>
      <p:bldP spid="7177" grpId="0"/>
      <p:bldP spid="717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alt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469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</a:t>
            </a:r>
          </a:p>
        </p:txBody>
      </p:sp>
      <p:sp>
        <p:nvSpPr>
          <p:cNvPr id="114693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7250" y="2152650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5 and –4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–2 and 10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2 and –10</a:t>
            </a:r>
          </a:p>
          <a:p>
            <a:pPr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no solutions</a:t>
            </a:r>
          </a:p>
        </p:txBody>
      </p:sp>
      <p:sp>
        <p:nvSpPr>
          <p:cNvPr id="114694" name="TPQuestion"/>
          <p:cNvSpPr>
            <a:spLocks noChangeArrowheads="1"/>
          </p:cNvSpPr>
          <p:nvPr/>
        </p:nvSpPr>
        <p:spPr bwMode="auto">
          <a:xfrm>
            <a:off x="476250" y="1409700"/>
            <a:ext cx="80200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Solve log</a:t>
            </a:r>
            <a:r>
              <a:rPr lang="en-US" altLang="en-US" sz="2400" b="1" baseline="-25000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4 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altLang="en-US" sz="600" b="1" i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en-US" sz="2400" b="1" baseline="40000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 = log</a:t>
            </a:r>
            <a:r>
              <a:rPr lang="en-US" altLang="en-US" sz="2400" b="1" baseline="-25000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4 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(</a:t>
            </a:r>
            <a:r>
              <a:rPr lang="en-US" altLang="en-US" sz="2400" b="1" i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en-US" altLang="en-US" sz="2400" b="1">
                <a:solidFill>
                  <a:srgbClr val="00539D"/>
                </a:solidFill>
                <a:ea typeface="Times New Roman" pitchFamily="18" charset="0"/>
                <a:cs typeface="Arial" pitchFamily="34" charset="0"/>
              </a:rPr>
              <a:t> + 20).</a:t>
            </a:r>
          </a:p>
        </p:txBody>
      </p:sp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860425" y="213677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4697" name="Picture 9" descr="CheckPoint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8" name="Picture 10" descr="Check Progres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19812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748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autoUpdateAnimBg="0"/>
      <p:bldP spid="114694" grpId="0" autoUpdateAnimBg="0"/>
      <p:bldP spid="11469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763036F1F41841B5A1B0F85EC6EBD574"/>
  <p:tag name="TOTALRESPONSES" val="5"/>
  <p:tag name="SLICED" val="False"/>
  <p:tag name="RESPONSES" val="NA,1,5,2;4;4;2;4;"/>
  <p:tag name="CHARTSTRINGSTD" val="0 2 0 3"/>
  <p:tag name="CHARTSTRINGREV" val="3 0 2 0"/>
  <p:tag name="CHARTSTRINGSTDPER" val="0 0.4 0 0.6"/>
  <p:tag name="CHARTSTRINGREVPER" val="0.6 0 0.4 0"/>
  <p:tag name="VALUES" val="Correct¤Incorrect¤Incorrect¤Incorrect"/>
  <p:tag name="RESPONSESGATHERED" val="False"/>
  <p:tag name="QUESTIONALIAS" val="Example 2"/>
  <p:tag name="ANSWERSALIAS" val="A¤B¤C¤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A374C315D0D94FC1A78229D8376ED540"/>
  <p:tag name="VALUES" val="Incorrect¤Correct¤Incorrect¤Incorrect"/>
  <p:tag name="TOTALRESPONSES" val="5"/>
  <p:tag name="SLICED" val="False"/>
  <p:tag name="RESPONSES" val="NA,1,5,1;2;3;3;2;"/>
  <p:tag name="CHARTSTRINGSTD" val="1 2 2 0"/>
  <p:tag name="CHARTSTRINGREV" val="0 2 2 1"/>
  <p:tag name="CHARTSTRINGSTDPER" val="0.2 0.4 0.4 0"/>
  <p:tag name="CHARTSTRINGREVPER" val="0 0.4 0.4 0.2"/>
  <p:tag name="RESPONSESGATHERED" val="False"/>
  <p:tag name="QUESTIONALIAS" val="Example 3"/>
  <p:tag name="ANSWERSALIAS" val="A¤B¤C¤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05E72300D2AA48239E797BC23141D212"/>
  <p:tag name="VALUES" val="Correct¤Incorrect¤Incorrect¤Incorrect"/>
  <p:tag name="TOTALRESPONSES" val="5"/>
  <p:tag name="SLICED" val="False"/>
  <p:tag name="RESPONSES" val="NA,1,5,1;1;3;4;4;"/>
  <p:tag name="CHARTSTRINGSTD" val="2 0 1 2"/>
  <p:tag name="CHARTSTRINGREV" val="2 1 0 2"/>
  <p:tag name="CHARTSTRINGSTDPER" val="0.4 0 0.2 0.4"/>
  <p:tag name="CHARTSTRINGREVPER" val="0.4 0.2 0 0.4"/>
  <p:tag name="RESPONSESGATHERED" val="False"/>
  <p:tag name="QUESTIONALIAS" val="Example 4"/>
  <p:tag name="ANSWERSALIAS" val="A¤B¤C¤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6"/>
  <p:tag name="SLIDEGUID" val="10402C18D5024B34B2D5723FE403CB47"/>
  <p:tag name="VALUES" val="Incorrect¤Incorrect¤Correct¤Incorrect"/>
  <p:tag name="TOTALRESPONSES" val="5"/>
  <p:tag name="SLICED" val="False"/>
  <p:tag name="RESPONSES" val="NA,1,5,2;1;3;3;2;"/>
  <p:tag name="CHARTSTRINGSTD" val="1 2 2 0"/>
  <p:tag name="CHARTSTRINGREV" val="0 2 2 1"/>
  <p:tag name="CHARTSTRINGSTDPER" val="0.2 0.4 0.4 0"/>
  <p:tag name="CHARTSTRINGREVPER" val="0 0.4 0.4 0.2"/>
  <p:tag name="RESPONSESGATHERED" val="False"/>
  <p:tag name="QUESTIONALIAS" val="Example 1"/>
  <p:tag name="ANSWERSALIAS" val="A¤B¤C¤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E01B18"/>
      </a:hlink>
      <a:folHlink>
        <a:srgbClr val="E01B2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Default Design">
  <a:themeElements>
    <a:clrScheme name="1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252</Words>
  <Application>Microsoft Office PowerPoint</Application>
  <PresentationFormat>On-screen Show (4:3)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3_Default Design</vt:lpstr>
      <vt:lpstr>4_Default Design</vt:lpstr>
      <vt:lpstr>2_Default Design</vt:lpstr>
      <vt:lpstr>5_Default Design</vt:lpstr>
      <vt:lpstr>6_Default Design</vt:lpstr>
      <vt:lpstr>7_Default Design</vt:lpstr>
      <vt:lpstr>8_Default Design</vt:lpstr>
      <vt:lpstr>11_Default Design</vt:lpstr>
      <vt:lpstr>Splash Screen</vt:lpstr>
      <vt:lpstr>Then/Now</vt:lpstr>
      <vt:lpstr>Example 1</vt:lpstr>
      <vt:lpstr>Example 1</vt:lpstr>
      <vt:lpstr>Concept</vt:lpstr>
      <vt:lpstr>Example 2</vt:lpstr>
      <vt:lpstr>Example 2</vt:lpstr>
      <vt:lpstr>Example 2</vt:lpstr>
      <vt:lpstr>Example 2</vt:lpstr>
      <vt:lpstr>Concept</vt:lpstr>
      <vt:lpstr>Example 3</vt:lpstr>
      <vt:lpstr>Example 3</vt:lpstr>
      <vt:lpstr>Concept</vt:lpstr>
      <vt:lpstr>Example 4</vt:lpstr>
      <vt:lpstr>Example 4</vt:lpstr>
      <vt:lpstr>End of the Lesson</vt:lpstr>
    </vt:vector>
  </TitlesOfParts>
  <Company>SCSD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Gerald Casper</dc:creator>
  <cp:lastModifiedBy>Gerald Casper</cp:lastModifiedBy>
  <cp:revision>2</cp:revision>
  <dcterms:created xsi:type="dcterms:W3CDTF">2015-05-28T15:19:54Z</dcterms:created>
  <dcterms:modified xsi:type="dcterms:W3CDTF">2015-05-28T16:16:50Z</dcterms:modified>
</cp:coreProperties>
</file>