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8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7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4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71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5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0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40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397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60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9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64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1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42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6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045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21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33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335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9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887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2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97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0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5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440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6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4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41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359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710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7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45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1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887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39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1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81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11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020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533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291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65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7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72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3112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7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37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201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8687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059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961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1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73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76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70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77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674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875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781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709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905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870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7546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8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525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45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2680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4056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78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696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202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208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7696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656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81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73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29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A2_CR08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29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hyperlink" Target="10Math_A2_CR08.ppt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10Math_A2_CR08.ppt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hyperlink" Target="10Math_A2_CR08.ppt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hyperlink" Target="10Math_A2_CR08.ppt" TargetMode="Externa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hyperlink" Target="10Math_A2_CR08.ppt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hyperlink" Target="10Math_A2_CR08.ppt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hyperlink" Target="http://glencoe.mcgraw-hill.com/sites/0078884829/" TargetMode="Externa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1.xml"/><Relationship Id="rId22" Type="http://schemas.openxmlformats.org/officeDocument/2006/relationships/hyperlink" Target="10Math_A2_CR08.pp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7897" name="Picture 9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Picture 19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09PreAlg LNHeader08-0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ALG2 LTHeader8-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2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ALG2  Int_01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984C"/>
                </a:solidFill>
              </a:rPr>
              <a:t>Over Lesson 8–4</a:t>
            </a:r>
          </a:p>
        </p:txBody>
      </p:sp>
      <p:pic>
        <p:nvPicPr>
          <p:cNvPr id="42009" name="Picture 25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09PreAlg LNHeader08-05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Picture 27" descr="09_ALG2 LTHeader8-5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Picture 15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Picture 16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PreAlg LNHeader08-0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Picture 26" descr="09_ALG2 LTHeader8-5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4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PreAlg LNHeader08-05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 descr="09_ALG2 LTHeader8-5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PreAlg LNHeader08-0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 descr="09_ALG2 LTHeader8-5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4" name="Picture 18" descr="Real World Ex_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9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PreAlg LNHeader08-05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Picture 17" descr="09_ALG2 LTHeader8-5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2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Example_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09PreAlg LNHeader08-05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Picture 17" descr="09_ALG2 LTHeader8-5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2" name="Picture 18" descr="09_ALG2 EndOf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1" name="Picture 17" descr="09_ALG2 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3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Picture 20" descr="09PreAlg LNHeader08-05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5" name="Picture 21" descr="09_ALG2 LTHeader8-5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4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06" name="Picture 42" descr="09_ALG2 Splash Nat 00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Splash Screen</a:t>
            </a:r>
          </a:p>
        </p:txBody>
      </p:sp>
      <p:pic>
        <p:nvPicPr>
          <p:cNvPr id="36902" name="Picture 38" descr="09_ALG2 Splash 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55582" r="54984" b="14404"/>
          <a:stretch>
            <a:fillRect/>
          </a:stretch>
        </p:blipFill>
        <p:spPr bwMode="auto">
          <a:xfrm>
            <a:off x="3429000" y="3810000"/>
            <a:ext cx="3048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3" name="Picture 39" descr="09PreAlg LNHeader08-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4" name="Picture 40" descr="09_ALG2 LTHeader8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852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267200" y="7620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Quotient Property</a:t>
            </a:r>
          </a:p>
        </p:txBody>
      </p:sp>
      <p:grpSp>
        <p:nvGrpSpPr>
          <p:cNvPr id="124950" name="Group 22"/>
          <p:cNvGrpSpPr>
            <a:grpSpLocks/>
          </p:cNvGrpSpPr>
          <p:nvPr/>
        </p:nvGrpSpPr>
        <p:grpSpPr bwMode="auto">
          <a:xfrm>
            <a:off x="542925" y="3325813"/>
            <a:ext cx="8143875" cy="573087"/>
            <a:chOff x="342" y="872"/>
            <a:chExt cx="5130" cy="361"/>
          </a:xfrm>
        </p:grpSpPr>
        <p:sp>
          <p:nvSpPr>
            <p:cNvPr id="124932" name="Text Box 4"/>
            <p:cNvSpPr txBox="1">
              <a:spLocks noChangeArrowheads="1"/>
            </p:cNvSpPr>
            <p:nvPr/>
          </p:nvSpPr>
          <p:spPr bwMode="auto">
            <a:xfrm>
              <a:off x="342" y="968"/>
              <a:ext cx="513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	5.5	= log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10</a:t>
              </a:r>
              <a:r>
                <a:rPr lang="en-US" altLang="en-US" sz="2400">
                  <a:solidFill>
                    <a:srgbClr val="000000"/>
                  </a:solidFill>
                </a:rPr>
                <a:t>1 – log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10</a:t>
              </a:r>
              <a:r>
                <a:rPr lang="en-US" altLang="en-US" sz="2400">
                  <a:solidFill>
                    <a:srgbClr val="000000"/>
                  </a:solidFill>
                </a:rPr>
                <a:t>10</a:t>
              </a:r>
              <a:r>
                <a:rPr lang="en-US" altLang="en-US" sz="2400" baseline="40000">
                  <a:solidFill>
                    <a:srgbClr val="000000"/>
                  </a:solidFill>
                </a:rPr>
                <a:t>–5.5	</a:t>
              </a:r>
              <a:r>
                <a:rPr lang="en-US" altLang="en-US" sz="2400">
                  <a:solidFill>
                    <a:srgbClr val="000000"/>
                  </a:solidFill>
                </a:rPr>
                <a:t>Quotient Property</a:t>
              </a:r>
            </a:p>
          </p:txBody>
        </p:sp>
        <p:sp>
          <p:nvSpPr>
            <p:cNvPr id="124946" name="Text Box 18"/>
            <p:cNvSpPr txBox="1">
              <a:spLocks noChangeArrowheads="1"/>
            </p:cNvSpPr>
            <p:nvPr/>
          </p:nvSpPr>
          <p:spPr bwMode="auto">
            <a:xfrm>
              <a:off x="1584" y="87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4952" name="Group 24"/>
          <p:cNvGrpSpPr>
            <a:grpSpLocks/>
          </p:cNvGrpSpPr>
          <p:nvPr/>
        </p:nvGrpSpPr>
        <p:grpSpPr bwMode="auto">
          <a:xfrm>
            <a:off x="542925" y="4076700"/>
            <a:ext cx="8143875" cy="571500"/>
            <a:chOff x="342" y="1345"/>
            <a:chExt cx="5130" cy="360"/>
          </a:xfrm>
        </p:grpSpPr>
        <p:sp>
          <p:nvSpPr>
            <p:cNvPr id="124947" name="Text Box 19"/>
            <p:cNvSpPr txBox="1">
              <a:spLocks noChangeArrowheads="1"/>
            </p:cNvSpPr>
            <p:nvPr/>
          </p:nvSpPr>
          <p:spPr bwMode="auto">
            <a:xfrm>
              <a:off x="342" y="1440"/>
              <a:ext cx="513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1943100" algn="l"/>
                  <a:tab pos="5029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	5.5	= 0 – (–5.5)</a:t>
              </a:r>
              <a:r>
                <a:rPr lang="en-US" altLang="en-US" sz="2400" baseline="40000">
                  <a:solidFill>
                    <a:srgbClr val="000000"/>
                  </a:solidFill>
                </a:rPr>
                <a:t>	</a:t>
              </a:r>
              <a:r>
                <a:rPr lang="en-US" altLang="en-US" sz="2400">
                  <a:solidFill>
                    <a:srgbClr val="000000"/>
                  </a:solidFill>
                </a:rPr>
                <a:t>Simplify.</a:t>
              </a:r>
            </a:p>
          </p:txBody>
        </p:sp>
        <p:sp>
          <p:nvSpPr>
            <p:cNvPr id="124949" name="Text Box 21"/>
            <p:cNvSpPr txBox="1">
              <a:spLocks noChangeArrowheads="1"/>
            </p:cNvSpPr>
            <p:nvPr/>
          </p:nvSpPr>
          <p:spPr bwMode="auto">
            <a:xfrm>
              <a:off x="1584" y="1345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542925" y="5065713"/>
            <a:ext cx="8143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828800" algn="r"/>
                <a:tab pos="194310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828800" algn="r"/>
                <a:tab pos="194310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828800" algn="r"/>
                <a:tab pos="194310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828800" algn="r"/>
                <a:tab pos="194310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828800" algn="r"/>
                <a:tab pos="194310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8800" algn="r"/>
                <a:tab pos="194310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8800" algn="r"/>
                <a:tab pos="194310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8800" algn="r"/>
                <a:tab pos="194310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8800" algn="r"/>
                <a:tab pos="194310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5.5	= 5.5 </a:t>
            </a:r>
            <a:r>
              <a:rPr lang="en-US" altLang="en-US" sz="2400">
                <a:solidFill>
                  <a:srgbClr val="E01B22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5257800" y="1816100"/>
            <a:ext cx="34258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pH = 5.5</a:t>
            </a:r>
          </a:p>
        </p:txBody>
      </p:sp>
      <p:grpSp>
        <p:nvGrpSpPr>
          <p:cNvPr id="124955" name="Group 27"/>
          <p:cNvGrpSpPr>
            <a:grpSpLocks/>
          </p:cNvGrpSpPr>
          <p:nvPr/>
        </p:nvGrpSpPr>
        <p:grpSpPr bwMode="auto">
          <a:xfrm>
            <a:off x="1752600" y="2501900"/>
            <a:ext cx="3184525" cy="762000"/>
            <a:chOff x="1104" y="3408"/>
            <a:chExt cx="2006" cy="480"/>
          </a:xfrm>
        </p:grpSpPr>
        <p:pic>
          <p:nvPicPr>
            <p:cNvPr id="124956" name="Picture 28" descr="8-5-2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52"/>
            <a:stretch>
              <a:fillRect/>
            </a:stretch>
          </p:blipFill>
          <p:spPr bwMode="auto">
            <a:xfrm>
              <a:off x="1104" y="3408"/>
              <a:ext cx="2006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957" name="Text Box 29"/>
            <p:cNvSpPr txBox="1">
              <a:spLocks noChangeArrowheads="1"/>
            </p:cNvSpPr>
            <p:nvPr/>
          </p:nvSpPr>
          <p:spPr bwMode="auto">
            <a:xfrm>
              <a:off x="1600" y="342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24958" name="Text Box 30"/>
          <p:cNvSpPr txBox="1">
            <a:spLocks noChangeArrowheads="1"/>
          </p:cNvSpPr>
          <p:nvPr/>
        </p:nvSpPr>
        <p:spPr bwMode="auto">
          <a:xfrm>
            <a:off x="5257800" y="2678113"/>
            <a:ext cx="34258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H</a:t>
            </a:r>
            <a:r>
              <a:rPr lang="en-US" altLang="en-US" sz="2400" baseline="40000">
                <a:solidFill>
                  <a:srgbClr val="000000"/>
                </a:solidFill>
              </a:rPr>
              <a:t>+</a:t>
            </a:r>
            <a:r>
              <a:rPr lang="en-US" altLang="en-US" sz="2400">
                <a:solidFill>
                  <a:srgbClr val="000000"/>
                </a:solidFill>
              </a:rPr>
              <a:t> = 10</a:t>
            </a:r>
            <a:r>
              <a:rPr lang="en-US" altLang="en-US" sz="2400" baseline="40000">
                <a:solidFill>
                  <a:srgbClr val="000000"/>
                </a:solidFill>
              </a:rPr>
              <a:t>–5.5</a:t>
            </a:r>
          </a:p>
        </p:txBody>
      </p:sp>
      <p:sp>
        <p:nvSpPr>
          <p:cNvPr id="124959" name="Rectangle 31"/>
          <p:cNvSpPr>
            <a:spLocks noChangeArrowheads="1"/>
          </p:cNvSpPr>
          <p:nvPr/>
        </p:nvSpPr>
        <p:spPr bwMode="auto">
          <a:xfrm>
            <a:off x="533400" y="13716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1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4292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57721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61150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645795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915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73723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7829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8286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Check</a:t>
            </a:r>
            <a:endParaRPr lang="en-US" altLang="en-US" sz="2400" i="1">
              <a:solidFill>
                <a:srgbClr val="E01B22"/>
              </a:solidFill>
            </a:endParaRPr>
          </a:p>
        </p:txBody>
      </p:sp>
      <p:pic>
        <p:nvPicPr>
          <p:cNvPr id="124960" name="Picture 32" descr="8-5-2-re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3" r="27124" b="39169"/>
          <a:stretch>
            <a:fillRect/>
          </a:stretch>
        </p:blipFill>
        <p:spPr bwMode="auto">
          <a:xfrm>
            <a:off x="2047875" y="1676400"/>
            <a:ext cx="2111375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0076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1" grpId="0" autoUpdateAnimBg="0"/>
      <p:bldP spid="124953" grpId="0" autoUpdateAnimBg="0"/>
      <p:bldP spid="124958" grpId="0" autoUpdateAnimBg="0"/>
      <p:bldP spid="12495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11469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810000"/>
            <a:ext cx="42672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0.00000042 mole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0.00000034 mole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0.00000020 mole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0.0000017 mole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838200" y="51816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TPQuestion"/>
          <p:cNvSpPr>
            <a:spLocks noChangeArrowheads="1"/>
          </p:cNvSpPr>
          <p:nvPr/>
        </p:nvSpPr>
        <p:spPr bwMode="auto">
          <a:xfrm>
            <a:off x="476250" y="1371600"/>
            <a:ext cx="8286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SCIENCE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 The pH of a substance is defined as the concentration of hydrogen ions [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H</a:t>
            </a:r>
            <a:r>
              <a:rPr lang="en-US" altLang="en-US" sz="2400" b="1" baseline="40000">
                <a:solidFill>
                  <a:srgbClr val="00539D"/>
                </a:solidFill>
                <a:cs typeface="Times New Roman" pitchFamily="18" charset="0"/>
              </a:rPr>
              <a:t>+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] in moles. It is given by the formula pH = log10        Find the amount of hydrogen in a liter of milk that has a pH of 6.7.</a:t>
            </a:r>
          </a:p>
        </p:txBody>
      </p:sp>
      <p:pic>
        <p:nvPicPr>
          <p:cNvPr id="114704" name="Picture 16" descr="8-5-2cyp-re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0"/>
          <a:stretch>
            <a:fillRect/>
          </a:stretch>
        </p:blipFill>
        <p:spPr bwMode="auto">
          <a:xfrm>
            <a:off x="5511800" y="2514600"/>
            <a:ext cx="6127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6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utoUpdateAnimBg="0"/>
      <p:bldP spid="1146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  <p:pic>
        <p:nvPicPr>
          <p:cNvPr id="121860" name="Picture 4" descr="ALG2-CH08-511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321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Power Property of Logarithms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76300" y="1514475"/>
            <a:ext cx="7705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Given that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6 </a:t>
            </a:r>
            <a:r>
              <a:rPr lang="en-US" altLang="en-US" sz="24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≈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1.1133, approximate the value of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216.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2540000"/>
            <a:ext cx="835977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257800" indent="-4914900">
              <a:tabLst>
                <a:tab pos="1543050" algn="r"/>
                <a:tab pos="165735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657850">
              <a:tabLst>
                <a:tab pos="1543050" algn="r"/>
                <a:tab pos="165735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772150">
              <a:tabLst>
                <a:tab pos="1543050" algn="r"/>
                <a:tab pos="165735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5886450">
              <a:tabLst>
                <a:tab pos="1543050" algn="r"/>
                <a:tab pos="165735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6000750">
              <a:tabLst>
                <a:tab pos="1543050" algn="r"/>
                <a:tab pos="165735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645795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691515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737235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782955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log</a:t>
            </a:r>
            <a:r>
              <a:rPr lang="en-US" altLang="en-US" sz="2400" baseline="-25000">
                <a:solidFill>
                  <a:srgbClr val="000000"/>
                </a:solidFill>
              </a:rPr>
              <a:t>5</a:t>
            </a:r>
            <a:r>
              <a:rPr lang="en-US" altLang="en-US" sz="2400">
                <a:solidFill>
                  <a:srgbClr val="000000"/>
                </a:solidFill>
              </a:rPr>
              <a:t> 216	=	log</a:t>
            </a:r>
            <a:r>
              <a:rPr lang="en-US" altLang="en-US" sz="2400" baseline="-25000">
                <a:solidFill>
                  <a:srgbClr val="000000"/>
                </a:solidFill>
              </a:rPr>
              <a:t>5</a:t>
            </a:r>
            <a:r>
              <a:rPr lang="en-US" altLang="en-US" sz="2400">
                <a:solidFill>
                  <a:srgbClr val="000000"/>
                </a:solidFill>
              </a:rPr>
              <a:t> 6</a:t>
            </a:r>
            <a:r>
              <a:rPr lang="en-US" altLang="en-US" sz="2400" baseline="40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	Replace 216 with 6</a:t>
            </a:r>
            <a:r>
              <a:rPr lang="en-US" altLang="en-US" sz="2400" baseline="40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=	3 log</a:t>
            </a:r>
            <a:r>
              <a:rPr lang="en-US" altLang="en-US" sz="2400" baseline="-25000">
                <a:solidFill>
                  <a:srgbClr val="000000"/>
                </a:solidFill>
              </a:rPr>
              <a:t>5</a:t>
            </a:r>
            <a:r>
              <a:rPr lang="en-US" altLang="en-US" sz="2400">
                <a:solidFill>
                  <a:srgbClr val="000000"/>
                </a:solidFill>
              </a:rPr>
              <a:t> 6	Power Property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≈	3(1.1133) or 3.3399	Replace log</a:t>
            </a:r>
            <a:r>
              <a:rPr lang="en-US" altLang="en-US" sz="2400" baseline="-25000">
                <a:solidFill>
                  <a:srgbClr val="000000"/>
                </a:solidFill>
              </a:rPr>
              <a:t>5</a:t>
            </a:r>
            <a:r>
              <a:rPr lang="en-US" altLang="en-US" sz="2400">
                <a:solidFill>
                  <a:srgbClr val="000000"/>
                </a:solidFill>
              </a:rPr>
              <a:t> 6 with 1.1133.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3400" y="478155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257800" indent="-4913313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5943600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6286500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6629400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6972300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74295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78867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83439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88011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 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3.3399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125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 advAuto="0"/>
      <p:bldP spid="9221" grpId="0" build="p" autoUpdateAnimBg="0"/>
      <p:bldP spid="922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908050" y="42005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2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3495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0.3231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2.7908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5.1700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6.4625</a:t>
            </a:r>
          </a:p>
        </p:txBody>
      </p:sp>
      <p:sp>
        <p:nvSpPr>
          <p:cNvPr id="115723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Given that log</a:t>
            </a:r>
            <a:r>
              <a:rPr lang="en-US" altLang="en-US" sz="2400" b="1" baseline="-25000">
                <a:solidFill>
                  <a:srgbClr val="00539D"/>
                </a:solidFill>
                <a:cs typeface="Times New Roman" pitchFamily="18" charset="0"/>
              </a:rPr>
              <a:t>4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6 </a:t>
            </a:r>
            <a:r>
              <a:rPr lang="en-US" altLang="en-US" sz="2400" b="1">
                <a:solidFill>
                  <a:srgbClr val="00539D"/>
                </a:solidFill>
              </a:rPr>
              <a:t>≈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1.2925, what is the approximate value of log</a:t>
            </a:r>
            <a:r>
              <a:rPr lang="en-US" altLang="en-US" sz="2400" b="1" baseline="-25000">
                <a:solidFill>
                  <a:srgbClr val="00539D"/>
                </a:solidFill>
                <a:cs typeface="Times New Roman" pitchFamily="18" charset="0"/>
              </a:rPr>
              <a:t>4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1296?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1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animBg="1"/>
      <p:bldP spid="115722" grpId="0" autoUpdateAnimBg="0"/>
      <p:bldP spid="11572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Solve Equations Using Properties of Logarithms</a:t>
            </a:r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911225" y="4694238"/>
            <a:ext cx="8004175" cy="582612"/>
            <a:chOff x="582" y="3061"/>
            <a:chExt cx="5042" cy="367"/>
          </a:xfrm>
        </p:grpSpPr>
        <p:pic>
          <p:nvPicPr>
            <p:cNvPr id="93189" name="Picture 5" descr="ALG02_1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333"/>
            <a:stretch>
              <a:fillRect/>
            </a:stretch>
          </p:blipFill>
          <p:spPr bwMode="auto">
            <a:xfrm>
              <a:off x="582" y="3061"/>
              <a:ext cx="2144" cy="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90" name="Text Box 6"/>
            <p:cNvSpPr txBox="1">
              <a:spLocks noChangeArrowheads="1"/>
            </p:cNvSpPr>
            <p:nvPr/>
          </p:nvSpPr>
          <p:spPr bwMode="auto">
            <a:xfrm>
              <a:off x="3266" y="3163"/>
              <a:ext cx="235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Multiply each side by 5.</a:t>
              </a:r>
            </a:p>
          </p:txBody>
        </p:sp>
      </p:grp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901700" y="153670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Solve 4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–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5 =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125.</a:t>
            </a:r>
          </a:p>
        </p:txBody>
      </p: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911225" y="1971675"/>
            <a:ext cx="7146925" cy="503238"/>
            <a:chOff x="582" y="1321"/>
            <a:chExt cx="4502" cy="317"/>
          </a:xfrm>
        </p:grpSpPr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>
              <a:off x="3266" y="1327"/>
              <a:ext cx="181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Original equation</a:t>
              </a:r>
            </a:p>
          </p:txBody>
        </p:sp>
        <p:pic>
          <p:nvPicPr>
            <p:cNvPr id="93194" name="Picture 10" descr="ALG02_1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294"/>
            <a:stretch>
              <a:fillRect/>
            </a:stretch>
          </p:blipFill>
          <p:spPr bwMode="auto">
            <a:xfrm>
              <a:off x="582" y="1321"/>
              <a:ext cx="2144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911225" y="2481263"/>
            <a:ext cx="7146925" cy="649287"/>
            <a:chOff x="582" y="1706"/>
            <a:chExt cx="4502" cy="409"/>
          </a:xfrm>
        </p:grpSpPr>
        <p:pic>
          <p:nvPicPr>
            <p:cNvPr id="93196" name="Picture 12" descr="ALG02_1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31" b="68176"/>
            <a:stretch>
              <a:fillRect/>
            </a:stretch>
          </p:blipFill>
          <p:spPr bwMode="auto">
            <a:xfrm>
              <a:off x="582" y="1706"/>
              <a:ext cx="2144" cy="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3266" y="1729"/>
              <a:ext cx="181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Power Property</a:t>
              </a:r>
            </a:p>
          </p:txBody>
        </p:sp>
      </p:grp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911225" y="2973388"/>
            <a:ext cx="7321550" cy="971550"/>
            <a:chOff x="582" y="2115"/>
            <a:chExt cx="4612" cy="612"/>
          </a:xfrm>
        </p:grpSpPr>
        <p:pic>
          <p:nvPicPr>
            <p:cNvPr id="93199" name="Picture 15" descr="ALG02_1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24" b="43648"/>
            <a:stretch>
              <a:fillRect/>
            </a:stretch>
          </p:blipFill>
          <p:spPr bwMode="auto">
            <a:xfrm>
              <a:off x="582" y="2115"/>
              <a:ext cx="2144" cy="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200" name="Text Box 16"/>
            <p:cNvSpPr txBox="1">
              <a:spLocks noChangeArrowheads="1"/>
            </p:cNvSpPr>
            <p:nvPr/>
          </p:nvSpPr>
          <p:spPr bwMode="auto">
            <a:xfrm>
              <a:off x="3266" y="2293"/>
              <a:ext cx="192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Quotient Property</a:t>
              </a:r>
            </a:p>
          </p:txBody>
        </p:sp>
      </p:grpSp>
      <p:grpSp>
        <p:nvGrpSpPr>
          <p:cNvPr id="93201" name="Group 17"/>
          <p:cNvGrpSpPr>
            <a:grpSpLocks/>
          </p:cNvGrpSpPr>
          <p:nvPr/>
        </p:nvGrpSpPr>
        <p:grpSpPr bwMode="auto">
          <a:xfrm>
            <a:off x="911225" y="3871913"/>
            <a:ext cx="7932738" cy="1042987"/>
            <a:chOff x="582" y="2818"/>
            <a:chExt cx="4997" cy="657"/>
          </a:xfrm>
        </p:grpSpPr>
        <p:pic>
          <p:nvPicPr>
            <p:cNvPr id="93202" name="Picture 18" descr="ALG02_1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01" b="13667"/>
            <a:stretch>
              <a:fillRect/>
            </a:stretch>
          </p:blipFill>
          <p:spPr bwMode="auto">
            <a:xfrm>
              <a:off x="582" y="2818"/>
              <a:ext cx="2144" cy="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203" name="Text Box 19"/>
            <p:cNvSpPr txBox="1">
              <a:spLocks noChangeArrowheads="1"/>
            </p:cNvSpPr>
            <p:nvPr/>
          </p:nvSpPr>
          <p:spPr bwMode="auto">
            <a:xfrm>
              <a:off x="3266" y="2913"/>
              <a:ext cx="231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Property of Equality for Logarithmic Functions</a:t>
              </a:r>
            </a:p>
          </p:txBody>
        </p:sp>
      </p:grp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520700" y="5387975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29200" indent="-4684713">
              <a:spcBef>
                <a:spcPct val="20000"/>
              </a:spcBef>
              <a:buChar char="•"/>
              <a:tabLst>
                <a:tab pos="2228850" algn="r"/>
                <a:tab pos="2343150" algn="l"/>
                <a:tab pos="2571750" algn="l"/>
                <a:tab pos="50292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5429250" indent="-285750">
              <a:spcBef>
                <a:spcPct val="20000"/>
              </a:spcBef>
              <a:buChar char="–"/>
              <a:tabLst>
                <a:tab pos="2228850" algn="r"/>
                <a:tab pos="2343150" algn="l"/>
                <a:tab pos="2571750" algn="l"/>
                <a:tab pos="50292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5772150" indent="-228600">
              <a:spcBef>
                <a:spcPct val="20000"/>
              </a:spcBef>
              <a:buChar char="•"/>
              <a:tabLst>
                <a:tab pos="2228850" algn="r"/>
                <a:tab pos="2343150" algn="l"/>
                <a:tab pos="2571750" algn="l"/>
                <a:tab pos="5029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6115050" indent="-228600">
              <a:spcBef>
                <a:spcPct val="20000"/>
              </a:spcBef>
              <a:buChar char="–"/>
              <a:tabLst>
                <a:tab pos="2228850" algn="r"/>
                <a:tab pos="2343150" algn="l"/>
                <a:tab pos="2571750" algn="l"/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6457950" indent="-228600">
              <a:spcBef>
                <a:spcPct val="20000"/>
              </a:spcBef>
              <a:buChar char="»"/>
              <a:tabLst>
                <a:tab pos="2228850" algn="r"/>
                <a:tab pos="2343150" algn="l"/>
                <a:tab pos="2571750" algn="l"/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691515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228850" algn="r"/>
                <a:tab pos="2343150" algn="l"/>
                <a:tab pos="2571750" algn="l"/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737235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228850" algn="r"/>
                <a:tab pos="2343150" algn="l"/>
                <a:tab pos="2571750" algn="l"/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782955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228850" algn="r"/>
                <a:tab pos="2343150" algn="l"/>
                <a:tab pos="2571750" algn="l"/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828675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228850" algn="r"/>
                <a:tab pos="2343150" algn="l"/>
                <a:tab pos="2571750" algn="l"/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	x</a:t>
            </a:r>
            <a:r>
              <a:rPr lang="en-US" altLang="en-US" sz="2400">
                <a:solidFill>
                  <a:srgbClr val="000000"/>
                </a:solidFill>
              </a:rPr>
              <a:t>	=	5	Take the 4th root of each side.</a:t>
            </a:r>
            <a:endParaRPr lang="en-US" altLang="en-US" sz="2400" i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6556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build="p" autoUpdateAnimBg="0" advAuto="0"/>
      <p:bldP spid="9320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Solve Equations Using Properties of Logarithms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33400" y="13716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29200" indent="-4684713">
              <a:spcBef>
                <a:spcPct val="20000"/>
              </a:spcBef>
              <a:buChar char="•"/>
              <a:tabLst>
                <a:tab pos="50292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5429250" indent="-285750">
              <a:spcBef>
                <a:spcPct val="20000"/>
              </a:spcBef>
              <a:buChar char="–"/>
              <a:tabLst>
                <a:tab pos="50292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5772150" indent="-228600">
              <a:spcBef>
                <a:spcPct val="20000"/>
              </a:spcBef>
              <a:buChar char="•"/>
              <a:tabLst>
                <a:tab pos="5029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6115050" indent="-228600">
              <a:spcBef>
                <a:spcPct val="20000"/>
              </a:spcBef>
              <a:buChar char="–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6457950" indent="-228600">
              <a:spcBef>
                <a:spcPct val="20000"/>
              </a:spcBef>
              <a:buChar char="»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691515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737235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782955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828675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5029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 5	</a:t>
            </a:r>
            <a:endParaRPr lang="en-US" altLang="en-US" sz="2400" i="1">
              <a:solidFill>
                <a:srgbClr val="E01B22"/>
              </a:solidFill>
            </a:endParaRP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1600200" y="2678113"/>
            <a:ext cx="6705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4 log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– log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 5 = log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 125</a:t>
            </a: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533400" y="1916113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1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4292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57721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61150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645795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915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73723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7829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8286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Check         </a:t>
            </a:r>
            <a:r>
              <a:rPr lang="en-US" altLang="en-US" sz="2400">
                <a:solidFill>
                  <a:srgbClr val="000000"/>
                </a:solidFill>
              </a:rPr>
              <a:t>Substitute each value into the original 		             equation.</a:t>
            </a:r>
            <a:endParaRPr lang="en-US" altLang="en-US" sz="2400" i="1">
              <a:solidFill>
                <a:srgbClr val="000000"/>
              </a:solidFill>
            </a:endParaRPr>
          </a:p>
        </p:txBody>
      </p:sp>
      <p:grpSp>
        <p:nvGrpSpPr>
          <p:cNvPr id="94235" name="Group 27"/>
          <p:cNvGrpSpPr>
            <a:grpSpLocks/>
          </p:cNvGrpSpPr>
          <p:nvPr/>
        </p:nvGrpSpPr>
        <p:grpSpPr bwMode="auto">
          <a:xfrm>
            <a:off x="1600200" y="3090863"/>
            <a:ext cx="6705600" cy="577850"/>
            <a:chOff x="1008" y="1947"/>
            <a:chExt cx="4224" cy="364"/>
          </a:xfrm>
        </p:grpSpPr>
        <p:sp>
          <p:nvSpPr>
            <p:cNvPr id="94215" name="Text Box 7"/>
            <p:cNvSpPr txBox="1">
              <a:spLocks noChangeArrowheads="1"/>
            </p:cNvSpPr>
            <p:nvPr/>
          </p:nvSpPr>
          <p:spPr bwMode="auto">
            <a:xfrm>
              <a:off x="2650" y="1947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94227" name="Text Box 19"/>
            <p:cNvSpPr txBox="1">
              <a:spLocks noChangeArrowheads="1"/>
            </p:cNvSpPr>
            <p:nvPr/>
          </p:nvSpPr>
          <p:spPr bwMode="auto">
            <a:xfrm>
              <a:off x="1008" y="2046"/>
              <a:ext cx="422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4 log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</a:rPr>
                <a:t> 5 – log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</a:rPr>
                <a:t> 5 = log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</a:rPr>
                <a:t> 125</a:t>
              </a:r>
            </a:p>
          </p:txBody>
        </p:sp>
      </p:grpSp>
      <p:grpSp>
        <p:nvGrpSpPr>
          <p:cNvPr id="94236" name="Group 28"/>
          <p:cNvGrpSpPr>
            <a:grpSpLocks/>
          </p:cNvGrpSpPr>
          <p:nvPr/>
        </p:nvGrpSpPr>
        <p:grpSpPr bwMode="auto">
          <a:xfrm>
            <a:off x="1736725" y="3748088"/>
            <a:ext cx="5638800" cy="569912"/>
            <a:chOff x="1094" y="2361"/>
            <a:chExt cx="3552" cy="359"/>
          </a:xfrm>
        </p:grpSpPr>
        <p:sp>
          <p:nvSpPr>
            <p:cNvPr id="94228" name="Text Box 20"/>
            <p:cNvSpPr txBox="1">
              <a:spLocks noChangeArrowheads="1"/>
            </p:cNvSpPr>
            <p:nvPr/>
          </p:nvSpPr>
          <p:spPr bwMode="auto">
            <a:xfrm>
              <a:off x="1094" y="2455"/>
              <a:ext cx="35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log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</a:rPr>
                <a:t> 5</a:t>
              </a:r>
              <a:r>
                <a:rPr lang="en-US" altLang="en-US" sz="2400" baseline="40000">
                  <a:solidFill>
                    <a:srgbClr val="000000"/>
                  </a:solidFill>
                </a:rPr>
                <a:t>4</a:t>
              </a:r>
              <a:r>
                <a:rPr lang="en-US" altLang="en-US" sz="2400">
                  <a:solidFill>
                    <a:srgbClr val="000000"/>
                  </a:solidFill>
                </a:rPr>
                <a:t> – log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</a:rPr>
                <a:t> 5 = log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</a:rPr>
                <a:t> 125</a:t>
              </a:r>
            </a:p>
          </p:txBody>
        </p:sp>
        <p:sp>
          <p:nvSpPr>
            <p:cNvPr id="94229" name="Text Box 21"/>
            <p:cNvSpPr txBox="1">
              <a:spLocks noChangeArrowheads="1"/>
            </p:cNvSpPr>
            <p:nvPr/>
          </p:nvSpPr>
          <p:spPr bwMode="auto">
            <a:xfrm>
              <a:off x="2654" y="2361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238" name="Group 30"/>
          <p:cNvGrpSpPr>
            <a:grpSpLocks/>
          </p:cNvGrpSpPr>
          <p:nvPr/>
        </p:nvGrpSpPr>
        <p:grpSpPr bwMode="auto">
          <a:xfrm>
            <a:off x="2835275" y="5151438"/>
            <a:ext cx="4556125" cy="574675"/>
            <a:chOff x="1786" y="3245"/>
            <a:chExt cx="2870" cy="362"/>
          </a:xfrm>
        </p:grpSpPr>
        <p:sp>
          <p:nvSpPr>
            <p:cNvPr id="94230" name="Text Box 22"/>
            <p:cNvSpPr txBox="1">
              <a:spLocks noChangeArrowheads="1"/>
            </p:cNvSpPr>
            <p:nvPr/>
          </p:nvSpPr>
          <p:spPr bwMode="auto">
            <a:xfrm>
              <a:off x="1786" y="3342"/>
              <a:ext cx="28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log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</a:rPr>
                <a:t> 5</a:t>
              </a:r>
              <a:r>
                <a:rPr lang="en-US" altLang="en-US" sz="2400" baseline="40000">
                  <a:solidFill>
                    <a:srgbClr val="000000"/>
                  </a:solidFill>
                </a:rPr>
                <a:t>3</a:t>
              </a:r>
              <a:r>
                <a:rPr lang="en-US" altLang="en-US" sz="2400">
                  <a:solidFill>
                    <a:srgbClr val="000000"/>
                  </a:solidFill>
                </a:rPr>
                <a:t> = log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</a:rPr>
                <a:t> 125</a:t>
              </a:r>
            </a:p>
          </p:txBody>
        </p:sp>
        <p:sp>
          <p:nvSpPr>
            <p:cNvPr id="94231" name="Text Box 23"/>
            <p:cNvSpPr txBox="1">
              <a:spLocks noChangeArrowheads="1"/>
            </p:cNvSpPr>
            <p:nvPr/>
          </p:nvSpPr>
          <p:spPr bwMode="auto">
            <a:xfrm>
              <a:off x="2634" y="3245"/>
              <a:ext cx="1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2622550" y="5838825"/>
            <a:ext cx="3962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log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 125 = log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 125</a:t>
            </a:r>
            <a:r>
              <a:rPr lang="en-US" altLang="en-US" sz="2400">
                <a:solidFill>
                  <a:srgbClr val="E01B22"/>
                </a:solidFill>
                <a:sym typeface="Wingdings 2" pitchFamily="18" charset="2"/>
              </a:rPr>
              <a:t></a:t>
            </a:r>
          </a:p>
        </p:txBody>
      </p:sp>
      <p:grpSp>
        <p:nvGrpSpPr>
          <p:cNvPr id="94237" name="Group 29"/>
          <p:cNvGrpSpPr>
            <a:grpSpLocks/>
          </p:cNvGrpSpPr>
          <p:nvPr/>
        </p:nvGrpSpPr>
        <p:grpSpPr bwMode="auto">
          <a:xfrm>
            <a:off x="3201988" y="4371975"/>
            <a:ext cx="2376487" cy="849313"/>
            <a:chOff x="2017" y="2754"/>
            <a:chExt cx="1497" cy="535"/>
          </a:xfrm>
        </p:grpSpPr>
        <p:pic>
          <p:nvPicPr>
            <p:cNvPr id="94233" name="Picture 25" descr="8-5-4-red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" y="2754"/>
              <a:ext cx="1497" cy="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34" name="Text Box 26"/>
            <p:cNvSpPr txBox="1">
              <a:spLocks noChangeArrowheads="1"/>
            </p:cNvSpPr>
            <p:nvPr/>
          </p:nvSpPr>
          <p:spPr bwMode="auto">
            <a:xfrm>
              <a:off x="2630" y="2841"/>
              <a:ext cx="1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3618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utoUpdateAnimBg="0"/>
      <p:bldP spid="94220" grpId="0" autoUpdateAnimBg="0"/>
      <p:bldP spid="94225" grpId="0" autoUpdateAnimBg="0"/>
      <p:bldP spid="942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889000" y="43561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6744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0825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4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18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32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144</a:t>
            </a:r>
          </a:p>
        </p:txBody>
      </p:sp>
      <p:sp>
        <p:nvSpPr>
          <p:cNvPr id="116747" name="TPQuestion"/>
          <p:cNvSpPr>
            <a:spLocks noChangeArrowheads="1"/>
          </p:cNvSpPr>
          <p:nvPr/>
        </p:nvSpPr>
        <p:spPr bwMode="auto">
          <a:xfrm>
            <a:off x="533400" y="1504950"/>
            <a:ext cx="8153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Solve 2 log</a:t>
            </a:r>
            <a:r>
              <a:rPr lang="en-US" altLang="en-US" sz="2400" b="1" baseline="-25000">
                <a:solidFill>
                  <a:srgbClr val="00539D"/>
                </a:solidFill>
                <a:cs typeface="Times New Roman" pitchFamily="18" charset="0"/>
              </a:rPr>
              <a:t>3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(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– 2) log</a:t>
            </a:r>
            <a:r>
              <a:rPr lang="en-US" altLang="en-US" sz="2400" b="1" baseline="-25000">
                <a:solidFill>
                  <a:srgbClr val="00539D"/>
                </a:solidFill>
                <a:cs typeface="Times New Roman" pitchFamily="18" charset="0"/>
              </a:rPr>
              <a:t>3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6 = log</a:t>
            </a:r>
            <a:r>
              <a:rPr lang="en-US" altLang="en-US" sz="2400" b="1" baseline="-25000">
                <a:solidFill>
                  <a:srgbClr val="00539D"/>
                </a:solidFill>
                <a:cs typeface="Times New Roman" pitchFamily="18" charset="0"/>
              </a:rPr>
              <a:t>3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25.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9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  <p:bldP spid="116746" grpId="0" autoUpdateAnimBg="0"/>
      <p:bldP spid="11674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326408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>
                <a:solidFill>
                  <a:srgbClr val="000000"/>
                </a:solidFill>
              </a:rPr>
              <a:t>You evaluated logarithmic expressions and solved logarithmic equations. (Lesson 8–4)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Simplify and evaluate expressions using the properties of logarithms.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508635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Solve logarithmic equations using the properties of logarithms.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2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  <p:pic>
        <p:nvPicPr>
          <p:cNvPr id="106504" name="Picture 8" descr="ALG2-CH08-509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3349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Use the Product Property</a:t>
            </a: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876300" y="1503363"/>
            <a:ext cx="7188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Use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2 ≈ 0.4307 to approximate the value of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5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250.</a:t>
            </a:r>
          </a:p>
        </p:txBody>
      </p:sp>
      <p:sp>
        <p:nvSpPr>
          <p:cNvPr id="5904" name="Text Box 784"/>
          <p:cNvSpPr txBox="1">
            <a:spLocks noChangeArrowheads="1"/>
          </p:cNvSpPr>
          <p:nvPr/>
        </p:nvSpPr>
        <p:spPr bwMode="auto">
          <a:xfrm>
            <a:off x="533400" y="2528888"/>
            <a:ext cx="8323263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57700" indent="-4114800">
              <a:tabLst>
                <a:tab pos="1085850" algn="r"/>
                <a:tab pos="1200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686300">
              <a:tabLst>
                <a:tab pos="1085850" algn="r"/>
                <a:tab pos="1200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800600">
              <a:tabLst>
                <a:tab pos="1085850" algn="r"/>
                <a:tab pos="1200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914900">
              <a:tabLst>
                <a:tab pos="1085850" algn="r"/>
                <a:tab pos="1200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5029200">
              <a:tabLst>
                <a:tab pos="1085850" algn="r"/>
                <a:tab pos="1200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486400" fontAlgn="base">
              <a:spcBef>
                <a:spcPct val="0"/>
              </a:spcBef>
              <a:spcAft>
                <a:spcPct val="0"/>
              </a:spcAft>
              <a:tabLst>
                <a:tab pos="1085850" algn="r"/>
                <a:tab pos="1200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943600" fontAlgn="base">
              <a:spcBef>
                <a:spcPct val="0"/>
              </a:spcBef>
              <a:spcAft>
                <a:spcPct val="0"/>
              </a:spcAft>
              <a:tabLst>
                <a:tab pos="1085850" algn="r"/>
                <a:tab pos="1200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400800" fontAlgn="base">
              <a:spcBef>
                <a:spcPct val="0"/>
              </a:spcBef>
              <a:spcAft>
                <a:spcPct val="0"/>
              </a:spcAft>
              <a:tabLst>
                <a:tab pos="1085850" algn="r"/>
                <a:tab pos="1200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858000" fontAlgn="base">
              <a:spcBef>
                <a:spcPct val="0"/>
              </a:spcBef>
              <a:spcAft>
                <a:spcPct val="0"/>
              </a:spcAft>
              <a:tabLst>
                <a:tab pos="1085850" algn="r"/>
                <a:tab pos="1200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2 = 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(5</a:t>
            </a:r>
            <a:r>
              <a:rPr lang="en-US" alt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● 2)	Replace 250 with 5</a:t>
            </a:r>
            <a:r>
              <a:rPr lang="en-US" alt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● 2.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= 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5</a:t>
            </a:r>
            <a:r>
              <a:rPr lang="en-US" alt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+ 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2	Product Property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= 3 + 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2	Inverse Property of Exponents and Logarithms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≈ 3 + 0.4307 or 3.4307	Replace 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2 with 0.4307.</a:t>
            </a:r>
          </a:p>
        </p:txBody>
      </p:sp>
      <p:sp>
        <p:nvSpPr>
          <p:cNvPr id="5905" name="Rectangle 785"/>
          <p:cNvSpPr>
            <a:spLocks noChangeArrowheads="1"/>
          </p:cNvSpPr>
          <p:nvPr/>
        </p:nvSpPr>
        <p:spPr bwMode="auto">
          <a:xfrm>
            <a:off x="533400" y="51689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Thus, log</a:t>
            </a:r>
            <a:r>
              <a:rPr lang="en-US" altLang="en-US" sz="2400" baseline="-25000">
                <a:solidFill>
                  <a:srgbClr val="E01B22"/>
                </a:solidFill>
              </a:rPr>
              <a:t>5</a:t>
            </a:r>
            <a:r>
              <a:rPr lang="en-US" altLang="en-US" sz="2400">
                <a:solidFill>
                  <a:srgbClr val="E01B22"/>
                </a:solidFill>
              </a:rPr>
              <a:t> 250 is approximately 3.4307.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4117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  <p:bldP spid="5904" grpId="0" build="p" autoUpdateAnimBg="0"/>
      <p:bldP spid="590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76300" y="52705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459038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–3.415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3.415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5.5850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6.5850</a:t>
            </a:r>
          </a:p>
        </p:txBody>
      </p:sp>
      <p:sp>
        <p:nvSpPr>
          <p:cNvPr id="113676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Given log</a:t>
            </a:r>
            <a:r>
              <a:rPr lang="en-US" altLang="en-US" sz="2400" b="1" baseline="-25000">
                <a:solidFill>
                  <a:srgbClr val="00539D"/>
                </a:solidFill>
                <a:cs typeface="Times New Roman" pitchFamily="18" charset="0"/>
              </a:rPr>
              <a:t>2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3 </a:t>
            </a:r>
            <a:r>
              <a:rPr lang="en-US" altLang="en-US" sz="2400" b="1">
                <a:solidFill>
                  <a:srgbClr val="00539D"/>
                </a:solidFill>
              </a:rPr>
              <a:t>≈ 1.5850, what is the approximate value of log</a:t>
            </a:r>
            <a:r>
              <a:rPr lang="en-US" altLang="en-US" sz="2400" b="1" baseline="-25000">
                <a:solidFill>
                  <a:srgbClr val="00539D"/>
                </a:solidFill>
              </a:rPr>
              <a:t>2</a:t>
            </a:r>
            <a:r>
              <a:rPr lang="en-US" altLang="en-US" sz="2400" b="1">
                <a:solidFill>
                  <a:srgbClr val="00539D"/>
                </a:solidFill>
              </a:rPr>
              <a:t> 96?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9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  <p:bldP spid="113675" grpId="0" autoUpdateAnimBg="0"/>
      <p:bldP spid="11367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  <p:pic>
        <p:nvPicPr>
          <p:cNvPr id="120836" name="Picture 4" descr="ALG2-CH08-510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08365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267200" y="7620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Quotient Property</a:t>
            </a: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876300" y="1295400"/>
            <a:ext cx="7705725" cy="2655888"/>
            <a:chOff x="552" y="816"/>
            <a:chExt cx="4854" cy="1673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552" y="816"/>
              <a:ext cx="4854" cy="1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120000"/>
                </a:lnSpc>
                <a:spcAft>
                  <a:spcPct val="20000"/>
                </a:spcAft>
                <a:buFontTx/>
                <a:buNone/>
              </a:pPr>
              <a:r>
                <a:rPr lang="en-US" altLang="en-US" sz="2800" b="1">
                  <a:solidFill>
                    <a:srgbClr val="E01B22"/>
                  </a:solidFill>
                </a:rPr>
                <a:t>SCIENCE</a:t>
              </a:r>
              <a:r>
                <a:rPr lang="en-US" altLang="en-US" sz="2800" b="1">
                  <a:solidFill>
                    <a:srgbClr val="000000"/>
                  </a:solidFill>
                </a:rPr>
                <a:t> </a:t>
              </a:r>
              <a:r>
                <a:rPr lang="en-US" altLang="en-US" sz="2800" b="1">
                  <a:solidFill>
                    <a:srgbClr val="00539D"/>
                  </a:solidFill>
                </a:rPr>
                <a:t>The pH of a substance is defined as the concentration of hydrogen ions [</a:t>
              </a:r>
              <a:r>
                <a:rPr lang="en-US" altLang="en-US" sz="2800" b="1" i="1">
                  <a:solidFill>
                    <a:srgbClr val="00539D"/>
                  </a:solidFill>
                </a:rPr>
                <a:t>H</a:t>
              </a:r>
              <a:r>
                <a:rPr lang="en-US" altLang="en-US" sz="2800" b="1">
                  <a:solidFill>
                    <a:srgbClr val="00539D"/>
                  </a:solidFill>
                </a:rPr>
                <a:t>+] in moles. It is given by the formula </a:t>
              </a:r>
              <a:br>
                <a:rPr lang="en-US" altLang="en-US" sz="2800" b="1">
                  <a:solidFill>
                    <a:srgbClr val="00539D"/>
                  </a:solidFill>
                </a:rPr>
              </a:br>
              <a:r>
                <a:rPr lang="en-US" altLang="en-US" sz="2800" b="1">
                  <a:solidFill>
                    <a:srgbClr val="00539D"/>
                  </a:solidFill>
                </a:rPr>
                <a:t>pH =            . Find the amount of hydrogen in a liter of acid rain that has a pH of 5.5.</a:t>
              </a:r>
            </a:p>
          </p:txBody>
        </p:sp>
        <p:pic>
          <p:nvPicPr>
            <p:cNvPr id="6150" name="Picture 6" descr="8-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2"/>
            <a:stretch>
              <a:fillRect/>
            </a:stretch>
          </p:blipFill>
          <p:spPr bwMode="auto">
            <a:xfrm>
              <a:off x="1128" y="1776"/>
              <a:ext cx="714" cy="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4007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67200" y="7620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Quotient Property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1549400"/>
            <a:ext cx="828675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2400" indent="-2349500">
              <a:defRPr>
                <a:solidFill>
                  <a:schemeClr val="tx1"/>
                </a:solidFill>
                <a:latin typeface="Arial" charset="0"/>
              </a:defRPr>
            </a:lvl1pPr>
            <a:lvl2pPr marL="5029200">
              <a:defRPr>
                <a:solidFill>
                  <a:schemeClr val="tx1"/>
                </a:solidFill>
                <a:latin typeface="Arial" charset="0"/>
              </a:defRPr>
            </a:lvl2pPr>
            <a:lvl3pPr marL="5143500">
              <a:defRPr>
                <a:solidFill>
                  <a:schemeClr val="tx1"/>
                </a:solidFill>
                <a:latin typeface="Arial" charset="0"/>
              </a:defRPr>
            </a:lvl3pPr>
            <a:lvl4pPr marL="5257800">
              <a:defRPr>
                <a:solidFill>
                  <a:schemeClr val="tx1"/>
                </a:solidFill>
                <a:latin typeface="Arial" charset="0"/>
              </a:defRPr>
            </a:lvl4pPr>
            <a:lvl5pPr marL="5372100">
              <a:defRPr>
                <a:solidFill>
                  <a:schemeClr val="tx1"/>
                </a:solidFill>
                <a:latin typeface="Arial" charset="0"/>
              </a:defRPr>
            </a:lvl5pPr>
            <a:lvl6pPr marL="582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6286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6743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7200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Understand	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formula for finding pH and the pH of the rain is given.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Plan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Write the equation. Then, solve for [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</a:t>
            </a:r>
            <a:r>
              <a:rPr lang="en-US" alt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+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].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Solve</a:t>
            </a:r>
          </a:p>
        </p:txBody>
      </p: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1600200" y="3152775"/>
            <a:ext cx="6238875" cy="838200"/>
            <a:chOff x="1008" y="1986"/>
            <a:chExt cx="3930" cy="528"/>
          </a:xfrm>
        </p:grpSpPr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3120" y="2103"/>
              <a:ext cx="181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Original equation</a:t>
              </a:r>
            </a:p>
          </p:txBody>
        </p:sp>
        <p:pic>
          <p:nvPicPr>
            <p:cNvPr id="7185" name="Picture 17" descr="8-5-2-red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571"/>
            <a:stretch>
              <a:fillRect/>
            </a:stretch>
          </p:blipFill>
          <p:spPr bwMode="auto">
            <a:xfrm>
              <a:off x="1008" y="1986"/>
              <a:ext cx="1808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91" name="Group 23"/>
          <p:cNvGrpSpPr>
            <a:grpSpLocks/>
          </p:cNvGrpSpPr>
          <p:nvPr/>
        </p:nvGrpSpPr>
        <p:grpSpPr bwMode="auto">
          <a:xfrm>
            <a:off x="1539875" y="4724400"/>
            <a:ext cx="6838950" cy="609600"/>
            <a:chOff x="970" y="2976"/>
            <a:chExt cx="4308" cy="384"/>
          </a:xfrm>
        </p:grpSpPr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120" y="3054"/>
              <a:ext cx="215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Quotient Property</a:t>
              </a:r>
            </a:p>
          </p:txBody>
        </p:sp>
        <p:pic>
          <p:nvPicPr>
            <p:cNvPr id="7186" name="Picture 18" descr="8-5-2-red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01" b="17143"/>
            <a:stretch>
              <a:fillRect/>
            </a:stretch>
          </p:blipFill>
          <p:spPr bwMode="auto">
            <a:xfrm>
              <a:off x="970" y="2976"/>
              <a:ext cx="1808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1555750" y="3886200"/>
            <a:ext cx="6823075" cy="838200"/>
            <a:chOff x="980" y="2467"/>
            <a:chExt cx="4298" cy="528"/>
          </a:xfrm>
        </p:grpSpPr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3120" y="2640"/>
              <a:ext cx="215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Substitute 5.5 for pH.</a:t>
              </a:r>
            </a:p>
          </p:txBody>
        </p:sp>
        <p:pic>
          <p:nvPicPr>
            <p:cNvPr id="7187" name="Picture 19" descr="8-5-2-red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29" b="37143"/>
            <a:stretch>
              <a:fillRect/>
            </a:stretch>
          </p:blipFill>
          <p:spPr bwMode="auto">
            <a:xfrm>
              <a:off x="980" y="2467"/>
              <a:ext cx="1808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92" name="Group 24"/>
          <p:cNvGrpSpPr>
            <a:grpSpLocks/>
          </p:cNvGrpSpPr>
          <p:nvPr/>
        </p:nvGrpSpPr>
        <p:grpSpPr bwMode="auto">
          <a:xfrm>
            <a:off x="1539875" y="5486400"/>
            <a:ext cx="6838950" cy="533400"/>
            <a:chOff x="970" y="3456"/>
            <a:chExt cx="4308" cy="336"/>
          </a:xfrm>
        </p:grpSpPr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3120" y="3479"/>
              <a:ext cx="215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log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10</a:t>
              </a:r>
              <a:r>
                <a:rPr lang="en-US" altLang="en-US" sz="2400">
                  <a:solidFill>
                    <a:srgbClr val="000000"/>
                  </a:solidFill>
                </a:rPr>
                <a:t>1 = 0</a:t>
              </a:r>
            </a:p>
          </p:txBody>
        </p:sp>
        <p:pic>
          <p:nvPicPr>
            <p:cNvPr id="7188" name="Picture 20" descr="8-5-2-red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00"/>
            <a:stretch>
              <a:fillRect/>
            </a:stretch>
          </p:blipFill>
          <p:spPr bwMode="auto">
            <a:xfrm>
              <a:off x="970" y="3456"/>
              <a:ext cx="1808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445082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4267200" y="7620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Quotient Property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4965700" y="1536700"/>
            <a:ext cx="28860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Simplify.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4965700" y="2298700"/>
            <a:ext cx="3873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Multiply each side by –1.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956175" y="3048000"/>
            <a:ext cx="36544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Definition of logarithm</a:t>
            </a: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533400" y="38989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1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4292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57721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61150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645795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6915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73723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7829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8286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 There are 10</a:t>
            </a:r>
            <a:r>
              <a:rPr lang="en-US" altLang="en-US" sz="2400" baseline="40000">
                <a:solidFill>
                  <a:srgbClr val="E01B22"/>
                </a:solidFill>
              </a:rPr>
              <a:t>–5.5</a:t>
            </a:r>
            <a:r>
              <a:rPr lang="en-US" altLang="en-US" sz="2400">
                <a:solidFill>
                  <a:srgbClr val="E01B22"/>
                </a:solidFill>
              </a:rPr>
              <a:t>, or about 0.0000032, mole of hydrogen in a liter of this rain.	</a:t>
            </a:r>
            <a:endParaRPr lang="en-US" altLang="en-US" sz="2400" i="1">
              <a:solidFill>
                <a:srgbClr val="E01B22"/>
              </a:solidFill>
            </a:endParaRPr>
          </a:p>
        </p:txBody>
      </p:sp>
      <p:grpSp>
        <p:nvGrpSpPr>
          <p:cNvPr id="123933" name="Group 29"/>
          <p:cNvGrpSpPr>
            <a:grpSpLocks/>
          </p:cNvGrpSpPr>
          <p:nvPr/>
        </p:nvGrpSpPr>
        <p:grpSpPr bwMode="auto">
          <a:xfrm>
            <a:off x="1752600" y="3060700"/>
            <a:ext cx="1660525" cy="533400"/>
            <a:chOff x="1104" y="1632"/>
            <a:chExt cx="1046" cy="336"/>
          </a:xfrm>
        </p:grpSpPr>
        <p:pic>
          <p:nvPicPr>
            <p:cNvPr id="123920" name="Picture 16" descr="8-5-2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39" r="66501" b="31927"/>
            <a:stretch>
              <a:fillRect/>
            </a:stretch>
          </p:blipFill>
          <p:spPr bwMode="auto">
            <a:xfrm>
              <a:off x="1104" y="1653"/>
              <a:ext cx="672" cy="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927" name="Text Box 23"/>
            <p:cNvSpPr txBox="1">
              <a:spLocks noChangeArrowheads="1"/>
            </p:cNvSpPr>
            <p:nvPr/>
          </p:nvSpPr>
          <p:spPr bwMode="auto">
            <a:xfrm>
              <a:off x="1766" y="163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</a:rPr>
                <a:t>H</a:t>
              </a:r>
              <a:r>
                <a:rPr lang="en-US" altLang="en-US" sz="2400" baseline="400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123931" name="Group 27"/>
          <p:cNvGrpSpPr>
            <a:grpSpLocks/>
          </p:cNvGrpSpPr>
          <p:nvPr/>
        </p:nvGrpSpPr>
        <p:grpSpPr bwMode="auto">
          <a:xfrm>
            <a:off x="1752600" y="2282825"/>
            <a:ext cx="2209800" cy="549275"/>
            <a:chOff x="1104" y="1286"/>
            <a:chExt cx="1392" cy="346"/>
          </a:xfrm>
        </p:grpSpPr>
        <p:pic>
          <p:nvPicPr>
            <p:cNvPr id="123919" name="Picture 15" descr="8-5-2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05" r="47357" b="40363"/>
            <a:stretch>
              <a:fillRect/>
            </a:stretch>
          </p:blipFill>
          <p:spPr bwMode="auto">
            <a:xfrm>
              <a:off x="1104" y="1296"/>
              <a:ext cx="105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928" name="Text Box 24"/>
            <p:cNvSpPr txBox="1">
              <a:spLocks noChangeArrowheads="1"/>
            </p:cNvSpPr>
            <p:nvPr/>
          </p:nvSpPr>
          <p:spPr bwMode="auto">
            <a:xfrm>
              <a:off x="2112" y="128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</a:rPr>
                <a:t>H</a:t>
              </a:r>
              <a:r>
                <a:rPr lang="en-US" altLang="en-US" sz="2400" baseline="400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123930" name="Group 26"/>
          <p:cNvGrpSpPr>
            <a:grpSpLocks/>
          </p:cNvGrpSpPr>
          <p:nvPr/>
        </p:nvGrpSpPr>
        <p:grpSpPr bwMode="auto">
          <a:xfrm>
            <a:off x="1752600" y="1460500"/>
            <a:ext cx="2454275" cy="673100"/>
            <a:chOff x="1104" y="920"/>
            <a:chExt cx="1546" cy="424"/>
          </a:xfrm>
        </p:grpSpPr>
        <p:pic>
          <p:nvPicPr>
            <p:cNvPr id="123918" name="Picture 14" descr="8-5-2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68" r="40179" b="47589"/>
            <a:stretch>
              <a:fillRect/>
            </a:stretch>
          </p:blipFill>
          <p:spPr bwMode="auto">
            <a:xfrm>
              <a:off x="1104" y="920"/>
              <a:ext cx="1200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929" name="Text Box 25"/>
            <p:cNvSpPr txBox="1">
              <a:spLocks noChangeArrowheads="1"/>
            </p:cNvSpPr>
            <p:nvPr/>
          </p:nvSpPr>
          <p:spPr bwMode="auto">
            <a:xfrm>
              <a:off x="2266" y="96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</a:rPr>
                <a:t>H</a:t>
              </a:r>
              <a:r>
                <a:rPr lang="en-US" altLang="en-US" sz="2400" baseline="40000">
                  <a:solidFill>
                    <a:srgbClr val="000000"/>
                  </a:solidFill>
                </a:rPr>
                <a:t>+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16174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utoUpdateAnimBg="0"/>
      <p:bldP spid="123913" grpId="0" autoUpdateAnimBg="0"/>
      <p:bldP spid="123915" grpId="0" autoUpdateAnimBg="0"/>
      <p:bldP spid="12392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Incorrect¤Incorrect¤Correct¤Incorrect"/>
  <p:tag name="QUESTIONALIAS" val="Example 2"/>
  <p:tag name="ANSWERSALIAS" val="A¤B¤C¤D"/>
  <p:tag name="TOTALRESPONSES" val="5"/>
  <p:tag name="SLICED" val="False"/>
  <p:tag name="RESPONSES" val="NA,1,5,1;1;2;2;2;"/>
  <p:tag name="CHARTSTRINGSTD" val="2 3 0 0"/>
  <p:tag name="CHARTSTRINGREV" val="0 0 3 2"/>
  <p:tag name="CHARTSTRINGSTDPER" val="0.4 0.6 0 0"/>
  <p:tag name="CHARTSTRINGREVPER" val="0 0 0.6 0.4"/>
  <p:tag name="RESPONSESGATHER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Incorrect¤Incorrect¤Correct¤Incorrect"/>
  <p:tag name="QUESTIONALIAS" val="Example 3"/>
  <p:tag name="ANSWERSALIAS" val="A¤B¤C¤D"/>
  <p:tag name="TOTALRESPONSES" val="5"/>
  <p:tag name="SLICED" val="False"/>
  <p:tag name="RESPONSES" val="NA,1,5,2;1;1;3;4;"/>
  <p:tag name="CHARTSTRINGSTD" val="2 1 1 1"/>
  <p:tag name="CHARTSTRINGREV" val="1 1 1 2"/>
  <p:tag name="CHARTSTRINGSTDPER" val="0.4 0.2 0.2 0.2"/>
  <p:tag name="CHARTSTRINGREVPER" val="0.2 0.2 0.2 0.4"/>
  <p:tag name="RESPONSESGATHER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VALUES" val="Incorrect¤Incorrect¤Correct¤Incorrect"/>
  <p:tag name="QUESTIONALIAS" val="Example 4"/>
  <p:tag name="ANSWERSALIAS" val="A¤B¤C¤D"/>
  <p:tag name="TOTALRESPONSES" val="5"/>
  <p:tag name="SLICED" val="False"/>
  <p:tag name="RESPONSES" val="NA,1,5,1;1;4;2;4;"/>
  <p:tag name="CHARTSTRINGSTD" val="2 1 0 2"/>
  <p:tag name="CHARTSTRINGREV" val="2 0 1 2"/>
  <p:tag name="CHARTSTRINGSTDPER" val="0.4 0.2 0 0.4"/>
  <p:tag name="CHARTSTRINGREVPER" val="0.4 0 0.2 0.4"/>
  <p:tag name="RESPONSESGATHER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TOTALRESPONSES" val="5"/>
  <p:tag name="SLICED" val="False"/>
  <p:tag name="RESPONSES" val="NA,1,5,1;4;2;3;1;"/>
  <p:tag name="CHARTSTRINGSTD" val="2 1 1 1"/>
  <p:tag name="CHARTSTRINGREV" val="1 1 1 2"/>
  <p:tag name="CHARTSTRINGSTDPER" val="0.4 0.2 0.2 0.2"/>
  <p:tag name="CHARTSTRINGREVPER" val="0.2 0.2 0.2 0.4"/>
  <p:tag name="VALUES" val="Incorrect¤Incorrect¤Incorrect¤Correct"/>
  <p:tag name="RESPONSESGATHERED" val="False"/>
  <p:tag name="QUESTIONALIAS" val="Example 1"/>
  <p:tag name="ANSWERSALIAS" val="A¤B¤C¤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418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11_Default Design</vt:lpstr>
      <vt:lpstr>Splash Screen</vt:lpstr>
      <vt:lpstr>Then/Now</vt:lpstr>
      <vt:lpstr>Concept</vt:lpstr>
      <vt:lpstr>Example 1</vt:lpstr>
      <vt:lpstr>Example 1</vt:lpstr>
      <vt:lpstr>Concept</vt:lpstr>
      <vt:lpstr>Example 2</vt:lpstr>
      <vt:lpstr>Example 2</vt:lpstr>
      <vt:lpstr>Example 2</vt:lpstr>
      <vt:lpstr>Example 2</vt:lpstr>
      <vt:lpstr>Example 2</vt:lpstr>
      <vt:lpstr>Concept</vt:lpstr>
      <vt:lpstr>Example 3</vt:lpstr>
      <vt:lpstr>Example 3</vt:lpstr>
      <vt:lpstr>Example 4</vt:lpstr>
      <vt:lpstr>Example 4</vt:lpstr>
      <vt:lpstr>Example 4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Gerald Casper</dc:creator>
  <cp:lastModifiedBy>Gerald Casper</cp:lastModifiedBy>
  <cp:revision>1</cp:revision>
  <dcterms:created xsi:type="dcterms:W3CDTF">2015-05-28T17:06:40Z</dcterms:created>
  <dcterms:modified xsi:type="dcterms:W3CDTF">2015-05-28T17:08:06Z</dcterms:modified>
</cp:coreProperties>
</file>