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sldIdLst>
    <p:sldId id="257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43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76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4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399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42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09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13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08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038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15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89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38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27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08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13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001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55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60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25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59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2977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9172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604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83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48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17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36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65043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92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37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2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495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3472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3512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71388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262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04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67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401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59808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548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9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595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594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9823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124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8195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568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035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385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925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1943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7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579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739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14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6106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08364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5465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836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243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122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310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311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8404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643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871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065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6252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12499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00038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156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814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749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6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6361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18734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721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969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13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3096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5944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50373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779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0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154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glencoe.mcgraw-hill.com/sites/0078884845/" TargetMode="Externa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hyperlink" Target="10Math_GEOM_CR01.ppt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10.png"/><Relationship Id="rId26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2.jpe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9.png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hyperlink" Target="10Math_GEOM_CR01.ppt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Relationship Id="rId22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25.xml"/><Relationship Id="rId21" Type="http://schemas.openxmlformats.org/officeDocument/2006/relationships/hyperlink" Target="10Math_GEOM_CR01.ppt" TargetMode="Externa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9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Relationship Id="rId22" Type="http://schemas.openxmlformats.org/officeDocument/2006/relationships/hyperlink" Target="10Math_GEOM_CR01.ppt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47.xml"/><Relationship Id="rId21" Type="http://schemas.openxmlformats.org/officeDocument/2006/relationships/hyperlink" Target="10Math_GEOM_CR01.ppt" TargetMode="Externa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9.png"/><Relationship Id="rId25" Type="http://schemas.openxmlformats.org/officeDocument/2006/relationships/image" Target="../media/image15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49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54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Relationship Id="rId22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9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60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65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Relationship Id="rId22" Type="http://schemas.openxmlformats.org/officeDocument/2006/relationships/hyperlink" Target="10Math_GEOM_CR01.ppt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9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4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71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76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Relationship Id="rId22" Type="http://schemas.openxmlformats.org/officeDocument/2006/relationships/hyperlink" Target="10Math_GEOM_CR01.ppt" TargetMode="Externa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8.jpe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19.png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hyperlink" Target="http://glencoe.mcgraw-hill.com/sites/0078884845/" TargetMode="Externa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2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" Target="../slides/slide1.xml"/><Relationship Id="rId22" Type="http://schemas.openxmlformats.org/officeDocument/2006/relationships/hyperlink" Target="10Math_GEOM_CR01.ppt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2" name="Picture 2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7" b="2942"/>
          <a:stretch>
            <a:fillRect/>
          </a:stretch>
        </p:blipFill>
        <p:spPr bwMode="hidden">
          <a:xfrm>
            <a:off x="1752600" y="6067425"/>
            <a:ext cx="739140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37897" name="EXIT" descr="09_PAlg-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GLOBE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Lesson Menu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685800"/>
            <a:ext cx="3683000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7" name="CR" descr="09_PAlg-Ch Resources">
            <a:hlinkClick r:id="rId19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3" name="Picture 25" descr="LNHeader1-1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4" name="Picture 26" descr="09_GEOM LTHeader 01-01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89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08" name="Picture 2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41997" name="Picture 13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8" name="Picture 14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0" name="Picture 16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CheckPointICON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76288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5" name="Picture 21" descr="5Min Check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657225"/>
            <a:ext cx="6792912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2" name="CR" descr="09_PAlg-Ch Resources">
            <a:hlinkClick r:id="rId23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3" name="Picture 29" descr="LNHeader1-1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4" name="Picture 30" descr="09_GEOM LTHeader 01-01"/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5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91" name="Picture 23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3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4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32781" name="Picture 13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2" name="Picture 14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6" name="Picture 18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2" name="CR" descr="09_PAlg-Ch Resources">
            <a:hlinkClick r:id="rId21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3" name="Picture 25" descr="LNHeader1-1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4" name="Picture 26" descr="09_GEOM LTHeader 01-01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09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6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69639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1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2" name="Picture 10" descr="Example_1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7" name="CR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8" name="Picture 16" descr="LNHeader1-1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9" name="Picture 17" descr="09_GEOM LTHeader 01-01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1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0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9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70663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5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1" name="CR" descr="09_PAlg-Ch Resources">
            <a:hlinkClick r:id="rId21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2" name="Picture 16" descr="LNHeader1-1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3" name="Picture 17" descr="09_GEOM LTHeader 01-01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4" name="Picture 18" descr="Real World Ex_2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42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4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71687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9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1" name="Picture 11" descr="Example_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5" name="CR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6" name="Picture 16" descr="LNHeader1-1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7" name="Picture 17" descr="09_GEOM LTHeader 01-01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8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7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72711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2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3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5" name="Picture 11" descr="Example_4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9" name="CR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0" name="Picture 16" descr="LNHeader1-1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1" name="Picture 17" descr="09_GEOM LTHeader 01-01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50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48" name="Picture 24" descr="09_Geom EndO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47" name="Picture 23" descr="09_Geom Int_01A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7" name="BORDER_2" descr="09_Pre-Algbra Nav_Bar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GLOBE" descr="09_PAlg-Online">
            <a:hlinkClick r:id="rId17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3431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3" name="Picture 9" descr="09_PAlg-Home">
            <a:hlinkClick r:id="rId14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8" name="Picture 14" descr="09_PAlg-ForwardDEAD">
            <a:hlinkClick r:id="" action="ppaction://noaction" highlightClick="1" endSnd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2" name="CR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3" name="Picture 19" descr="LNHeader1-1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4" name="Picture 20" descr="09_GEOM LTHeader 01-01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60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2.jpe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2.jpe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3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4.xml"/><Relationship Id="rId5" Type="http://schemas.openxmlformats.org/officeDocument/2006/relationships/image" Target="../media/image34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5.xml"/><Relationship Id="rId6" Type="http://schemas.openxmlformats.org/officeDocument/2006/relationships/image" Target="../media/image34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6.xml"/><Relationship Id="rId5" Type="http://schemas.openxmlformats.org/officeDocument/2006/relationships/image" Target="../media/image34.pn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7.xml"/><Relationship Id="rId5" Type="http://schemas.openxmlformats.org/officeDocument/2006/relationships/image" Target="../media/image34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8.xml"/><Relationship Id="rId6" Type="http://schemas.openxmlformats.org/officeDocument/2006/relationships/image" Target="../media/image34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9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tags" Target="../tags/tag32.xml"/><Relationship Id="rId7" Type="http://schemas.openxmlformats.org/officeDocument/2006/relationships/image" Target="../media/image50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3.xml"/><Relationship Id="rId5" Type="http://schemas.openxmlformats.org/officeDocument/2006/relationships/image" Target="../media/image52.pn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36.xml"/><Relationship Id="rId7" Type="http://schemas.openxmlformats.org/officeDocument/2006/relationships/image" Target="../media/image55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40.xml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59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2.jpe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59.jpe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2.jpe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59.jpe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2.jpe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tags" Target="../tags/tag52.xml"/><Relationship Id="rId7" Type="http://schemas.openxmlformats.org/officeDocument/2006/relationships/image" Target="../media/image60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2.jpe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tags" Target="../tags/tag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10.xml"/><Relationship Id="rId7" Type="http://schemas.openxmlformats.org/officeDocument/2006/relationships/image" Target="../media/image29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jpe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9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2.jpe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13" name="Picture 49" descr="09_GEOM NA Splash Fl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02" name="Picture 38" descr="09_GEOM Splash ARM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64444" r="63020" b="18889"/>
          <a:stretch>
            <a:fillRect/>
          </a:stretch>
        </p:blipFill>
        <p:spPr bwMode="ltGray">
          <a:xfrm>
            <a:off x="4076700" y="4419600"/>
            <a:ext cx="16287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Splash Screen</a:t>
            </a:r>
          </a:p>
        </p:txBody>
      </p:sp>
      <p:pic>
        <p:nvPicPr>
          <p:cNvPr id="36907" name="Picture 43" descr="LNHeader1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4648200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08" name="Picture 44" descr="09_GEOM LTHeader 01-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884738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89529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343400" y="771525"/>
            <a:ext cx="426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Model Points, Lines, and Planes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876300" y="1503363"/>
            <a:ext cx="65151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A.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Name the geometric shape modeled by a 10 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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12 patio.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33400" y="3690938"/>
            <a:ext cx="82296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The patio models a plane.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72480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 autoUpdateAnimBg="0" advAuto="0"/>
      <p:bldP spid="6150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343400" y="771525"/>
            <a:ext cx="426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Model Points, Lines, and Planes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76300" y="1503363"/>
            <a:ext cx="77057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B.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Name the geometric shape modeled by a button on a table.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33400" y="3697288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The button on the table models a point on a plane.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2385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build="p" autoUpdateAnimBg="0" advAuto="0"/>
      <p:bldP spid="717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469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2a</a:t>
            </a:r>
          </a:p>
        </p:txBody>
      </p:sp>
      <p:sp>
        <p:nvSpPr>
          <p:cNvPr id="114693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2565400"/>
            <a:ext cx="478155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point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line segment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plane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none of the above</a:t>
            </a:r>
          </a:p>
        </p:txBody>
      </p:sp>
      <p:sp>
        <p:nvSpPr>
          <p:cNvPr id="114695" name="Oval 7"/>
          <p:cNvSpPr>
            <a:spLocks noChangeArrowheads="1"/>
          </p:cNvSpPr>
          <p:nvPr/>
        </p:nvSpPr>
        <p:spPr bwMode="auto">
          <a:xfrm>
            <a:off x="857250" y="253682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14696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7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8" name="TPQuestion"/>
          <p:cNvSpPr>
            <a:spLocks noChangeArrowheads="1"/>
          </p:cNvSpPr>
          <p:nvPr/>
        </p:nvSpPr>
        <p:spPr bwMode="auto">
          <a:xfrm>
            <a:off x="533400" y="1371600"/>
            <a:ext cx="8077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E01B22"/>
                </a:solidFill>
                <a:cs typeface="Times New Roman" pitchFamily="18" charset="0"/>
              </a:rPr>
              <a:t>A. 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Name the geometric shape modeled by a colored dot on a map used to mark the location of a city.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63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 autoUpdateAnimBg="0"/>
      <p:bldP spid="114695" grpId="0" animBg="1"/>
      <p:bldP spid="11469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3926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2b</a:t>
            </a:r>
          </a:p>
        </p:txBody>
      </p:sp>
      <p:sp>
        <p:nvSpPr>
          <p:cNvPr id="139269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2514600"/>
            <a:ext cx="478155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point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line segment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plane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none of the above</a:t>
            </a:r>
          </a:p>
        </p:txBody>
      </p:sp>
      <p:sp>
        <p:nvSpPr>
          <p:cNvPr id="139270" name="Oval 6"/>
          <p:cNvSpPr>
            <a:spLocks noChangeArrowheads="1"/>
          </p:cNvSpPr>
          <p:nvPr/>
        </p:nvSpPr>
        <p:spPr bwMode="auto">
          <a:xfrm>
            <a:off x="857250" y="436245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39271" name="Picture 7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2" name="Picture 8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73" name="TPQuestion"/>
          <p:cNvSpPr>
            <a:spLocks noChangeArrowheads="1"/>
          </p:cNvSpPr>
          <p:nvPr/>
        </p:nvSpPr>
        <p:spPr bwMode="auto">
          <a:xfrm>
            <a:off x="533400" y="1371600"/>
            <a:ext cx="8077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E01B22"/>
                </a:solidFill>
                <a:cs typeface="Times New Roman" pitchFamily="18" charset="0"/>
              </a:rPr>
              <a:t>B. 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Name the geometric shape modeled by the ceiling of your classroom.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822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 autoUpdateAnimBg="0"/>
      <p:bldP spid="139270" grpId="0" animBg="1"/>
      <p:bldP spid="13927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3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Draw Geometric Figures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7200" y="5438775"/>
            <a:ext cx="80772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Draw a surface to represent plane </a:t>
            </a:r>
            <a:r>
              <a:rPr lang="en-US" altLang="en-US" sz="2400" i="1">
                <a:solidFill>
                  <a:srgbClr val="000000"/>
                </a:solidFill>
              </a:rPr>
              <a:t>R</a:t>
            </a:r>
            <a:r>
              <a:rPr lang="en-US" altLang="en-US" sz="2400">
                <a:solidFill>
                  <a:srgbClr val="000000"/>
                </a:solidFill>
              </a:rPr>
              <a:t> and label it.</a:t>
            </a:r>
          </a:p>
        </p:txBody>
      </p:sp>
      <p:pic>
        <p:nvPicPr>
          <p:cNvPr id="9222" name="Picture 6" descr="GEO01-01-03A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519488"/>
            <a:ext cx="42291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524000"/>
            <a:ext cx="7818438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2451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3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Draw Geometric Figures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457200" y="5438775"/>
            <a:ext cx="80772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Draw a line anywhere on the plane.</a:t>
            </a:r>
          </a:p>
        </p:txBody>
      </p:sp>
      <p:pic>
        <p:nvPicPr>
          <p:cNvPr id="91146" name="Picture 10" descr="GEO01-01-03A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519488"/>
            <a:ext cx="42291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7" name="Picture 11" descr="GEO01-01-03A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519488"/>
            <a:ext cx="42291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524000"/>
            <a:ext cx="7818438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75257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4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3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Draw Geometric Figures</a:t>
            </a: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457200" y="5438775"/>
            <a:ext cx="83232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Draw dots on the line for point </a:t>
            </a:r>
            <a:r>
              <a:rPr lang="en-US" altLang="en-US" sz="2400" i="1">
                <a:solidFill>
                  <a:srgbClr val="000000"/>
                </a:solidFill>
              </a:rPr>
              <a:t>A</a:t>
            </a:r>
            <a:r>
              <a:rPr lang="en-US" altLang="en-US" sz="2400">
                <a:solidFill>
                  <a:srgbClr val="000000"/>
                </a:solidFill>
              </a:rPr>
              <a:t> and </a:t>
            </a:r>
            <a:r>
              <a:rPr lang="en-US" altLang="en-US" sz="2400" i="1">
                <a:solidFill>
                  <a:srgbClr val="000000"/>
                </a:solidFill>
              </a:rPr>
              <a:t>B</a:t>
            </a:r>
            <a:r>
              <a:rPr lang="en-US" altLang="en-US" sz="2400">
                <a:solidFill>
                  <a:srgbClr val="000000"/>
                </a:solidFill>
              </a:rPr>
              <a:t>. Label the points.</a:t>
            </a:r>
          </a:p>
        </p:txBody>
      </p:sp>
      <p:pic>
        <p:nvPicPr>
          <p:cNvPr id="141317" name="Picture 5" descr="GEO01-01-03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519488"/>
            <a:ext cx="42291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18" name="Picture 6" descr="GEO01-01-03A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519488"/>
            <a:ext cx="42291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2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524000"/>
            <a:ext cx="7818438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7862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0" name="Picture 4" descr="GEO01-01-03A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519488"/>
            <a:ext cx="42291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1" name="Picture 5" descr="GEO01-01-03A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519488"/>
            <a:ext cx="42291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3</a:t>
            </a: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Draw Geometric Figures</a:t>
            </a:r>
          </a:p>
        </p:txBody>
      </p:sp>
      <p:pic>
        <p:nvPicPr>
          <p:cNvPr id="142343" name="Picture 7" descr="GEO_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03850"/>
            <a:ext cx="3810000" cy="47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524000"/>
            <a:ext cx="7818438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01787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3</a:t>
            </a: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Draw Geometric Figures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457200" y="5434013"/>
            <a:ext cx="82867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Draw dots on this line for point </a:t>
            </a:r>
            <a:r>
              <a:rPr lang="en-US" altLang="en-US" sz="2400" i="1">
                <a:solidFill>
                  <a:srgbClr val="000000"/>
                </a:solidFill>
              </a:rPr>
              <a:t>D</a:t>
            </a:r>
            <a:r>
              <a:rPr lang="en-US" altLang="en-US" sz="2400">
                <a:solidFill>
                  <a:srgbClr val="000000"/>
                </a:solidFill>
              </a:rPr>
              <a:t> and </a:t>
            </a:r>
            <a:r>
              <a:rPr lang="en-US" altLang="en-US" sz="2400" i="1">
                <a:solidFill>
                  <a:srgbClr val="000000"/>
                </a:solidFill>
              </a:rPr>
              <a:t>E</a:t>
            </a:r>
            <a:r>
              <a:rPr lang="en-US" altLang="en-US" sz="2400">
                <a:solidFill>
                  <a:srgbClr val="000000"/>
                </a:solidFill>
              </a:rPr>
              <a:t>. Label the points.</a:t>
            </a:r>
          </a:p>
        </p:txBody>
      </p:sp>
      <p:pic>
        <p:nvPicPr>
          <p:cNvPr id="143365" name="Picture 5" descr="GEO01-01-03A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519488"/>
            <a:ext cx="42291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66" name="Picture 6" descr="GEO01-01-03A-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519488"/>
            <a:ext cx="42291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6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524000"/>
            <a:ext cx="7818438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8466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3</a:t>
            </a: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Draw Geometric Figures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457200" y="5432425"/>
            <a:ext cx="80772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Label the intersection point of the two lines as </a:t>
            </a:r>
            <a:r>
              <a:rPr lang="en-US" altLang="en-US" sz="2400" i="1">
                <a:solidFill>
                  <a:srgbClr val="000000"/>
                </a:solidFill>
              </a:rPr>
              <a:t>P.</a:t>
            </a: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144389" name="Picture 5" descr="GEO01-01-03A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519488"/>
            <a:ext cx="42291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0" name="Picture 6" descr="GEO01-01-03A-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519488"/>
            <a:ext cx="42291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524000"/>
            <a:ext cx="7818438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52831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Then/Now</a:t>
            </a:r>
          </a:p>
        </p:txBody>
      </p:sp>
      <p:pic>
        <p:nvPicPr>
          <p:cNvPr id="4102" name="Picture 6" descr="T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4295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12800" y="1828800"/>
            <a:ext cx="7620000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>
                <a:solidFill>
                  <a:srgbClr val="000000"/>
                </a:solidFill>
              </a:rPr>
              <a:t>You used basic geometric concepts and properties to solve problems.</a:t>
            </a:r>
          </a:p>
        </p:txBody>
      </p:sp>
      <p:pic>
        <p:nvPicPr>
          <p:cNvPr id="4108" name="Picture 12" descr="N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04800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812800" y="4057650"/>
            <a:ext cx="7620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Identify and model points, lines, and planes.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812800" y="4705350"/>
            <a:ext cx="7620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Identify intersecting lines and planes.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97823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3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Draw Geometric Figures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457200" y="3422650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endParaRPr lang="en-US" altLang="en-US" sz="2400">
              <a:solidFill>
                <a:srgbClr val="E01B22"/>
              </a:solidFill>
            </a:endParaRPr>
          </a:p>
        </p:txBody>
      </p:sp>
      <p:pic>
        <p:nvPicPr>
          <p:cNvPr id="145413" name="Picture 5" descr="GEO01-01-03A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519488"/>
            <a:ext cx="42291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4" name="Picture 6" descr="GEO01-01-03A-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519488"/>
            <a:ext cx="42291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6" name="Picture 8" descr="GEO_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5238750"/>
            <a:ext cx="7569200" cy="90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524000"/>
            <a:ext cx="7818438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2530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45" name="Group 13"/>
          <p:cNvGrpSpPr>
            <a:grpSpLocks/>
          </p:cNvGrpSpPr>
          <p:nvPr/>
        </p:nvGrpSpPr>
        <p:grpSpPr bwMode="auto">
          <a:xfrm>
            <a:off x="857250" y="1254125"/>
            <a:ext cx="7594600" cy="1870075"/>
            <a:chOff x="540" y="960"/>
            <a:chExt cx="4784" cy="1178"/>
          </a:xfrm>
        </p:grpSpPr>
        <p:pic>
          <p:nvPicPr>
            <p:cNvPr id="146439" name="Picture 7" descr="GEO_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564"/>
            <a:stretch>
              <a:fillRect/>
            </a:stretch>
          </p:blipFill>
          <p:spPr bwMode="auto">
            <a:xfrm>
              <a:off x="540" y="960"/>
              <a:ext cx="4784" cy="1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444" name="Picture 12" descr="1-1-3b-red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248"/>
              <a:ext cx="812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6440" name="Picture 8" descr="GEO01-01-03B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3092450"/>
            <a:ext cx="2946400" cy="29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41" name="Picture 9" descr="GEO01-01-03B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3092450"/>
            <a:ext cx="2946400" cy="29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3</a:t>
            </a: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Draw Geometric Figures</a:t>
            </a: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457200" y="4692650"/>
            <a:ext cx="486727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There are an infinite number of points that are collinear with </a:t>
            </a:r>
            <a:r>
              <a:rPr lang="en-US" alt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Q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and </a:t>
            </a:r>
            <a:r>
              <a:rPr lang="en-US" alt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R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. In the graph, one such point is </a:t>
            </a:r>
            <a:r>
              <a:rPr lang="en-US" alt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(1, 0).</a:t>
            </a:r>
          </a:p>
        </p:txBody>
      </p:sp>
      <p:pic>
        <p:nvPicPr>
          <p:cNvPr id="146437" name="Picture 5" descr="GEO_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83" r="41968"/>
          <a:stretch>
            <a:fillRect/>
          </a:stretch>
        </p:blipFill>
        <p:spPr bwMode="auto">
          <a:xfrm>
            <a:off x="868363" y="3900488"/>
            <a:ext cx="4392612" cy="55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4286250" y="3054350"/>
            <a:ext cx="1828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368425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</a:t>
            </a:r>
          </a:p>
        </p:txBody>
      </p:sp>
      <p:pic>
        <p:nvPicPr>
          <p:cNvPr id="146442" name="Picture 10" descr="GEO01-01-03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3092450"/>
            <a:ext cx="2946400" cy="29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90525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6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 autoUpdateAnimBg="0"/>
      <p:bldP spid="146438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33" name="Group 21"/>
          <p:cNvGrpSpPr>
            <a:grpSpLocks/>
          </p:cNvGrpSpPr>
          <p:nvPr/>
        </p:nvGrpSpPr>
        <p:grpSpPr bwMode="auto">
          <a:xfrm>
            <a:off x="781050" y="3149600"/>
            <a:ext cx="6415088" cy="3186113"/>
            <a:chOff x="492" y="1984"/>
            <a:chExt cx="4041" cy="2007"/>
          </a:xfrm>
        </p:grpSpPr>
        <p:pic>
          <p:nvPicPr>
            <p:cNvPr id="115731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5" y="3066"/>
              <a:ext cx="1708" cy="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5732" name="Group 20"/>
            <p:cNvGrpSpPr>
              <a:grpSpLocks/>
            </p:cNvGrpSpPr>
            <p:nvPr/>
          </p:nvGrpSpPr>
          <p:grpSpPr bwMode="auto">
            <a:xfrm>
              <a:off x="492" y="1984"/>
              <a:ext cx="4041" cy="2007"/>
              <a:chOff x="492" y="1984"/>
              <a:chExt cx="4041" cy="2007"/>
            </a:xfrm>
          </p:grpSpPr>
          <p:sp>
            <p:nvSpPr>
              <p:cNvPr id="115717" name="TPAnswers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492" y="1984"/>
                <a:ext cx="3780" cy="1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tabLst>
                    <a:tab pos="3257550" algn="l"/>
                  </a:tabLst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1085850" indent="-457200">
                  <a:spcBef>
                    <a:spcPct val="20000"/>
                  </a:spcBef>
                  <a:buChar char="–"/>
                  <a:tabLst>
                    <a:tab pos="3257550" algn="l"/>
                  </a:tabLst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581150" indent="-381000">
                  <a:spcBef>
                    <a:spcPct val="20000"/>
                  </a:spcBef>
                  <a:buChar char="•"/>
                  <a:tabLst>
                    <a:tab pos="3257550" algn="l"/>
                  </a:tabLst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2038350" indent="-342900">
                  <a:spcBef>
                    <a:spcPct val="20000"/>
                  </a:spcBef>
                  <a:buChar char="–"/>
                  <a:tabLst>
                    <a:tab pos="3257550" algn="l"/>
                  </a:tabLst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495550" indent="-342900">
                  <a:spcBef>
                    <a:spcPct val="20000"/>
                  </a:spcBef>
                  <a:buChar char="»"/>
                  <a:tabLst>
                    <a:tab pos="3257550" algn="l"/>
                  </a:tabLst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952750" indent="-3429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257550" algn="l"/>
                  </a:tabLs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3409950" indent="-3429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257550" algn="l"/>
                  </a:tabLs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867150" indent="-3429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257550" algn="l"/>
                  </a:tabLs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4324350" indent="-3429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257550" algn="l"/>
                  </a:tabLs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lnSpc>
                    <a:spcPct val="90000"/>
                  </a:lnSpc>
                  <a:spcBef>
                    <a:spcPct val="83000"/>
                  </a:spcBef>
                  <a:spcAft>
                    <a:spcPct val="83000"/>
                  </a:spcAft>
                  <a:buClr>
                    <a:srgbClr val="00539D"/>
                  </a:buClr>
                  <a:buFontTx/>
                  <a:buNone/>
                </a:pPr>
                <a:r>
                  <a:rPr lang="pt-BR" altLang="en-US" sz="2400" b="1">
                    <a:solidFill>
                      <a:srgbClr val="00539D"/>
                    </a:solidFill>
                    <a:sym typeface="Symbol" pitchFamily="18" charset="2"/>
                  </a:rPr>
                  <a:t>A.	B.</a:t>
                </a:r>
                <a:r>
                  <a:rPr lang="pt-BR" altLang="en-US" sz="2400" b="1">
                    <a:solidFill>
                      <a:srgbClr val="000000"/>
                    </a:solidFill>
                    <a:sym typeface="Symbol" pitchFamily="18" charset="2"/>
                  </a:rPr>
                  <a:t>	</a:t>
                </a:r>
                <a:br>
                  <a:rPr lang="pt-BR" altLang="en-US" sz="2400" b="1">
                    <a:solidFill>
                      <a:srgbClr val="000000"/>
                    </a:solidFill>
                    <a:sym typeface="Symbol" pitchFamily="18" charset="2"/>
                  </a:rPr>
                </a:br>
                <a:r>
                  <a:rPr lang="pt-BR" altLang="en-US" sz="2400" b="1">
                    <a:solidFill>
                      <a:srgbClr val="000000"/>
                    </a:solidFill>
                    <a:sym typeface="Symbol" pitchFamily="18" charset="2"/>
                  </a:rPr>
                  <a:t/>
                </a:r>
                <a:br>
                  <a:rPr lang="pt-BR" altLang="en-US" sz="2400" b="1">
                    <a:solidFill>
                      <a:srgbClr val="000000"/>
                    </a:solidFill>
                    <a:sym typeface="Symbol" pitchFamily="18" charset="2"/>
                  </a:rPr>
                </a:br>
                <a:r>
                  <a:rPr lang="pt-BR" altLang="en-US" sz="2400" b="1">
                    <a:solidFill>
                      <a:srgbClr val="000000"/>
                    </a:solidFill>
                    <a:sym typeface="Symbol" pitchFamily="18" charset="2"/>
                  </a:rPr>
                  <a:t/>
                </a:r>
                <a:br>
                  <a:rPr lang="pt-BR" altLang="en-US" sz="2400" b="1">
                    <a:solidFill>
                      <a:srgbClr val="000000"/>
                    </a:solidFill>
                    <a:sym typeface="Symbol" pitchFamily="18" charset="2"/>
                  </a:rPr>
                </a:br>
                <a:r>
                  <a:rPr lang="pt-BR" altLang="en-US" sz="2400" b="1">
                    <a:solidFill>
                      <a:srgbClr val="000000"/>
                    </a:solidFill>
                    <a:sym typeface="Symbol" pitchFamily="18" charset="2"/>
                  </a:rPr>
                  <a:t/>
                </a:r>
                <a:br>
                  <a:rPr lang="pt-BR" altLang="en-US" sz="2400" b="1">
                    <a:solidFill>
                      <a:srgbClr val="000000"/>
                    </a:solidFill>
                    <a:sym typeface="Symbol" pitchFamily="18" charset="2"/>
                  </a:rPr>
                </a:br>
                <a:r>
                  <a:rPr lang="pt-BR" altLang="en-US" sz="2400" b="1">
                    <a:solidFill>
                      <a:srgbClr val="000000"/>
                    </a:solidFill>
                    <a:sym typeface="Symbol" pitchFamily="18" charset="2"/>
                  </a:rPr>
                  <a:t/>
                </a:r>
                <a:br>
                  <a:rPr lang="pt-BR" altLang="en-US" sz="2400" b="1">
                    <a:solidFill>
                      <a:srgbClr val="000000"/>
                    </a:solidFill>
                    <a:sym typeface="Symbol" pitchFamily="18" charset="2"/>
                  </a:rPr>
                </a:br>
                <a:r>
                  <a:rPr lang="pt-BR" altLang="en-US" sz="2400" b="1">
                    <a:solidFill>
                      <a:srgbClr val="00539D"/>
                    </a:solidFill>
                    <a:sym typeface="Symbol" pitchFamily="18" charset="2"/>
                  </a:rPr>
                  <a:t>C.</a:t>
                </a:r>
                <a:r>
                  <a:rPr lang="pt-BR" altLang="en-US" sz="2400" b="1">
                    <a:solidFill>
                      <a:srgbClr val="000000"/>
                    </a:solidFill>
                    <a:sym typeface="Symbol" pitchFamily="18" charset="2"/>
                  </a:rPr>
                  <a:t>	</a:t>
                </a:r>
                <a:r>
                  <a:rPr lang="pt-BR" altLang="en-US" sz="2400" b="1">
                    <a:solidFill>
                      <a:srgbClr val="00539D"/>
                    </a:solidFill>
                    <a:sym typeface="Symbol" pitchFamily="18" charset="2"/>
                  </a:rPr>
                  <a:t>D.</a:t>
                </a:r>
                <a:r>
                  <a:rPr lang="pt-BR" altLang="en-US" sz="2400" b="1">
                    <a:solidFill>
                      <a:srgbClr val="000000"/>
                    </a:solidFill>
                    <a:sym typeface="Symbol" pitchFamily="18" charset="2"/>
                  </a:rPr>
                  <a:t>	</a:t>
                </a:r>
              </a:p>
            </p:txBody>
          </p:sp>
          <p:pic>
            <p:nvPicPr>
              <p:cNvPr id="115723" name="Picture 11" descr="GEO01-01-03b-YT-A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5" y="2025"/>
                <a:ext cx="1708" cy="7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725" name="Picture 13" descr="GEO01-01-03b-YT-A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0" y="3066"/>
                <a:ext cx="1068" cy="9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726" name="Picture 14" descr="GEO01-01-03b-YT-A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" y="2025"/>
                <a:ext cx="1708" cy="7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571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571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3a</a:t>
            </a:r>
          </a:p>
        </p:txBody>
      </p:sp>
      <p:pic>
        <p:nvPicPr>
          <p:cNvPr id="115720" name="Picture 8" descr="Check Progres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1" name="Picture 9" descr="CheckPoint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22" name="TPQuestion"/>
          <p:cNvSpPr>
            <a:spLocks noChangeArrowheads="1"/>
          </p:cNvSpPr>
          <p:nvPr/>
        </p:nvSpPr>
        <p:spPr bwMode="auto">
          <a:xfrm>
            <a:off x="457200" y="1343025"/>
            <a:ext cx="78486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01B22"/>
                </a:solidFill>
                <a:cs typeface="Times New Roman" pitchFamily="18" charset="0"/>
              </a:rPr>
              <a:t>A.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Choose the best diagram for the given relationship. </a:t>
            </a:r>
            <a:r>
              <a:rPr lang="en-US" altLang="en-US" sz="2400" b="1">
                <a:solidFill>
                  <a:srgbClr val="00539D"/>
                </a:solidFill>
              </a:rPr>
              <a:t>Plane </a:t>
            </a:r>
            <a:r>
              <a:rPr lang="en-US" altLang="en-US" sz="2400" b="1" i="1">
                <a:solidFill>
                  <a:srgbClr val="00539D"/>
                </a:solidFill>
              </a:rPr>
              <a:t>D</a:t>
            </a:r>
            <a:r>
              <a:rPr lang="en-US" altLang="en-US" sz="2400" b="1">
                <a:solidFill>
                  <a:srgbClr val="00539D"/>
                </a:solidFill>
              </a:rPr>
              <a:t> contains line </a:t>
            </a:r>
            <a:r>
              <a:rPr lang="en-US" altLang="en-US" sz="2400" b="1" i="1">
                <a:solidFill>
                  <a:srgbClr val="00539D"/>
                </a:solidFill>
              </a:rPr>
              <a:t>a</a:t>
            </a:r>
            <a:r>
              <a:rPr lang="en-US" altLang="en-US" sz="2400" b="1">
                <a:solidFill>
                  <a:srgbClr val="00539D"/>
                </a:solidFill>
              </a:rPr>
              <a:t>, line </a:t>
            </a:r>
            <a:r>
              <a:rPr lang="en-US" altLang="en-US" sz="2400" b="1" i="1">
                <a:solidFill>
                  <a:srgbClr val="00539D"/>
                </a:solidFill>
              </a:rPr>
              <a:t>m</a:t>
            </a:r>
            <a:r>
              <a:rPr lang="en-US" altLang="en-US" sz="2400" b="1">
                <a:solidFill>
                  <a:srgbClr val="00539D"/>
                </a:solidFill>
              </a:rPr>
              <a:t>, and line </a:t>
            </a:r>
            <a:r>
              <a:rPr lang="en-US" altLang="en-US" sz="2400" b="1" i="1">
                <a:solidFill>
                  <a:srgbClr val="00539D"/>
                </a:solidFill>
              </a:rPr>
              <a:t>t</a:t>
            </a:r>
            <a:r>
              <a:rPr lang="en-US" altLang="en-US" sz="2400" b="1">
                <a:solidFill>
                  <a:srgbClr val="00539D"/>
                </a:solidFill>
              </a:rPr>
              <a:t>, with all three lines intersecting at point </a:t>
            </a:r>
            <a:r>
              <a:rPr lang="en-US" altLang="en-US" sz="2400" b="1" i="1">
                <a:solidFill>
                  <a:srgbClr val="00539D"/>
                </a:solidFill>
              </a:rPr>
              <a:t>Z</a:t>
            </a:r>
            <a:r>
              <a:rPr lang="en-US" altLang="en-US" sz="2400" b="1">
                <a:solidFill>
                  <a:srgbClr val="00539D"/>
                </a:solidFill>
              </a:rPr>
              <a:t>. Also, point </a:t>
            </a:r>
            <a:r>
              <a:rPr lang="en-US" altLang="en-US" sz="2400" b="1" i="1">
                <a:solidFill>
                  <a:srgbClr val="00539D"/>
                </a:solidFill>
              </a:rPr>
              <a:t>F</a:t>
            </a:r>
            <a:r>
              <a:rPr lang="en-US" altLang="en-US" sz="2400" b="1">
                <a:solidFill>
                  <a:srgbClr val="00539D"/>
                </a:solidFill>
              </a:rPr>
              <a:t> is on plane </a:t>
            </a:r>
            <a:r>
              <a:rPr lang="en-US" altLang="en-US" sz="2400" b="1" i="1">
                <a:solidFill>
                  <a:srgbClr val="00539D"/>
                </a:solidFill>
              </a:rPr>
              <a:t>D</a:t>
            </a:r>
            <a:r>
              <a:rPr lang="en-US" altLang="en-US" sz="2400" b="1">
                <a:solidFill>
                  <a:srgbClr val="00539D"/>
                </a:solidFill>
              </a:rPr>
              <a:t> and is not collinear with any of the three given lines.</a:t>
            </a:r>
          </a:p>
        </p:txBody>
      </p:sp>
      <p:sp>
        <p:nvSpPr>
          <p:cNvPr id="115719" name="Oval 7"/>
          <p:cNvSpPr>
            <a:spLocks noChangeArrowheads="1"/>
          </p:cNvSpPr>
          <p:nvPr/>
        </p:nvSpPr>
        <p:spPr bwMode="auto">
          <a:xfrm>
            <a:off x="4038600" y="313372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063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2" grpId="0" autoUpdateAnimBg="0"/>
      <p:bldP spid="1157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3b</a:t>
            </a:r>
          </a:p>
        </p:txBody>
      </p:sp>
      <p:pic>
        <p:nvPicPr>
          <p:cNvPr id="140296" name="Picture 8" descr="Check Prog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7" name="Picture 9" descr="CheckPoint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8" name="Picture 10" descr="GEO_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14450"/>
            <a:ext cx="7842250" cy="191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948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70" name="Group 18"/>
          <p:cNvGrpSpPr>
            <a:grpSpLocks/>
          </p:cNvGrpSpPr>
          <p:nvPr/>
        </p:nvGrpSpPr>
        <p:grpSpPr bwMode="auto">
          <a:xfrm>
            <a:off x="857250" y="1585913"/>
            <a:ext cx="5694363" cy="4549775"/>
            <a:chOff x="540" y="999"/>
            <a:chExt cx="3587" cy="2866"/>
          </a:xfrm>
        </p:grpSpPr>
        <p:sp>
          <p:nvSpPr>
            <p:cNvPr id="151557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40" y="1014"/>
              <a:ext cx="3060" cy="1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291465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1085850" indent="-457200">
                <a:spcBef>
                  <a:spcPct val="20000"/>
                </a:spcBef>
                <a:buChar char="–"/>
                <a:tabLst>
                  <a:tab pos="2914650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581150" indent="-381000">
                <a:spcBef>
                  <a:spcPct val="20000"/>
                </a:spcBef>
                <a:buChar char="•"/>
                <a:tabLst>
                  <a:tab pos="291465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2038350" indent="-342900">
                <a:spcBef>
                  <a:spcPct val="20000"/>
                </a:spcBef>
                <a:buChar char="–"/>
                <a:tabLst>
                  <a:tab pos="291465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495550" indent="-342900">
                <a:spcBef>
                  <a:spcPct val="20000"/>
                </a:spcBef>
                <a:buChar char="»"/>
                <a:tabLst>
                  <a:tab pos="291465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95275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91465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40995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91465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86715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91465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32435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91465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A.	B.</a:t>
              </a:r>
              <a:b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</a:b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b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</a:b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/>
              </a:r>
              <a:b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</a:b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/>
              </a:r>
              <a:b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</a:br>
              <a:endParaRPr lang="pt-BR" altLang="en-US" sz="2400" b="1">
                <a:solidFill>
                  <a:srgbClr val="000000"/>
                </a:solidFill>
                <a:sym typeface="Symbol" pitchFamily="18" charset="2"/>
              </a:endParaRP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C.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D.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</p:txBody>
        </p:sp>
        <p:pic>
          <p:nvPicPr>
            <p:cNvPr id="151562" name="Picture 10" descr="GEO01-01-03b-YT-B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" y="2432"/>
              <a:ext cx="1433" cy="1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563" name="Picture 11" descr="GEO01-01-03b-YT-B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" y="999"/>
              <a:ext cx="1433" cy="1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565" name="Picture 13" descr="GEO01-01-03b-YT-B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" y="2432"/>
              <a:ext cx="1433" cy="1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569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" y="999"/>
              <a:ext cx="1433" cy="1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155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5155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3b</a:t>
            </a:r>
          </a:p>
        </p:txBody>
      </p:sp>
      <p:sp>
        <p:nvSpPr>
          <p:cNvPr id="151559" name="Oval 7"/>
          <p:cNvSpPr>
            <a:spLocks noChangeArrowheads="1"/>
          </p:cNvSpPr>
          <p:nvPr/>
        </p:nvSpPr>
        <p:spPr bwMode="auto">
          <a:xfrm>
            <a:off x="857250" y="160972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51560" name="Picture 8" descr="Check Progres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61" name="Picture 9" descr="CheckPoint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27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4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Interpret Drawings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800100" y="1447800"/>
            <a:ext cx="77057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A.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How many planes appear in this figure?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457200" y="5310188"/>
            <a:ext cx="82296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There are two planes: plane </a:t>
            </a:r>
            <a:r>
              <a:rPr lang="en-US" altLang="en-US" sz="2400" i="1">
                <a:solidFill>
                  <a:srgbClr val="E01B22"/>
                </a:solidFill>
              </a:rPr>
              <a:t>S</a:t>
            </a:r>
            <a:r>
              <a:rPr lang="en-US" altLang="en-US" sz="2400">
                <a:solidFill>
                  <a:srgbClr val="E01B22"/>
                </a:solidFill>
              </a:rPr>
              <a:t> and plane </a:t>
            </a:r>
            <a:r>
              <a:rPr lang="en-US" altLang="en-US" sz="2400" i="1">
                <a:solidFill>
                  <a:srgbClr val="E01B22"/>
                </a:solidFill>
              </a:rPr>
              <a:t>ABC.</a:t>
            </a:r>
            <a:endParaRPr lang="en-US" altLang="en-US" sz="2400">
              <a:solidFill>
                <a:srgbClr val="E01B22"/>
              </a:solidFill>
            </a:endParaRPr>
          </a:p>
        </p:txBody>
      </p:sp>
      <p:pic>
        <p:nvPicPr>
          <p:cNvPr id="93190" name="Picture 6" descr="GEO01-01-0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2103438"/>
            <a:ext cx="3209925" cy="25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63245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build="p" autoUpdateAnimBg="0" advAuto="0"/>
      <p:bldP spid="9318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4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Interpret Drawings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800100" y="1447800"/>
            <a:ext cx="77057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B.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Name three points that are collinear.</a:t>
            </a: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457200" y="5381625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Points </a:t>
            </a:r>
            <a:r>
              <a:rPr lang="en-US" altLang="en-US" sz="2400" i="1">
                <a:solidFill>
                  <a:srgbClr val="E01B22"/>
                </a:solidFill>
              </a:rPr>
              <a:t>A</a:t>
            </a:r>
            <a:r>
              <a:rPr lang="en-US" altLang="en-US" sz="2400">
                <a:solidFill>
                  <a:srgbClr val="E01B22"/>
                </a:solidFill>
              </a:rPr>
              <a:t>, </a:t>
            </a:r>
            <a:r>
              <a:rPr lang="en-US" altLang="en-US" sz="2400" i="1">
                <a:solidFill>
                  <a:srgbClr val="E01B22"/>
                </a:solidFill>
              </a:rPr>
              <a:t>B</a:t>
            </a:r>
            <a:r>
              <a:rPr lang="en-US" altLang="en-US" sz="2400">
                <a:solidFill>
                  <a:srgbClr val="E01B22"/>
                </a:solidFill>
              </a:rPr>
              <a:t>, and </a:t>
            </a:r>
            <a:r>
              <a:rPr lang="en-US" altLang="en-US" sz="2400" i="1">
                <a:solidFill>
                  <a:srgbClr val="E01B22"/>
                </a:solidFill>
              </a:rPr>
              <a:t>D</a:t>
            </a:r>
            <a:r>
              <a:rPr lang="en-US" altLang="en-US" sz="2400">
                <a:solidFill>
                  <a:srgbClr val="E01B22"/>
                </a:solidFill>
              </a:rPr>
              <a:t> are collinear.</a:t>
            </a:r>
          </a:p>
        </p:txBody>
      </p:sp>
      <p:pic>
        <p:nvPicPr>
          <p:cNvPr id="94215" name="Picture 7" descr="GEO01-01-0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2103438"/>
            <a:ext cx="3209925" cy="25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08235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build="p" autoUpdateAnimBg="0" advAuto="0"/>
      <p:bldP spid="94214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4</a:t>
            </a:r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Interpret Drawings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800100" y="1447800"/>
            <a:ext cx="77057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C.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Are points 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A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, 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B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, 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C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, and 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D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coplanar? Explain.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457200" y="5389563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Points </a:t>
            </a:r>
            <a:r>
              <a:rPr lang="en-US" altLang="en-US" sz="2400" i="1">
                <a:solidFill>
                  <a:srgbClr val="E01B22"/>
                </a:solidFill>
              </a:rPr>
              <a:t>A</a:t>
            </a:r>
            <a:r>
              <a:rPr lang="en-US" altLang="en-US" sz="2400">
                <a:solidFill>
                  <a:srgbClr val="E01B22"/>
                </a:solidFill>
              </a:rPr>
              <a:t>, </a:t>
            </a:r>
            <a:r>
              <a:rPr lang="en-US" altLang="en-US" sz="2400" i="1">
                <a:solidFill>
                  <a:srgbClr val="E01B22"/>
                </a:solidFill>
              </a:rPr>
              <a:t>B</a:t>
            </a:r>
            <a:r>
              <a:rPr lang="en-US" altLang="en-US" sz="2400">
                <a:solidFill>
                  <a:srgbClr val="E01B22"/>
                </a:solidFill>
              </a:rPr>
              <a:t>, </a:t>
            </a:r>
            <a:r>
              <a:rPr lang="en-US" altLang="en-US" sz="2400" i="1">
                <a:solidFill>
                  <a:srgbClr val="E01B22"/>
                </a:solidFill>
              </a:rPr>
              <a:t>C</a:t>
            </a:r>
            <a:r>
              <a:rPr lang="en-US" altLang="en-US" sz="2400">
                <a:solidFill>
                  <a:srgbClr val="E01B22"/>
                </a:solidFill>
              </a:rPr>
              <a:t>, and </a:t>
            </a:r>
            <a:r>
              <a:rPr lang="en-US" altLang="en-US" sz="2400" i="1">
                <a:solidFill>
                  <a:srgbClr val="E01B22"/>
                </a:solidFill>
              </a:rPr>
              <a:t>D</a:t>
            </a:r>
            <a:r>
              <a:rPr lang="en-US" altLang="en-US" sz="2400">
                <a:solidFill>
                  <a:srgbClr val="E01B22"/>
                </a:solidFill>
              </a:rPr>
              <a:t> all lie in plane </a:t>
            </a:r>
            <a:r>
              <a:rPr lang="en-US" altLang="en-US" sz="2400" i="1">
                <a:solidFill>
                  <a:srgbClr val="E01B22"/>
                </a:solidFill>
              </a:rPr>
              <a:t>ABC</a:t>
            </a:r>
            <a:r>
              <a:rPr lang="en-US" altLang="en-US" sz="2400">
                <a:solidFill>
                  <a:srgbClr val="E01B22"/>
                </a:solidFill>
              </a:rPr>
              <a:t>, so they are coplanar.</a:t>
            </a:r>
          </a:p>
        </p:txBody>
      </p:sp>
      <p:pic>
        <p:nvPicPr>
          <p:cNvPr id="152582" name="Picture 6" descr="GEO01-01-0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2103438"/>
            <a:ext cx="3209925" cy="25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23245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 build="p" autoUpdateAnimBg="0" advAuto="0"/>
      <p:bldP spid="15258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4</a:t>
            </a:r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Interpret Drawings</a:t>
            </a: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457200" y="5427663"/>
            <a:ext cx="82296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The two lines intersect at point </a:t>
            </a:r>
            <a:r>
              <a:rPr lang="en-US" altLang="en-US" sz="2400" i="1">
                <a:solidFill>
                  <a:srgbClr val="E01B22"/>
                </a:solidFill>
              </a:rPr>
              <a:t>A</a:t>
            </a:r>
            <a:r>
              <a:rPr lang="en-US" altLang="en-US" sz="2400">
                <a:solidFill>
                  <a:srgbClr val="E01B22"/>
                </a:solidFill>
              </a:rPr>
              <a:t>.</a:t>
            </a:r>
          </a:p>
        </p:txBody>
      </p:sp>
      <p:pic>
        <p:nvPicPr>
          <p:cNvPr id="153605" name="Picture 5" descr="GEO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447800"/>
            <a:ext cx="6176963" cy="47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06" name="Picture 6" descr="GEO01-01-04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2103438"/>
            <a:ext cx="3209925" cy="25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27766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673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4a</a:t>
            </a:r>
          </a:p>
        </p:txBody>
      </p:sp>
      <p:sp>
        <p:nvSpPr>
          <p:cNvPr id="116741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2260600"/>
            <a:ext cx="27908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one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two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three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four</a:t>
            </a:r>
          </a:p>
        </p:txBody>
      </p:sp>
      <p:sp>
        <p:nvSpPr>
          <p:cNvPr id="116743" name="Oval 7"/>
          <p:cNvSpPr>
            <a:spLocks noChangeArrowheads="1"/>
          </p:cNvSpPr>
          <p:nvPr/>
        </p:nvSpPr>
        <p:spPr bwMode="auto">
          <a:xfrm>
            <a:off x="857250" y="317182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16744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5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6" name="TPQuestion"/>
          <p:cNvSpPr>
            <a:spLocks noChangeArrowheads="1"/>
          </p:cNvSpPr>
          <p:nvPr/>
        </p:nvSpPr>
        <p:spPr bwMode="auto">
          <a:xfrm>
            <a:off x="533400" y="137160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E01B22"/>
                </a:solidFill>
                <a:cs typeface="Times New Roman" pitchFamily="18" charset="0"/>
              </a:rPr>
              <a:t>A.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How many planes appear in this figure?</a:t>
            </a:r>
          </a:p>
        </p:txBody>
      </p:sp>
      <p:pic>
        <p:nvPicPr>
          <p:cNvPr id="116747" name="Picture 11" descr="GEO01-01-04d-Y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1925638"/>
            <a:ext cx="2932113" cy="378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401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 autoUpdateAnimBg="0"/>
      <p:bldP spid="116743" grpId="0" animBg="1"/>
      <p:bldP spid="11674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Vocabulary</a:t>
            </a:r>
          </a:p>
        </p:txBody>
      </p:sp>
      <p:pic>
        <p:nvPicPr>
          <p:cNvPr id="88069" name="Picture 5" descr="New Voc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4295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812800" y="1828800"/>
            <a:ext cx="7620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undefined term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812800" y="2466975"/>
            <a:ext cx="31496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point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line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plane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collinear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coplanar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intersection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4572000" y="1819275"/>
            <a:ext cx="3810000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definition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defined term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space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83255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0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8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8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8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8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8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8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8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8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 build="p"/>
      <p:bldP spid="8807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5872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4b</a:t>
            </a:r>
          </a:p>
        </p:txBody>
      </p:sp>
      <p:sp>
        <p:nvSpPr>
          <p:cNvPr id="158725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2247900"/>
            <a:ext cx="27908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B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O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, and 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X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O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, and 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N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R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O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, and 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B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, and 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Z</a:t>
            </a:r>
          </a:p>
        </p:txBody>
      </p:sp>
      <p:sp>
        <p:nvSpPr>
          <p:cNvPr id="158727" name="Oval 7"/>
          <p:cNvSpPr>
            <a:spLocks noChangeArrowheads="1"/>
          </p:cNvSpPr>
          <p:nvPr/>
        </p:nvSpPr>
        <p:spPr bwMode="auto">
          <a:xfrm>
            <a:off x="857250" y="50292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58728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9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30" name="TPQuestion"/>
          <p:cNvSpPr>
            <a:spLocks noChangeArrowheads="1"/>
          </p:cNvSpPr>
          <p:nvPr/>
        </p:nvSpPr>
        <p:spPr bwMode="auto">
          <a:xfrm>
            <a:off x="542925" y="137160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E01B22"/>
                </a:solidFill>
                <a:cs typeface="Times New Roman" pitchFamily="18" charset="0"/>
              </a:rPr>
              <a:t>B.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Name three points that are collinear.</a:t>
            </a:r>
          </a:p>
        </p:txBody>
      </p:sp>
      <p:pic>
        <p:nvPicPr>
          <p:cNvPr id="158731" name="Picture 11" descr="GEO01-01-04d-Y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1925638"/>
            <a:ext cx="2932113" cy="378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514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 autoUpdateAnimBg="0"/>
      <p:bldP spid="158727" grpId="0" animBg="1"/>
      <p:bldP spid="15873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5974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4c</a:t>
            </a:r>
          </a:p>
        </p:txBody>
      </p:sp>
      <p:sp>
        <p:nvSpPr>
          <p:cNvPr id="159749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2333625"/>
            <a:ext cx="279082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yes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no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cannot be determined</a:t>
            </a:r>
          </a:p>
        </p:txBody>
      </p:sp>
      <p:sp>
        <p:nvSpPr>
          <p:cNvPr id="159751" name="Oval 7"/>
          <p:cNvSpPr>
            <a:spLocks noChangeArrowheads="1"/>
          </p:cNvSpPr>
          <p:nvPr/>
        </p:nvSpPr>
        <p:spPr bwMode="auto">
          <a:xfrm>
            <a:off x="866775" y="23241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59752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3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54" name="TPQuestion"/>
          <p:cNvSpPr>
            <a:spLocks noChangeArrowheads="1"/>
          </p:cNvSpPr>
          <p:nvPr/>
        </p:nvSpPr>
        <p:spPr bwMode="auto">
          <a:xfrm>
            <a:off x="533400" y="1362075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E01B22"/>
                </a:solidFill>
                <a:cs typeface="Times New Roman" pitchFamily="18" charset="0"/>
              </a:rPr>
              <a:t>C.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Are points 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X, O,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and 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R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coplanar?</a:t>
            </a:r>
          </a:p>
        </p:txBody>
      </p:sp>
      <p:pic>
        <p:nvPicPr>
          <p:cNvPr id="159755" name="Picture 11" descr="GEO01-01-04d-Y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1925638"/>
            <a:ext cx="2932113" cy="378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667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9" grpId="0" autoUpdateAnimBg="0"/>
      <p:bldP spid="159751" grpId="0" animBg="1"/>
      <p:bldP spid="15975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6077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4d</a:t>
            </a:r>
          </a:p>
        </p:txBody>
      </p:sp>
      <p:sp>
        <p:nvSpPr>
          <p:cNvPr id="160773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2260600"/>
            <a:ext cx="27908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point 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X</a:t>
            </a:r>
            <a:endParaRPr lang="pt-BR" altLang="en-US" sz="2400" b="1">
              <a:solidFill>
                <a:srgbClr val="000000"/>
              </a:solidFill>
              <a:sym typeface="Symbol" pitchFamily="18" charset="2"/>
            </a:endParaRP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point 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N</a:t>
            </a:r>
            <a:endParaRPr lang="pt-BR" altLang="en-US" sz="2400" b="1">
              <a:solidFill>
                <a:srgbClr val="000000"/>
              </a:solidFill>
              <a:sym typeface="Symbol" pitchFamily="18" charset="2"/>
            </a:endParaRP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point 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R</a:t>
            </a:r>
            <a:endParaRPr lang="pt-BR" altLang="en-US" sz="2400" b="1">
              <a:solidFill>
                <a:srgbClr val="000000"/>
              </a:solidFill>
              <a:sym typeface="Symbol" pitchFamily="18" charset="2"/>
            </a:endParaRP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point 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A</a:t>
            </a:r>
            <a:endParaRPr lang="pt-BR" altLang="en-US" sz="2400" b="1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160775" name="Oval 7"/>
          <p:cNvSpPr>
            <a:spLocks noChangeArrowheads="1"/>
          </p:cNvSpPr>
          <p:nvPr/>
        </p:nvSpPr>
        <p:spPr bwMode="auto">
          <a:xfrm>
            <a:off x="876300" y="410845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60776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7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8" name="Picture 10" descr="GEO_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1314450"/>
            <a:ext cx="6256337" cy="47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9" name="Picture 11" descr="GEO01-01-04d-Y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1925638"/>
            <a:ext cx="2932113" cy="378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917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 autoUpdateAnimBg="0"/>
      <p:bldP spid="16077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End of the Lesson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479435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6" name="Picture 10" descr="GEOM-CH01-005-A-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23912"/>
            <a:ext cx="7562850" cy="527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Concept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42547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Name Lines and Planes</a:t>
            </a:r>
          </a:p>
        </p:txBody>
      </p:sp>
      <p:sp>
        <p:nvSpPr>
          <p:cNvPr id="5903" name="Rectangle 783"/>
          <p:cNvSpPr>
            <a:spLocks noChangeArrowheads="1"/>
          </p:cNvSpPr>
          <p:nvPr/>
        </p:nvSpPr>
        <p:spPr bwMode="auto">
          <a:xfrm>
            <a:off x="800100" y="1371600"/>
            <a:ext cx="77057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A.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Use the figure to name a line containing point 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K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.</a:t>
            </a:r>
          </a:p>
        </p:txBody>
      </p:sp>
      <p:pic>
        <p:nvPicPr>
          <p:cNvPr id="5905" name="Picture 785" descr="GEO01-01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2036763"/>
            <a:ext cx="4546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11" name="Group 791"/>
          <p:cNvGrpSpPr>
            <a:grpSpLocks/>
          </p:cNvGrpSpPr>
          <p:nvPr/>
        </p:nvGrpSpPr>
        <p:grpSpPr bwMode="auto">
          <a:xfrm>
            <a:off x="457200" y="4208463"/>
            <a:ext cx="8229600" cy="1477962"/>
            <a:chOff x="288" y="2651"/>
            <a:chExt cx="5184" cy="931"/>
          </a:xfrm>
        </p:grpSpPr>
        <p:sp>
          <p:nvSpPr>
            <p:cNvPr id="5904" name="Rectangle 784"/>
            <p:cNvSpPr>
              <a:spLocks noChangeArrowheads="1"/>
            </p:cNvSpPr>
            <p:nvPr/>
          </p:nvSpPr>
          <p:spPr bwMode="auto">
            <a:xfrm>
              <a:off x="288" y="2651"/>
              <a:ext cx="518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12913" indent="-1368425">
                <a:spcBef>
                  <a:spcPct val="20000"/>
                </a:spcBef>
                <a:buChar char="•"/>
                <a:tabLst>
                  <a:tab pos="19431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2112963" indent="-285750">
                <a:spcBef>
                  <a:spcPct val="20000"/>
                </a:spcBef>
                <a:buChar char="–"/>
                <a:tabLst>
                  <a:tab pos="1943100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2455863" indent="-228600">
                <a:spcBef>
                  <a:spcPct val="20000"/>
                </a:spcBef>
                <a:buChar char="•"/>
                <a:tabLst>
                  <a:tab pos="19431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2798763" indent="-228600">
                <a:spcBef>
                  <a:spcPct val="20000"/>
                </a:spcBef>
                <a:buChar char="–"/>
                <a:tabLst>
                  <a:tab pos="19431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3141663" indent="-228600">
                <a:spcBef>
                  <a:spcPct val="20000"/>
                </a:spcBef>
                <a:buChar char="»"/>
                <a:tabLst>
                  <a:tab pos="19431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3598863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9431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4056063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9431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4513263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9431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970463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9431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Tx/>
                <a:buNone/>
              </a:pPr>
              <a:r>
                <a:rPr lang="en-US" altLang="en-US" sz="2400" b="1">
                  <a:solidFill>
                    <a:srgbClr val="00539D"/>
                  </a:solidFill>
                </a:rPr>
                <a:t>Answer:</a:t>
              </a:r>
              <a:r>
                <a:rPr lang="en-US" altLang="en-US" sz="2400">
                  <a:solidFill>
                    <a:srgbClr val="E01B22"/>
                  </a:solidFill>
                </a:rPr>
                <a:t> 	The line can be named as line </a:t>
              </a:r>
              <a:r>
                <a:rPr lang="en-US" altLang="en-US" sz="2400" i="1">
                  <a:solidFill>
                    <a:srgbClr val="E01B22"/>
                  </a:solidFill>
                </a:rPr>
                <a:t>a.</a:t>
              </a:r>
              <a:endParaRPr lang="en-US" altLang="en-US" sz="2400">
                <a:solidFill>
                  <a:srgbClr val="E01B22"/>
                </a:solidFill>
              </a:endParaRPr>
            </a:p>
          </p:txBody>
        </p:sp>
        <p:grpSp>
          <p:nvGrpSpPr>
            <p:cNvPr id="5910" name="Group 790"/>
            <p:cNvGrpSpPr>
              <a:grpSpLocks/>
            </p:cNvGrpSpPr>
            <p:nvPr/>
          </p:nvGrpSpPr>
          <p:grpSpPr bwMode="auto">
            <a:xfrm>
              <a:off x="288" y="2859"/>
              <a:ext cx="5088" cy="723"/>
              <a:chOff x="288" y="2859"/>
              <a:chExt cx="5088" cy="723"/>
            </a:xfrm>
          </p:grpSpPr>
          <p:sp>
            <p:nvSpPr>
              <p:cNvPr id="5907" name="Text Box 787"/>
              <p:cNvSpPr txBox="1">
                <a:spLocks noChangeArrowheads="1"/>
              </p:cNvSpPr>
              <p:nvPr/>
            </p:nvSpPr>
            <p:spPr bwMode="auto">
              <a:xfrm>
                <a:off x="288" y="2859"/>
                <a:ext cx="5088" cy="4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20000"/>
                  </a:spcAft>
                  <a:buClr>
                    <a:srgbClr val="FFFFFF"/>
                  </a:buClr>
                </a:pPr>
                <a:r>
                  <a:rPr lang="en-US" altLang="en-US" sz="2400">
                    <a:solidFill>
                      <a:srgbClr val="E01B22"/>
                    </a:solidFill>
                    <a:ea typeface="Times New Roman" pitchFamily="18" charset="0"/>
                    <a:cs typeface="Arial" charset="0"/>
                  </a:rPr>
                  <a:t>There are three points on the line. Any two of the points can be used to name the line.</a:t>
                </a:r>
              </a:p>
            </p:txBody>
          </p:sp>
          <p:pic>
            <p:nvPicPr>
              <p:cNvPr id="5909" name="Picture 789" descr="1-1-1a-redo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" y="3294"/>
                <a:ext cx="2044" cy="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857493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3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Name Lines and Planes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800100" y="1371600"/>
            <a:ext cx="79803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B.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Use the figure to name a plane containing point 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L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.</a:t>
            </a:r>
          </a:p>
        </p:txBody>
      </p:sp>
      <p:grpSp>
        <p:nvGrpSpPr>
          <p:cNvPr id="86030" name="Group 14"/>
          <p:cNvGrpSpPr>
            <a:grpSpLocks/>
          </p:cNvGrpSpPr>
          <p:nvPr/>
        </p:nvGrpSpPr>
        <p:grpSpPr bwMode="auto">
          <a:xfrm>
            <a:off x="457200" y="4206875"/>
            <a:ext cx="8229600" cy="1443038"/>
            <a:chOff x="288" y="2650"/>
            <a:chExt cx="5184" cy="909"/>
          </a:xfrm>
        </p:grpSpPr>
        <p:sp>
          <p:nvSpPr>
            <p:cNvPr id="86027" name="Text Box 11"/>
            <p:cNvSpPr txBox="1">
              <a:spLocks noChangeArrowheads="1"/>
            </p:cNvSpPr>
            <p:nvPr/>
          </p:nvSpPr>
          <p:spPr bwMode="auto">
            <a:xfrm>
              <a:off x="288" y="2880"/>
              <a:ext cx="5088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>
                <a:tabLst>
                  <a:tab pos="2743200" algn="l"/>
                  <a:tab pos="5486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2743200" algn="l"/>
                  <a:tab pos="5486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2743200" algn="l"/>
                  <a:tab pos="5486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2743200" algn="l"/>
                  <a:tab pos="5486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2743200" algn="l"/>
                  <a:tab pos="5486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743200" algn="l"/>
                  <a:tab pos="5486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743200" algn="l"/>
                  <a:tab pos="5486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743200" algn="l"/>
                  <a:tab pos="5486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743200" algn="l"/>
                  <a:tab pos="5486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altLang="en-US" sz="2400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You can also use the letters of any three </a:t>
              </a:r>
              <a:r>
                <a:rPr lang="en-US" altLang="en-US" sz="2400" i="1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noncollinear</a:t>
              </a:r>
              <a:r>
                <a:rPr lang="en-US" altLang="en-US" sz="2400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 </a:t>
              </a:r>
              <a:br>
                <a:rPr lang="en-US" altLang="en-US" sz="2400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</a:br>
              <a:r>
                <a:rPr lang="en-US" altLang="en-US" sz="2400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points to name the plane.</a:t>
              </a:r>
              <a:br>
                <a:rPr lang="en-US" altLang="en-US" sz="2400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</a:br>
              <a:r>
                <a:rPr lang="en-US" altLang="en-US" sz="2400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plane </a:t>
              </a:r>
              <a:r>
                <a:rPr lang="en-US" altLang="en-US" sz="2400" i="1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JKM</a:t>
              </a:r>
              <a:r>
                <a:rPr lang="en-US" altLang="en-US" sz="2400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	plane </a:t>
              </a:r>
              <a:r>
                <a:rPr lang="en-US" altLang="en-US" sz="2400" i="1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KLM</a:t>
              </a:r>
              <a:r>
                <a:rPr lang="en-US" altLang="en-US" sz="2400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	plane </a:t>
              </a:r>
              <a:r>
                <a:rPr lang="en-US" altLang="en-US" sz="2400" i="1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JLM</a:t>
              </a:r>
            </a:p>
          </p:txBody>
        </p:sp>
        <p:sp>
          <p:nvSpPr>
            <p:cNvPr id="86028" name="Rectangle 12"/>
            <p:cNvSpPr>
              <a:spLocks noChangeArrowheads="1"/>
            </p:cNvSpPr>
            <p:nvPr/>
          </p:nvSpPr>
          <p:spPr bwMode="auto">
            <a:xfrm>
              <a:off x="288" y="2650"/>
              <a:ext cx="518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12913" indent="-1368425">
                <a:spcBef>
                  <a:spcPct val="20000"/>
                </a:spcBef>
                <a:buChar char="•"/>
                <a:tabLst>
                  <a:tab pos="19431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2112963" indent="-285750">
                <a:spcBef>
                  <a:spcPct val="20000"/>
                </a:spcBef>
                <a:buChar char="–"/>
                <a:tabLst>
                  <a:tab pos="1943100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2455863" indent="-228600">
                <a:spcBef>
                  <a:spcPct val="20000"/>
                </a:spcBef>
                <a:buChar char="•"/>
                <a:tabLst>
                  <a:tab pos="19431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2798763" indent="-228600">
                <a:spcBef>
                  <a:spcPct val="20000"/>
                </a:spcBef>
                <a:buChar char="–"/>
                <a:tabLst>
                  <a:tab pos="19431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3141663" indent="-228600">
                <a:spcBef>
                  <a:spcPct val="20000"/>
                </a:spcBef>
                <a:buChar char="»"/>
                <a:tabLst>
                  <a:tab pos="19431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3598863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9431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4056063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9431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4513263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9431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970463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9431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Tx/>
                <a:buNone/>
              </a:pPr>
              <a:r>
                <a:rPr lang="en-US" altLang="en-US" sz="2400" b="1">
                  <a:solidFill>
                    <a:srgbClr val="00539D"/>
                  </a:solidFill>
                </a:rPr>
                <a:t>Answer:</a:t>
              </a:r>
              <a:r>
                <a:rPr lang="en-US" altLang="en-US" sz="2400">
                  <a:solidFill>
                    <a:srgbClr val="E01B22"/>
                  </a:solidFill>
                </a:rPr>
                <a:t> 	The plane can be named as plane </a:t>
              </a:r>
              <a:r>
                <a:rPr lang="en-US" altLang="en-US" sz="2400" i="1">
                  <a:solidFill>
                    <a:srgbClr val="E01B22"/>
                  </a:solidFill>
                </a:rPr>
                <a:t>B</a:t>
              </a:r>
              <a:r>
                <a:rPr lang="en-US" altLang="en-US" sz="2400">
                  <a:solidFill>
                    <a:srgbClr val="E01B22"/>
                  </a:solidFill>
                </a:rPr>
                <a:t>.</a:t>
              </a:r>
            </a:p>
          </p:txBody>
        </p:sp>
      </p:grpSp>
      <p:pic>
        <p:nvPicPr>
          <p:cNvPr id="86029" name="Picture 13" descr="GEO01-01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2036763"/>
            <a:ext cx="4546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46442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6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</a:t>
            </a: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Name Lines and Planes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838200" y="1371600"/>
            <a:ext cx="7713663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  <a:buFontTx/>
              <a:buNone/>
            </a:pPr>
            <a:r>
              <a:rPr lang="en-US" altLang="en-US" sz="2400">
                <a:solidFill>
                  <a:srgbClr val="E01B22"/>
                </a:solidFill>
              </a:rPr>
              <a:t>The letters of each of these names can be reordered to create other acceptable names for this plane. For example, </a:t>
            </a:r>
            <a:r>
              <a:rPr lang="en-US" altLang="en-US" sz="2400" i="1">
                <a:solidFill>
                  <a:srgbClr val="E01B22"/>
                </a:solidFill>
              </a:rPr>
              <a:t>JKM</a:t>
            </a:r>
            <a:r>
              <a:rPr lang="en-US" altLang="en-US" sz="2400">
                <a:solidFill>
                  <a:srgbClr val="E01B22"/>
                </a:solidFill>
              </a:rPr>
              <a:t> can also be written as </a:t>
            </a:r>
            <a:r>
              <a:rPr lang="en-US" altLang="en-US" sz="2400" i="1">
                <a:solidFill>
                  <a:srgbClr val="E01B22"/>
                </a:solidFill>
              </a:rPr>
              <a:t>JMK</a:t>
            </a:r>
            <a:r>
              <a:rPr lang="en-US" altLang="en-US" sz="2400">
                <a:solidFill>
                  <a:srgbClr val="E01B22"/>
                </a:solidFill>
              </a:rPr>
              <a:t>, </a:t>
            </a:r>
            <a:r>
              <a:rPr lang="en-US" altLang="en-US" sz="2400" i="1">
                <a:solidFill>
                  <a:srgbClr val="E01B22"/>
                </a:solidFill>
              </a:rPr>
              <a:t>MKJ</a:t>
            </a:r>
            <a:r>
              <a:rPr lang="en-US" altLang="en-US" sz="2400">
                <a:solidFill>
                  <a:srgbClr val="E01B22"/>
                </a:solidFill>
              </a:rPr>
              <a:t>, </a:t>
            </a:r>
            <a:r>
              <a:rPr lang="en-US" altLang="en-US" sz="2400" i="1">
                <a:solidFill>
                  <a:srgbClr val="E01B22"/>
                </a:solidFill>
              </a:rPr>
              <a:t>KJM</a:t>
            </a:r>
            <a:r>
              <a:rPr lang="en-US" altLang="en-US" sz="2400">
                <a:solidFill>
                  <a:srgbClr val="E01B22"/>
                </a:solidFill>
              </a:rPr>
              <a:t>, </a:t>
            </a:r>
            <a:r>
              <a:rPr lang="en-US" altLang="en-US" sz="2400" i="1">
                <a:solidFill>
                  <a:srgbClr val="E01B22"/>
                </a:solidFill>
              </a:rPr>
              <a:t>KMJ</a:t>
            </a:r>
            <a:r>
              <a:rPr lang="en-US" altLang="en-US" sz="2400">
                <a:solidFill>
                  <a:srgbClr val="E01B22"/>
                </a:solidFill>
              </a:rPr>
              <a:t>, and </a:t>
            </a:r>
            <a:r>
              <a:rPr lang="en-US" altLang="en-US" sz="2400" i="1">
                <a:solidFill>
                  <a:srgbClr val="E01B22"/>
                </a:solidFill>
              </a:rPr>
              <a:t>MJK</a:t>
            </a:r>
            <a:r>
              <a:rPr lang="en-US" altLang="en-US" sz="2400">
                <a:solidFill>
                  <a:srgbClr val="E01B22"/>
                </a:solidFill>
              </a:rPr>
              <a:t>. There are 15 different three-letter names for this plane.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20746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366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1a</a:t>
            </a:r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876300" y="33909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13673" name="Picture 9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4" name="Picture 10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5" name="TPQuestion"/>
          <p:cNvSpPr>
            <a:spLocks noChangeArrowheads="1"/>
          </p:cNvSpPr>
          <p:nvPr/>
        </p:nvSpPr>
        <p:spPr bwMode="auto">
          <a:xfrm>
            <a:off x="533400" y="1368425"/>
            <a:ext cx="51911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E01B22"/>
                </a:solidFill>
                <a:cs typeface="Times New Roman" pitchFamily="18" charset="0"/>
              </a:rPr>
              <a:t>A.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Use the figure to name a line containing the point 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X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113676" name="Picture 12" descr="GEO01-01-01b-Y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76350"/>
            <a:ext cx="28384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678" name="Group 14"/>
          <p:cNvGrpSpPr>
            <a:grpSpLocks/>
          </p:cNvGrpSpPr>
          <p:nvPr/>
        </p:nvGrpSpPr>
        <p:grpSpPr bwMode="auto">
          <a:xfrm>
            <a:off x="857250" y="2489200"/>
            <a:ext cx="2790825" cy="3225800"/>
            <a:chOff x="540" y="1568"/>
            <a:chExt cx="1758" cy="2032"/>
          </a:xfrm>
        </p:grpSpPr>
        <p:sp>
          <p:nvSpPr>
            <p:cNvPr id="113669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40" y="1568"/>
              <a:ext cx="1758" cy="2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33400" indent="-5334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914400" indent="-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295400" indent="-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A.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altLang="en-US" sz="2400">
                  <a:solidFill>
                    <a:srgbClr val="000000"/>
                  </a:solidFill>
                  <a:sym typeface="Symbol" pitchFamily="18" charset="2"/>
                </a:rPr>
                <a:t>line </a:t>
              </a:r>
              <a:r>
                <a:rPr lang="pt-BR" altLang="en-US" sz="2400" i="1">
                  <a:solidFill>
                    <a:srgbClr val="000000"/>
                  </a:solidFill>
                  <a:sym typeface="Symbol" pitchFamily="18" charset="2"/>
                </a:rPr>
                <a:t>X</a:t>
              </a: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B.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altLang="en-US" sz="2400">
                  <a:solidFill>
                    <a:srgbClr val="000000"/>
                  </a:solidFill>
                  <a:sym typeface="Symbol" pitchFamily="18" charset="2"/>
                </a:rPr>
                <a:t>line </a:t>
              </a:r>
              <a:r>
                <a:rPr lang="pt-BR" altLang="en-US" sz="2400" i="1">
                  <a:solidFill>
                    <a:srgbClr val="000000"/>
                  </a:solidFill>
                  <a:sym typeface="Symbol" pitchFamily="18" charset="2"/>
                </a:rPr>
                <a:t>c</a:t>
              </a:r>
              <a:endParaRPr lang="pt-BR" altLang="en-US" sz="2400">
                <a:solidFill>
                  <a:srgbClr val="000000"/>
                </a:solidFill>
                <a:sym typeface="Symbol" pitchFamily="18" charset="2"/>
              </a:endParaRP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C.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altLang="en-US" sz="2400">
                  <a:solidFill>
                    <a:srgbClr val="000000"/>
                  </a:solidFill>
                  <a:sym typeface="Symbol" pitchFamily="18" charset="2"/>
                </a:rPr>
                <a:t>line </a:t>
              </a:r>
              <a:r>
                <a:rPr lang="pt-BR" altLang="en-US" sz="2400" i="1">
                  <a:solidFill>
                    <a:srgbClr val="000000"/>
                  </a:solidFill>
                  <a:sym typeface="Symbol" pitchFamily="18" charset="2"/>
                </a:rPr>
                <a:t>Z</a:t>
              </a:r>
              <a:endParaRPr lang="pt-BR" altLang="en-US" sz="2400">
                <a:solidFill>
                  <a:srgbClr val="000000"/>
                </a:solidFill>
                <a:sym typeface="Symbol" pitchFamily="18" charset="2"/>
              </a:endParaRP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D.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</p:txBody>
        </p:sp>
        <p:pic>
          <p:nvPicPr>
            <p:cNvPr id="113677" name="Picture 13" descr="1-1-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" y="3311"/>
              <a:ext cx="305" cy="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286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2" grpId="0" animBg="1"/>
      <p:bldP spid="11367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3721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1b</a:t>
            </a:r>
          </a:p>
        </p:txBody>
      </p:sp>
      <p:sp>
        <p:nvSpPr>
          <p:cNvPr id="137221" name="Oval 5"/>
          <p:cNvSpPr>
            <a:spLocks noChangeArrowheads="1"/>
          </p:cNvSpPr>
          <p:nvPr/>
        </p:nvSpPr>
        <p:spPr bwMode="auto">
          <a:xfrm>
            <a:off x="866775" y="524827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37222" name="Picture 6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3" name="Picture 7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4" name="TPQuestion"/>
          <p:cNvSpPr>
            <a:spLocks noChangeArrowheads="1"/>
          </p:cNvSpPr>
          <p:nvPr/>
        </p:nvSpPr>
        <p:spPr bwMode="auto">
          <a:xfrm>
            <a:off x="533400" y="1368425"/>
            <a:ext cx="51911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E01B22"/>
                </a:solidFill>
                <a:cs typeface="Times New Roman" pitchFamily="18" charset="0"/>
              </a:rPr>
              <a:t>B.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Use the figure to name a plane containing point 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Z.</a:t>
            </a:r>
          </a:p>
        </p:txBody>
      </p:sp>
      <p:pic>
        <p:nvPicPr>
          <p:cNvPr id="137225" name="Picture 9" descr="GEO01-01-01b-Y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76350"/>
            <a:ext cx="28384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7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2489200"/>
            <a:ext cx="27908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 dirty="0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 dirty="0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altLang="en-US" sz="2400" dirty="0">
                <a:solidFill>
                  <a:srgbClr val="000000"/>
                </a:solidFill>
                <a:sym typeface="Symbol" pitchFamily="18" charset="2"/>
              </a:rPr>
              <a:t>plane </a:t>
            </a:r>
            <a:r>
              <a:rPr lang="pt-BR" altLang="en-US" sz="2400" i="1" dirty="0">
                <a:solidFill>
                  <a:srgbClr val="000000"/>
                </a:solidFill>
                <a:sym typeface="Symbol" pitchFamily="18" charset="2"/>
              </a:rPr>
              <a:t>XY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 dirty="0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 dirty="0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altLang="en-US" sz="2400" dirty="0">
                <a:solidFill>
                  <a:srgbClr val="000000"/>
                </a:solidFill>
                <a:sym typeface="Symbol" pitchFamily="18" charset="2"/>
              </a:rPr>
              <a:t>plane </a:t>
            </a:r>
            <a:r>
              <a:rPr lang="pt-BR" altLang="en-US" sz="2400" i="1" dirty="0">
                <a:solidFill>
                  <a:srgbClr val="000000"/>
                </a:solidFill>
                <a:sym typeface="Symbol" pitchFamily="18" charset="2"/>
              </a:rPr>
              <a:t>c</a:t>
            </a:r>
            <a:endParaRPr lang="pt-BR" altLang="en-US" sz="2400" dirty="0">
              <a:solidFill>
                <a:srgbClr val="000000"/>
              </a:solidFill>
              <a:sym typeface="Symbol" pitchFamily="18" charset="2"/>
            </a:endParaRP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 dirty="0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 dirty="0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altLang="en-US" sz="2400" dirty="0">
                <a:solidFill>
                  <a:srgbClr val="000000"/>
                </a:solidFill>
                <a:sym typeface="Symbol" pitchFamily="18" charset="2"/>
              </a:rPr>
              <a:t>plane </a:t>
            </a:r>
            <a:r>
              <a:rPr lang="pt-BR" altLang="en-US" sz="2400" i="1" dirty="0">
                <a:solidFill>
                  <a:srgbClr val="000000"/>
                </a:solidFill>
                <a:sym typeface="Symbol" pitchFamily="18" charset="2"/>
              </a:rPr>
              <a:t>XQY</a:t>
            </a:r>
            <a:endParaRPr lang="pt-BR" altLang="en-US" sz="2400" dirty="0">
              <a:solidFill>
                <a:srgbClr val="000000"/>
              </a:solidFill>
              <a:sym typeface="Symbol" pitchFamily="18" charset="2"/>
            </a:endParaRP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 dirty="0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 dirty="0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altLang="en-US" sz="2400" dirty="0">
                <a:solidFill>
                  <a:srgbClr val="000000"/>
                </a:solidFill>
                <a:sym typeface="Symbol" pitchFamily="18" charset="2"/>
              </a:rPr>
              <a:t>plane </a:t>
            </a:r>
            <a:r>
              <a:rPr lang="pt-BR" altLang="en-US" sz="2400" i="1" dirty="0">
                <a:solidFill>
                  <a:srgbClr val="000000"/>
                </a:solidFill>
                <a:sym typeface="Symbol" pitchFamily="18" charset="2"/>
              </a:rPr>
              <a:t>P</a:t>
            </a:r>
            <a:endParaRPr lang="pt-BR" altLang="en-US" sz="2400" b="1" i="1" dirty="0">
              <a:solidFill>
                <a:srgbClr val="000000"/>
              </a:solidFill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152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72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 animBg="1"/>
      <p:bldP spid="137224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48940211BD6D48E181062292EC2303B7"/>
  <p:tag name="VALUES" val="Incorrect¤Incorrect¤Incorrect¤Correct"/>
  <p:tag name="TOTALRESPONSES" val="5"/>
  <p:tag name="SLICED" val="False"/>
  <p:tag name="RESPONSES" val="NA,1,5,1;2;1;3;4;"/>
  <p:tag name="CHARTSTRINGSTD" val="2 1 1 1"/>
  <p:tag name="CHARTSTRINGREV" val="1 1 1 2"/>
  <p:tag name="CHARTSTRINGSTDPER" val="0.4 0.2 0.2 0.2"/>
  <p:tag name="CHARTSTRINGREVPER" val="0.2 0.2 0.2 0.4"/>
  <p:tag name="QUESTIONALIAS" val="Example 1b"/>
  <p:tag name="ANSWERSALIAS" val="A¤B¤C¤D"/>
  <p:tag name="RESPONSESGATHER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763036F1F41841B5A1B0F85EC6EBD574"/>
  <p:tag name="VALUES" val="Correct¤Incorrect¤Incorrect¤Incorrect"/>
  <p:tag name="TOTALRESPONSES" val="5"/>
  <p:tag name="SLICED" val="False"/>
  <p:tag name="RESPONSES" val="NA,1,5,1;2;4;3;2;"/>
  <p:tag name="CHARTSTRINGSTD" val="1 2 1 1"/>
  <p:tag name="CHARTSTRINGREV" val="1 1 2 1"/>
  <p:tag name="CHARTSTRINGSTDPER" val="0.2 0.4 0.2 0.2"/>
  <p:tag name="CHARTSTRINGREVPER" val="0.2 0.2 0.4 0.2"/>
  <p:tag name="QUESTIONALIAS" val="Example 2a"/>
  <p:tag name="ANSWERSALIAS" val="A¤B¤C¤D"/>
  <p:tag name="RESPONSESGATHERED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FF7D3B7F26A946B19E6FD7A04644C16F"/>
  <p:tag name="VALUES" val="Incorrect¤Incorrect¤Correct¤Incorrect"/>
  <p:tag name="TOTALRESPONSES" val="5"/>
  <p:tag name="SLICED" val="False"/>
  <p:tag name="RESPONSES" val="NA,1,5,4;4;1;3;2;"/>
  <p:tag name="CHARTSTRINGSTD" val="1 1 1 2"/>
  <p:tag name="CHARTSTRINGREV" val="2 1 1 1"/>
  <p:tag name="CHARTSTRINGSTDPER" val="0.2 0.2 0.2 0.4"/>
  <p:tag name="CHARTSTRINGREVPER" val="0.4 0.2 0.2 0.2"/>
  <p:tag name="QUESTIONALIAS" val="Example 2b"/>
  <p:tag name="ANSWERSALIAS" val="A¤B¤C¤D"/>
  <p:tag name="RESPONSESGATHER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A374C315D0D94FC1A78229D8376ED540"/>
  <p:tag name="VALUES" val="Incorrect¤Correct¤Incorrect¤Incorrect"/>
  <p:tag name="TOTALRESPONSES" val="5"/>
  <p:tag name="SLICED" val="False"/>
  <p:tag name="RESPONSES" val="NA,1,5,4;4;4;1;4;"/>
  <p:tag name="CHARTSTRINGSTD" val="1 0 0 4"/>
  <p:tag name="CHARTSTRINGREV" val="4 0 0 1"/>
  <p:tag name="CHARTSTRINGSTDPER" val="0.2 0 0 0.8"/>
  <p:tag name="CHARTSTRINGREVPER" val="0.8 0 0 0.2"/>
  <p:tag name="QUESTIONALIAS" val="Example 3a"/>
  <p:tag name="ANSWERSALIAS" val="A¤B¤C¤D"/>
  <p:tag name="RESPONSESGATHERED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RESPONSESGATHERED" val="False"/>
  <p:tag name="SLIDEORDER" val="8"/>
  <p:tag name="QUESTIONALIAS" val="Example 3"/>
  <p:tag name="ANSWERSALIAS" val="A¤B¤C¤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9F791C3AB493490586C525EC784BF840"/>
  <p:tag name="VALUES" val="Correct¤Incorrect¤Incorrect¤Incorrect"/>
  <p:tag name="TOTALRESPONSES" val="5"/>
  <p:tag name="SLICED" val="False"/>
  <p:tag name="RESPONSES" val="NA,1,5,2;4;1;3;4;"/>
  <p:tag name="CHARTSTRINGSTD" val="1 1 1 2"/>
  <p:tag name="CHARTSTRINGREV" val="2 1 1 1"/>
  <p:tag name="CHARTSTRINGSTDPER" val="0.2 0.2 0.2 0.4"/>
  <p:tag name="CHARTSTRINGREVPER" val="0.4 0.2 0.2 0.2"/>
  <p:tag name="QUESTIONALIAS" val="Example 3b"/>
  <p:tag name="ANSWERSALIAS" val="A¤B¤C¤D"/>
  <p:tag name="RESPONSESGATHERED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05E72300D2AA48239E797BC23141D212"/>
  <p:tag name="VALUES" val="Incorrect¤Correct¤Incorrect¤Incorrect"/>
  <p:tag name="TOTALRESPONSES" val="5"/>
  <p:tag name="SLICED" val="False"/>
  <p:tag name="RESPONSES" val="NA,1,5,1;1;1;4;2;"/>
  <p:tag name="CHARTSTRINGSTD" val="3 1 0 1"/>
  <p:tag name="CHARTSTRINGREV" val="1 0 1 3"/>
  <p:tag name="CHARTSTRINGSTDPER" val="0.6 0.2 0 0.2"/>
  <p:tag name="CHARTSTRINGREVPER" val="0.2 0 0.2 0.6"/>
  <p:tag name="QUESTIONALIAS" val="Example 4a"/>
  <p:tag name="ANSWERSALIAS" val="A¤B¤C¤D"/>
  <p:tag name="RESPONSESGATHERED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CA56C18C9F4E4EB69E5D87F1E0D36EA4"/>
  <p:tag name="VALUES" val="Incorrect¤Incorrect¤Incorrect¤Correct"/>
  <p:tag name="TOTALRESPONSES" val="5"/>
  <p:tag name="SLICED" val="False"/>
  <p:tag name="RESPONSES" val="NA,1,5,1;4;3;1;3;"/>
  <p:tag name="CHARTSTRINGSTD" val="2 0 2 1"/>
  <p:tag name="CHARTSTRINGREV" val="1 2 0 2"/>
  <p:tag name="CHARTSTRINGSTDPER" val="0.4 0 0.4 0.2"/>
  <p:tag name="CHARTSTRINGREVPER" val="0.2 0.4 0 0.4"/>
  <p:tag name="QUESTIONALIAS" val="Example 4b"/>
  <p:tag name="ANSWERSALIAS" val="A¤B¤C¤D"/>
  <p:tag name="RESPONSESGATHERED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46B1C140F20B40599D6352AE5E6CCB67"/>
  <p:tag name="VALUES" val="Correct¤Incorrect¤Incorrect"/>
  <p:tag name="TOTALRESPONSES" val="5"/>
  <p:tag name="SLICED" val="False"/>
  <p:tag name="RESPONSES" val="NA,1,5,2;1;2;1;3;"/>
  <p:tag name="CHARTSTRINGSTD" val="2 2 1"/>
  <p:tag name="CHARTSTRINGREV" val="1 2 2"/>
  <p:tag name="CHARTSTRINGSTDPER" val="0.4 0.4 0.2"/>
  <p:tag name="CHARTSTRINGREVPER" val="0.2 0.4 0.4"/>
  <p:tag name="QUESTIONALIAS" val="Example 4c"/>
  <p:tag name="ANSWERSALIAS" val="A¤B¤C"/>
  <p:tag name="RESPONSESGATHERED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7"/>
  <p:tag name="FONTSIZE" val="32"/>
  <p:tag name="BULLETTYPE" val="ppBulletAlphaUCPeriod"/>
  <p:tag name="ANSWERTEXT" val="A&#10;B&#10;C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0"/>
  <p:tag name="SLIDEGUID" val="F8F1170DE1EB43CAA83F5CD2AF0F7AEB"/>
  <p:tag name="VALUES" val="Incorrect¤Incorrect¤Correct¤Incorrect"/>
  <p:tag name="TOTALRESPONSES" val="5"/>
  <p:tag name="SLICED" val="False"/>
  <p:tag name="RESPONSES" val="NA,1,5,1;2;3;1;1;"/>
  <p:tag name="CHARTSTRINGSTD" val="3 1 1 0"/>
  <p:tag name="CHARTSTRINGREV" val="0 1 1 3"/>
  <p:tag name="CHARTSTRINGSTDPER" val="0.6 0.2 0.2 0"/>
  <p:tag name="CHARTSTRINGREVPER" val="0 0.2 0.2 0.6"/>
  <p:tag name="QUESTIONALIAS" val="Example 4d"/>
  <p:tag name="ANSWERSALIAS" val="A¤B¤C¤D"/>
  <p:tag name="RESPONSESGATHERED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6"/>
  <p:tag name="SLIDEGUID" val="10402C18D5024B34B2D5723FE403CB47"/>
  <p:tag name="TOTALRESPONSES" val="5"/>
  <p:tag name="SLICED" val="False"/>
  <p:tag name="RESPONSES" val="NA,1,5,3;4;2;3;2;"/>
  <p:tag name="CHARTSTRINGSTD" val="0 2 2 1"/>
  <p:tag name="CHARTSTRINGREV" val="1 2 2 0"/>
  <p:tag name="CHARTSTRINGSTDPER" val="0 0.4 0.4 0.2"/>
  <p:tag name="CHARTSTRINGREVPER" val="0.2 0.4 0.4 0"/>
  <p:tag name="VALUES" val="Incorrect¤Correct¤Incorrect¤Incorrect"/>
  <p:tag name="QUESTIONALIAS" val="Example 1a"/>
  <p:tag name="ANSWERSALIAS" val="A¤B¤C¤D"/>
  <p:tag name="RESPONSESGATHERED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heme/theme1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E01B18"/>
      </a:hlink>
      <a:folHlink>
        <a:srgbClr val="E01B2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Default Design">
  <a:themeElements>
    <a:clrScheme name="1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645</Words>
  <Application>Microsoft Office PowerPoint</Application>
  <PresentationFormat>On-screen Show (4:3)</PresentationFormat>
  <Paragraphs>170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3_Default Design</vt:lpstr>
      <vt:lpstr>4_Default Design</vt:lpstr>
      <vt:lpstr>2_Default Design</vt:lpstr>
      <vt:lpstr>5_Default Design</vt:lpstr>
      <vt:lpstr>6_Default Design</vt:lpstr>
      <vt:lpstr>7_Default Design</vt:lpstr>
      <vt:lpstr>8_Default Design</vt:lpstr>
      <vt:lpstr>11_Default Design</vt:lpstr>
      <vt:lpstr>Splash Screen</vt:lpstr>
      <vt:lpstr>Then/Now</vt:lpstr>
      <vt:lpstr>Vocabulary</vt:lpstr>
      <vt:lpstr>Concept</vt:lpstr>
      <vt:lpstr>Example 1</vt:lpstr>
      <vt:lpstr>Example 1</vt:lpstr>
      <vt:lpstr>Example 1</vt:lpstr>
      <vt:lpstr>Example 1a</vt:lpstr>
      <vt:lpstr>Example 1b</vt:lpstr>
      <vt:lpstr>Example 2</vt:lpstr>
      <vt:lpstr>Example 2</vt:lpstr>
      <vt:lpstr>Example 2a</vt:lpstr>
      <vt:lpstr>Example 2b</vt:lpstr>
      <vt:lpstr>Example 3</vt:lpstr>
      <vt:lpstr>Example 3</vt:lpstr>
      <vt:lpstr>Example 3</vt:lpstr>
      <vt:lpstr>Example 3</vt:lpstr>
      <vt:lpstr>Example 3</vt:lpstr>
      <vt:lpstr>Example 3</vt:lpstr>
      <vt:lpstr>Example 3</vt:lpstr>
      <vt:lpstr>Example 3</vt:lpstr>
      <vt:lpstr>Example 3a</vt:lpstr>
      <vt:lpstr>Example 3b</vt:lpstr>
      <vt:lpstr>Example 3b</vt:lpstr>
      <vt:lpstr>Example 4</vt:lpstr>
      <vt:lpstr>Example 4</vt:lpstr>
      <vt:lpstr>Example 4</vt:lpstr>
      <vt:lpstr>Example 4</vt:lpstr>
      <vt:lpstr>Example 4a</vt:lpstr>
      <vt:lpstr>Example 4b</vt:lpstr>
      <vt:lpstr>Example 4c</vt:lpstr>
      <vt:lpstr>Example 4d</vt:lpstr>
      <vt:lpstr>End of the Lesson</vt:lpstr>
    </vt:vector>
  </TitlesOfParts>
  <Company>SCSD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Splash Screen</dc:title>
  <dc:creator>Gerald Casper</dc:creator>
  <cp:lastModifiedBy>Gerald Casper</cp:lastModifiedBy>
  <cp:revision>3</cp:revision>
  <dcterms:created xsi:type="dcterms:W3CDTF">2014-09-03T20:42:47Z</dcterms:created>
  <dcterms:modified xsi:type="dcterms:W3CDTF">2014-09-03T21:19:06Z</dcterms:modified>
</cp:coreProperties>
</file>