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Override1.xml" ContentType="application/vnd.openxmlformats-officedocument.themeOverride+xml"/>
  <Override PartName="/ppt/tags/tag18.xml" ContentType="application/vnd.openxmlformats-officedocument.presentationml.tags+xml"/>
  <Override PartName="/ppt/theme/themeOverride2.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4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561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610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06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154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76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215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69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038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653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08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226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440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94729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03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1648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1497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0324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0976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0121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006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9948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39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8998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2717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3751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332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370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6816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671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742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874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921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738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865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096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0996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0057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2273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968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7019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167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6538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4292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94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6724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2006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523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2423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0353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180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0415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7787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258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55002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94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1289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5077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8651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047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9641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9879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2850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3855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2708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892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691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2519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4990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1000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4711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01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7649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10182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949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84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4671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76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622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74290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047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3226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098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4274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9760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10079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6708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86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639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45/"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GEOM_CR02.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9.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6.png"/><Relationship Id="rId5" Type="http://schemas.openxmlformats.org/officeDocument/2006/relationships/slideLayout" Target="../slideLayouts/slideLayout16.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21.xml"/><Relationship Id="rId19" Type="http://schemas.openxmlformats.org/officeDocument/2006/relationships/slide" Target="../slides/slide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25.xml"/><Relationship Id="rId21" Type="http://schemas.openxmlformats.org/officeDocument/2006/relationships/image" Target="../media/image12.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9.png"/><Relationship Id="rId25"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hyperlink" Target="10Math_GEOM_CR02.ppt" TargetMode="External"/><Relationship Id="rId5" Type="http://schemas.openxmlformats.org/officeDocument/2006/relationships/slideLayout" Target="../slideLayouts/slideLayout27.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36.xml"/><Relationship Id="rId21" Type="http://schemas.openxmlformats.org/officeDocument/2006/relationships/image" Target="../media/image13.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9.png"/><Relationship Id="rId25"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hyperlink" Target="10Math_GEOM_CR02.ppt" TargetMode="External"/><Relationship Id="rId5" Type="http://schemas.openxmlformats.org/officeDocument/2006/relationships/slideLayout" Target="../slideLayouts/slideLayout38.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47.xml"/><Relationship Id="rId21" Type="http://schemas.openxmlformats.org/officeDocument/2006/relationships/image" Target="../media/image14.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9.png"/><Relationship Id="rId25"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hyperlink" Target="10Math_GEOM_CR02.ppt" TargetMode="External"/><Relationship Id="rId5" Type="http://schemas.openxmlformats.org/officeDocument/2006/relationships/slideLayout" Target="../slideLayouts/slideLayout49.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58.xml"/><Relationship Id="rId21" Type="http://schemas.openxmlformats.org/officeDocument/2006/relationships/image" Target="../media/image7.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png"/><Relationship Id="rId25" Type="http://schemas.openxmlformats.org/officeDocument/2006/relationships/image" Target="../media/image15.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6.png"/><Relationship Id="rId5" Type="http://schemas.openxmlformats.org/officeDocument/2006/relationships/slideLayout" Target="../slideLayouts/slideLayout60.xml"/><Relationship Id="rId15" Type="http://schemas.openxmlformats.org/officeDocument/2006/relationships/hyperlink" Target="http://glencoe.mcgraw-hill.com/sites/0078884845/" TargetMode="External"/><Relationship Id="rId23" Type="http://schemas.openxmlformats.org/officeDocument/2006/relationships/hyperlink" Target="10Math_GEOM_CR02.ppt" TargetMode="External"/><Relationship Id="rId10" Type="http://schemas.openxmlformats.org/officeDocument/2006/relationships/slideLayout" Target="../slideLayouts/slideLayout65.xml"/><Relationship Id="rId19" Type="http://schemas.openxmlformats.org/officeDocument/2006/relationships/slide" Target="../slides/slide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image" Target="../media/image10.png"/><Relationship Id="rId3" Type="http://schemas.openxmlformats.org/officeDocument/2006/relationships/slideLayout" Target="../slideLayouts/slideLayout69.xml"/><Relationship Id="rId21" Type="http://schemas.openxmlformats.org/officeDocument/2006/relationships/image" Target="../media/image16.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png"/><Relationship Id="rId25" Type="http://schemas.openxmlformats.org/officeDocument/2006/relationships/image" Target="../media/image6.png"/><Relationship Id="rId2" Type="http://schemas.openxmlformats.org/officeDocument/2006/relationships/slideLayout" Target="../slideLayouts/slideLayout68.xml"/><Relationship Id="rId16" Type="http://schemas.openxmlformats.org/officeDocument/2006/relationships/image" Target="../media/image4.png"/><Relationship Id="rId20" Type="http://schemas.openxmlformats.org/officeDocument/2006/relationships/image" Target="../media/image1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hyperlink" Target="10Math_GEOM_CR02.ppt" TargetMode="External"/><Relationship Id="rId5" Type="http://schemas.openxmlformats.org/officeDocument/2006/relationships/slideLayout" Target="../slideLayouts/slideLayout71.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slide" Target="../slides/slide1.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7.jpeg"/><Relationship Id="rId18" Type="http://schemas.openxmlformats.org/officeDocument/2006/relationships/image" Target="../media/image4.png"/><Relationship Id="rId3" Type="http://schemas.openxmlformats.org/officeDocument/2006/relationships/slideLayout" Target="../slideLayouts/slideLayout80.xml"/><Relationship Id="rId21" Type="http://schemas.openxmlformats.org/officeDocument/2006/relationships/image" Target="../media/image18.pn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hyperlink" Target="http://glencoe.mcgraw-hill.com/sites/0078884845/" TargetMode="External"/><Relationship Id="rId25" Type="http://schemas.openxmlformats.org/officeDocument/2006/relationships/image" Target="../media/image6.png"/><Relationship Id="rId2" Type="http://schemas.openxmlformats.org/officeDocument/2006/relationships/slideLayout" Target="../slideLayouts/slideLayout79.xml"/><Relationship Id="rId16" Type="http://schemas.openxmlformats.org/officeDocument/2006/relationships/image" Target="../media/image2.png"/><Relationship Id="rId20" Type="http://schemas.openxmlformats.org/officeDocument/2006/relationships/image" Target="../media/image1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hyperlink" Target="10Math_GEOM_CR02.ppt" TargetMode="External"/><Relationship Id="rId5" Type="http://schemas.openxmlformats.org/officeDocument/2006/relationships/slideLayout" Target="../slideLayouts/slideLayout82.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9.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 Target="../slides/slide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EXIT"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LNHeader2-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915" name="Picture 27" descr="09_GEOM LTHeader 02-0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7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LNHeader2-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_GEOM LTHeader 02-0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40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LNHeader2-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_GEOM LTHeader 02-0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660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descr="Example_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LNHeader2-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_GEOM LTHeader 02-0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25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6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descr="Example_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LNHeader2-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_GEOM LTHeader 02-0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889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18"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2708"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2711"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9" name="Picture 15" descr="LNHeader2-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09_GEOM LTHeader 02-0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2721"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22" name="Picture 18" descr="Std Test Example_4"/>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29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742"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3731"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3732"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3735"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39" name="Picture 11" descr="Example_5"/>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3743" name="Picture 15" descr="LNHeader2-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3744" name="Picture 16" descr="09_GEOM LTHeader 02-0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3745"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978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8" name="Picture 24" descr="09_Geom EndO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7" name="Picture 23" descr="09_Geom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BORDER_2"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GLOBE"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2" name="Picture 18" descr="LNHeader2-4"/>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GEOM LTHeader 02-04"/>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379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8.xml"/><Relationship Id="rId1" Type="http://schemas.openxmlformats.org/officeDocument/2006/relationships/themeOverride" Target="../theme/themeOverride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9.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8.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13" name="Picture 49" descr="09_GEOM NA Splash F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02" name="Picture 38" descr="09_GEOM Splash ARM"/>
          <p:cNvPicPr>
            <a:picLocks noChangeArrowheads="1"/>
          </p:cNvPicPr>
          <p:nvPr/>
        </p:nvPicPr>
        <p:blipFill>
          <a:blip r:embed="rId4">
            <a:extLst>
              <a:ext uri="{28A0092B-C50C-407E-A947-70E740481C1C}">
                <a14:useLocalDpi xmlns:a14="http://schemas.microsoft.com/office/drawing/2010/main" val="0"/>
              </a:ext>
            </a:extLst>
          </a:blip>
          <a:srcRect l="19167" t="64444" r="63020" b="18889"/>
          <a:stretch>
            <a:fillRect/>
          </a:stretch>
        </p:blipFill>
        <p:spPr bwMode="ltGray">
          <a:xfrm>
            <a:off x="4924425" y="4419600"/>
            <a:ext cx="1628775" cy="1143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07" name="Picture 43" descr="LNHeader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75"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8" name="Picture 44" descr="09_GEOM LTHeader 02-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4379478"/>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Example 2</a:t>
            </a:r>
          </a:p>
        </p:txBody>
      </p:sp>
      <p:sp>
        <p:nvSpPr>
          <p:cNvPr id="14438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the Law of Detachment</a:t>
            </a:r>
          </a:p>
        </p:txBody>
      </p:sp>
      <p:sp>
        <p:nvSpPr>
          <p:cNvPr id="144389" name="Rectangle 5"/>
          <p:cNvSpPr>
            <a:spLocks noChangeArrowheads="1"/>
          </p:cNvSpPr>
          <p:nvPr/>
        </p:nvSpPr>
        <p:spPr bwMode="auto">
          <a:xfrm>
            <a:off x="533400" y="4781550"/>
            <a:ext cx="83439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20000"/>
              </a:spcAft>
              <a:buClr>
                <a:srgbClr val="FFFFFF"/>
              </a:buClr>
              <a:tabLst>
                <a:tab pos="1943100" algn="l"/>
              </a:tabLst>
            </a:pPr>
            <a:r>
              <a:rPr lang="en-US" sz="2400" b="1">
                <a:solidFill>
                  <a:srgbClr val="00539D"/>
                </a:solidFill>
              </a:rPr>
              <a:t>Answer:	</a:t>
            </a:r>
            <a:r>
              <a:rPr lang="en-US" sz="2400">
                <a:solidFill>
                  <a:srgbClr val="E01B22"/>
                </a:solidFill>
              </a:rPr>
              <a:t>The conclusion is invalid.</a:t>
            </a:r>
          </a:p>
        </p:txBody>
      </p:sp>
      <p:sp>
        <p:nvSpPr>
          <p:cNvPr id="144390" name="Text Box 6"/>
          <p:cNvSpPr txBox="1">
            <a:spLocks noChangeArrowheads="1"/>
          </p:cNvSpPr>
          <p:nvPr/>
        </p:nvSpPr>
        <p:spPr bwMode="auto">
          <a:xfrm>
            <a:off x="533400" y="1504950"/>
            <a:ext cx="80772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tabLst>
                <a:tab pos="1828800" algn="l"/>
              </a:tabLst>
              <a:defRPr>
                <a:solidFill>
                  <a:schemeClr val="tx1"/>
                </a:solidFill>
                <a:latin typeface="Arial" charset="0"/>
              </a:defRPr>
            </a:lvl1pPr>
            <a:lvl2pPr marL="1885950">
              <a:tabLst>
                <a:tab pos="1828800" algn="l"/>
              </a:tabLst>
              <a:defRPr>
                <a:solidFill>
                  <a:schemeClr val="tx1"/>
                </a:solidFill>
                <a:latin typeface="Arial" charset="0"/>
              </a:defRPr>
            </a:lvl2pPr>
            <a:lvl3pPr marL="2000250">
              <a:tabLst>
                <a:tab pos="1828800" algn="l"/>
              </a:tabLst>
              <a:defRPr>
                <a:solidFill>
                  <a:schemeClr val="tx1"/>
                </a:solidFill>
                <a:latin typeface="Arial" charset="0"/>
              </a:defRPr>
            </a:lvl3pPr>
            <a:lvl4pPr marL="2114550">
              <a:tabLst>
                <a:tab pos="1828800" algn="l"/>
              </a:tabLst>
              <a:defRPr>
                <a:solidFill>
                  <a:schemeClr val="tx1"/>
                </a:solidFill>
                <a:latin typeface="Arial" charset="0"/>
              </a:defRPr>
            </a:lvl4pPr>
            <a:lvl5pPr marL="2228850">
              <a:tabLst>
                <a:tab pos="1828800" algn="l"/>
              </a:tabLst>
              <a:defRPr>
                <a:solidFill>
                  <a:schemeClr val="tx1"/>
                </a:solidFill>
                <a:latin typeface="Arial" charset="0"/>
              </a:defRPr>
            </a:lvl5pPr>
            <a:lvl6pPr marL="2686050" fontAlgn="base">
              <a:spcBef>
                <a:spcPct val="0"/>
              </a:spcBef>
              <a:spcAft>
                <a:spcPct val="0"/>
              </a:spcAft>
              <a:tabLst>
                <a:tab pos="1828800" algn="l"/>
              </a:tabLst>
              <a:defRPr>
                <a:solidFill>
                  <a:schemeClr val="tx1"/>
                </a:solidFill>
                <a:latin typeface="Arial" charset="0"/>
              </a:defRPr>
            </a:lvl6pPr>
            <a:lvl7pPr marL="3143250" fontAlgn="base">
              <a:spcBef>
                <a:spcPct val="0"/>
              </a:spcBef>
              <a:spcAft>
                <a:spcPct val="0"/>
              </a:spcAft>
              <a:tabLst>
                <a:tab pos="1828800" algn="l"/>
              </a:tabLst>
              <a:defRPr>
                <a:solidFill>
                  <a:schemeClr val="tx1"/>
                </a:solidFill>
                <a:latin typeface="Arial" charset="0"/>
              </a:defRPr>
            </a:lvl7pPr>
            <a:lvl8pPr marL="3600450" fontAlgn="base">
              <a:spcBef>
                <a:spcPct val="0"/>
              </a:spcBef>
              <a:spcAft>
                <a:spcPct val="0"/>
              </a:spcAft>
              <a:tabLst>
                <a:tab pos="1828800" algn="l"/>
              </a:tabLst>
              <a:defRPr>
                <a:solidFill>
                  <a:schemeClr val="tx1"/>
                </a:solidFill>
                <a:latin typeface="Arial" charset="0"/>
              </a:defRPr>
            </a:lvl8pPr>
            <a:lvl9pPr marL="4057650" fontAlgn="base">
              <a:spcBef>
                <a:spcPct val="0"/>
              </a:spcBef>
              <a:spcAft>
                <a:spcPct val="0"/>
              </a:spcAft>
              <a:tabLst>
                <a:tab pos="1828800" algn="l"/>
              </a:tabLs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Step 2	</a:t>
            </a:r>
            <a:r>
              <a:rPr lang="en-US" sz="2400">
                <a:solidFill>
                  <a:srgbClr val="000000"/>
                </a:solidFill>
                <a:ea typeface="Times New Roman" pitchFamily="18" charset="0"/>
                <a:cs typeface="Arial" charset="0"/>
              </a:rPr>
              <a:t>Analyze the conclusion.</a:t>
            </a:r>
          </a:p>
          <a:p>
            <a:pPr fontAlgn="base">
              <a:lnSpc>
                <a:spcPct val="90000"/>
              </a:lnSpc>
              <a:spcBef>
                <a:spcPct val="20000"/>
              </a:spcBef>
              <a:spcAft>
                <a:spcPct val="20000"/>
              </a:spcAft>
            </a:pPr>
            <a:r>
              <a:rPr lang="en-US" sz="2400">
                <a:solidFill>
                  <a:srgbClr val="000000"/>
                </a:solidFill>
                <a:ea typeface="Times New Roman" pitchFamily="18" charset="0"/>
                <a:cs typeface="Arial" charset="0"/>
              </a:rPr>
              <a:t>	The given statement </a:t>
            </a:r>
            <a:r>
              <a:rPr lang="en-US" sz="2400" i="1">
                <a:solidFill>
                  <a:srgbClr val="000000"/>
                </a:solidFill>
                <a:ea typeface="Times New Roman" pitchFamily="18" charset="0"/>
                <a:cs typeface="Arial" charset="0"/>
              </a:rPr>
              <a:t>the figure is a</a:t>
            </a:r>
            <a:br>
              <a:rPr lang="en-US" sz="2400" i="1">
                <a:solidFill>
                  <a:srgbClr val="000000"/>
                </a:solidFill>
                <a:ea typeface="Times New Roman" pitchFamily="18" charset="0"/>
                <a:cs typeface="Arial" charset="0"/>
              </a:rPr>
            </a:br>
            <a:r>
              <a:rPr lang="en-US" sz="2400" i="1">
                <a:solidFill>
                  <a:srgbClr val="000000"/>
                </a:solidFill>
                <a:ea typeface="Times New Roman" pitchFamily="18" charset="0"/>
                <a:cs typeface="Arial" charset="0"/>
              </a:rPr>
              <a:t> 	parallelogram </a:t>
            </a:r>
            <a:r>
              <a:rPr lang="en-US" sz="2400">
                <a:solidFill>
                  <a:srgbClr val="000000"/>
                </a:solidFill>
                <a:ea typeface="Times New Roman" pitchFamily="18" charset="0"/>
                <a:cs typeface="Arial" charset="0"/>
              </a:rPr>
              <a:t>satisfies the conclusion </a:t>
            </a:r>
            <a:r>
              <a:rPr lang="en-US" sz="2400" i="1">
                <a:solidFill>
                  <a:srgbClr val="000000"/>
                </a:solidFill>
                <a:ea typeface="Times New Roman" pitchFamily="18" charset="0"/>
                <a:cs typeface="Arial" charset="0"/>
              </a:rPr>
              <a:t>q</a:t>
            </a:r>
            <a:r>
              <a:rPr lang="en-US" sz="2400">
                <a:solidFill>
                  <a:srgbClr val="000000"/>
                </a:solidFill>
                <a:ea typeface="Times New Roman" pitchFamily="18" charset="0"/>
                <a:cs typeface="Arial" charset="0"/>
              </a:rPr>
              <a:t> of</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the true conditional. However, knowing that</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a conditional statement and its conclusion</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are true does not make the hypothesis true.</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The figure could be a rectangle.</a:t>
            </a:r>
            <a:endParaRPr lang="en-US" sz="2400" b="1">
              <a:solidFill>
                <a:srgbClr val="000000"/>
              </a:solidFill>
              <a:ea typeface="Times New Roman" pitchFamily="18" charset="0"/>
              <a:cs typeface="Arial" charset="0"/>
              <a:sym typeface="Symbol" pitchFamily="18" charset="2"/>
            </a:endParaRPr>
          </a:p>
        </p:txBody>
      </p:sp>
    </p:spTree>
    <p:custDataLst>
      <p:tags r:id="rId1"/>
    </p:custDataLst>
    <p:extLst>
      <p:ext uri="{BB962C8B-B14F-4D97-AF65-F5344CB8AC3E}">
        <p14:creationId xmlns:p14="http://schemas.microsoft.com/office/powerpoint/2010/main" val="39974053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4390">
                                            <p:txEl>
                                              <p:pRg st="0" end="0"/>
                                            </p:txEl>
                                          </p:spTgt>
                                        </p:tgtEl>
                                        <p:attrNameLst>
                                          <p:attrName>style.visibility</p:attrName>
                                        </p:attrNameLst>
                                      </p:cBhvr>
                                      <p:to>
                                        <p:strVal val="visible"/>
                                      </p:to>
                                    </p:set>
                                    <p:animEffect transition="in" filter="wipe(left)">
                                      <p:cBhvr>
                                        <p:cTn id="7" dur="500"/>
                                        <p:tgtEl>
                                          <p:spTgt spid="1443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90">
                                            <p:txEl>
                                              <p:pRg st="1" end="1"/>
                                            </p:txEl>
                                          </p:spTgt>
                                        </p:tgtEl>
                                        <p:attrNameLst>
                                          <p:attrName>style.visibility</p:attrName>
                                        </p:attrNameLst>
                                      </p:cBhvr>
                                      <p:to>
                                        <p:strVal val="visible"/>
                                      </p:to>
                                    </p:set>
                                    <p:animEffect transition="in" filter="wipe(left)">
                                      <p:cBhvr>
                                        <p:cTn id="12" dur="500"/>
                                        <p:tgtEl>
                                          <p:spTgt spid="1443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389">
                                            <p:txEl>
                                              <p:pRg st="0" end="0"/>
                                            </p:txEl>
                                          </p:spTgt>
                                        </p:tgtEl>
                                        <p:attrNameLst>
                                          <p:attrName>style.visibility</p:attrName>
                                        </p:attrNameLst>
                                      </p:cBhvr>
                                      <p:to>
                                        <p:strVal val="visible"/>
                                      </p:to>
                                    </p:set>
                                    <p:animEffect transition="in" filter="wipe(left)">
                                      <p:cBhvr>
                                        <p:cTn id="17" dur="500"/>
                                        <p:tgtEl>
                                          <p:spTgt spid="144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build="p" autoUpdateAnimBg="0"/>
      <p:bldP spid="14439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p:txBody>
      </p:sp>
      <p:sp>
        <p:nvSpPr>
          <p:cNvPr id="114691" name="TPQuestion"/>
          <p:cNvSpPr>
            <a:spLocks noGrp="1" noChangeArrowheads="1"/>
          </p:cNvSpPr>
          <p:nvPr>
            <p:ph type="title"/>
          </p:nvPr>
        </p:nvSpPr>
        <p:spPr/>
        <p:txBody>
          <a:bodyPr/>
          <a:lstStyle/>
          <a:p>
            <a:r>
              <a:rPr lang="en-US"/>
              <a:t>Example 2</a:t>
            </a:r>
          </a:p>
        </p:txBody>
      </p:sp>
      <p:sp>
        <p:nvSpPr>
          <p:cNvPr id="114695" name="Oval 7"/>
          <p:cNvSpPr>
            <a:spLocks noChangeArrowheads="1"/>
          </p:cNvSpPr>
          <p:nvPr/>
        </p:nvSpPr>
        <p:spPr bwMode="auto">
          <a:xfrm>
            <a:off x="914400" y="44958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469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4701" name="TPQuestion"/>
          <p:cNvSpPr>
            <a:spLocks noChangeArrowheads="1"/>
          </p:cNvSpPr>
          <p:nvPr/>
        </p:nvSpPr>
        <p:spPr bwMode="auto">
          <a:xfrm>
            <a:off x="533400" y="1504950"/>
            <a:ext cx="8001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fontAlgn="base">
              <a:lnSpc>
                <a:spcPct val="90000"/>
              </a:lnSpc>
              <a:spcBef>
                <a:spcPct val="0"/>
              </a:spcBef>
              <a:spcAft>
                <a:spcPct val="0"/>
              </a:spcAft>
            </a:pPr>
            <a:r>
              <a:rPr lang="en-US" sz="2400" b="1">
                <a:solidFill>
                  <a:srgbClr val="00539D"/>
                </a:solidFill>
              </a:rPr>
              <a:t>The following is a true conditional. Determine whether the conclusion is valid based on the given information. </a:t>
            </a:r>
            <a:br>
              <a:rPr lang="en-US" sz="2400" b="1">
                <a:solidFill>
                  <a:srgbClr val="00539D"/>
                </a:solidFill>
              </a:rPr>
            </a:br>
            <a:r>
              <a:rPr lang="en-US" sz="2400" b="1">
                <a:solidFill>
                  <a:srgbClr val="00539D"/>
                </a:solidFill>
              </a:rPr>
              <a:t>Given: If a polygon is a convex quadrilateral, then the sum of the interior angles is 360. </a:t>
            </a:r>
            <a:br>
              <a:rPr lang="en-US" sz="2400" b="1">
                <a:solidFill>
                  <a:srgbClr val="00539D"/>
                </a:solidFill>
              </a:rPr>
            </a:br>
            <a:r>
              <a:rPr lang="en-US" sz="2400" b="1" i="1">
                <a:solidFill>
                  <a:srgbClr val="00539D"/>
                </a:solidFill>
              </a:rPr>
              <a:t>ABCD</a:t>
            </a:r>
            <a:r>
              <a:rPr lang="en-US" sz="2400" b="1">
                <a:solidFill>
                  <a:srgbClr val="00539D"/>
                </a:solidFill>
              </a:rPr>
              <a:t> is a convex quadrilateral.</a:t>
            </a:r>
            <a:r>
              <a:rPr lang="en-US" sz="2400" b="1">
                <a:solidFill>
                  <a:srgbClr val="00539D"/>
                </a:solidFill>
                <a:sym typeface="Symbol" pitchFamily="18" charset="2"/>
              </a:rPr>
              <a:t/>
            </a:r>
            <a:br>
              <a:rPr lang="en-US" sz="2400" b="1">
                <a:solidFill>
                  <a:srgbClr val="00539D"/>
                </a:solidFill>
                <a:sym typeface="Symbol" pitchFamily="18" charset="2"/>
              </a:rPr>
            </a:br>
            <a:r>
              <a:rPr lang="en-US" sz="2400" b="1">
                <a:solidFill>
                  <a:srgbClr val="00539D"/>
                </a:solidFill>
                <a:sym typeface="Symbol" pitchFamily="18" charset="2"/>
              </a:rPr>
              <a:t>Conclusion: The sum of the interior angles of </a:t>
            </a:r>
            <a:r>
              <a:rPr lang="en-US" sz="2400" b="1" i="1">
                <a:solidFill>
                  <a:srgbClr val="00539D"/>
                </a:solidFill>
                <a:sym typeface="Symbol" pitchFamily="18" charset="2"/>
              </a:rPr>
              <a:t>ABCD</a:t>
            </a:r>
            <a:r>
              <a:rPr lang="en-US" sz="2400" b="1">
                <a:solidFill>
                  <a:srgbClr val="00539D"/>
                </a:solidFill>
                <a:sym typeface="Symbol" pitchFamily="18" charset="2"/>
              </a:rPr>
              <a:t> is 360.</a:t>
            </a:r>
          </a:p>
        </p:txBody>
      </p:sp>
      <p:sp>
        <p:nvSpPr>
          <p:cNvPr id="114702" name="TPAnswers"/>
          <p:cNvSpPr>
            <a:spLocks noChangeArrowheads="1"/>
          </p:cNvSpPr>
          <p:nvPr>
            <p:custDataLst>
              <p:tags r:id="rId3"/>
            </p:custDataLst>
          </p:nvPr>
        </p:nvSpPr>
        <p:spPr bwMode="auto">
          <a:xfrm>
            <a:off x="914400" y="4506913"/>
            <a:ext cx="4010025" cy="180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valid</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not valid</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cannot be determined</a:t>
            </a:r>
          </a:p>
        </p:txBody>
      </p:sp>
    </p:spTree>
    <p:custDataLst>
      <p:tags r:id="rId1"/>
    </p:custDataLst>
    <p:extLst>
      <p:ext uri="{BB962C8B-B14F-4D97-AF65-F5344CB8AC3E}">
        <p14:creationId xmlns:p14="http://schemas.microsoft.com/office/powerpoint/2010/main" val="3948145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701"/>
                                        </p:tgtEl>
                                        <p:attrNameLst>
                                          <p:attrName>style.visibility</p:attrName>
                                        </p:attrNameLst>
                                      </p:cBhvr>
                                      <p:to>
                                        <p:strVal val="visible"/>
                                      </p:to>
                                    </p:set>
                                    <p:animEffect transition="in" filter="wipe(left)">
                                      <p:cBhvr>
                                        <p:cTn id="15" dur="500"/>
                                        <p:tgtEl>
                                          <p:spTgt spid="11470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4702"/>
                                        </p:tgtEl>
                                        <p:attrNameLst>
                                          <p:attrName>style.visibility</p:attrName>
                                        </p:attrNameLst>
                                      </p:cBhvr>
                                      <p:to>
                                        <p:strVal val="visible"/>
                                      </p:to>
                                    </p:set>
                                    <p:animEffect transition="in" filter="wipe(left)">
                                      <p:cBhvr>
                                        <p:cTn id="19" dur="500"/>
                                        <p:tgtEl>
                                          <p:spTgt spid="1147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4695"/>
                                        </p:tgtEl>
                                        <p:attrNameLst>
                                          <p:attrName>style.visibility</p:attrName>
                                        </p:attrNameLst>
                                      </p:cBhvr>
                                      <p:to>
                                        <p:strVal val="visible"/>
                                      </p:to>
                                    </p:set>
                                    <p:animEffect transition="in" filter="wipe(down)">
                                      <p:cBhvr>
                                        <p:cTn id="24" dur="580">
                                          <p:stCondLst>
                                            <p:cond delay="0"/>
                                          </p:stCondLst>
                                        </p:cTn>
                                        <p:tgtEl>
                                          <p:spTgt spid="114695"/>
                                        </p:tgtEl>
                                      </p:cBhvr>
                                    </p:animEffect>
                                    <p:anim calcmode="lin" valueType="num">
                                      <p:cBhvr>
                                        <p:cTn id="25" dur="1822" tmFilter="0,0; 0.14,0.36; 0.43,0.73; 0.71,0.91; 1.0,1.0">
                                          <p:stCondLst>
                                            <p:cond delay="0"/>
                                          </p:stCondLst>
                                        </p:cTn>
                                        <p:tgtEl>
                                          <p:spTgt spid="11469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469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469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469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4695"/>
                                        </p:tgtEl>
                                        <p:attrNameLst>
                                          <p:attrName>ppt_y</p:attrName>
                                        </p:attrNameLst>
                                      </p:cBhvr>
                                      <p:tavLst>
                                        <p:tav tm="0" fmla="#ppt_y-sin(pi*$)/81">
                                          <p:val>
                                            <p:fltVal val="0"/>
                                          </p:val>
                                        </p:tav>
                                        <p:tav tm="100000">
                                          <p:val>
                                            <p:fltVal val="1"/>
                                          </p:val>
                                        </p:tav>
                                      </p:tavLst>
                                    </p:anim>
                                    <p:animScale>
                                      <p:cBhvr>
                                        <p:cTn id="30" dur="26">
                                          <p:stCondLst>
                                            <p:cond delay="650"/>
                                          </p:stCondLst>
                                        </p:cTn>
                                        <p:tgtEl>
                                          <p:spTgt spid="114695"/>
                                        </p:tgtEl>
                                      </p:cBhvr>
                                      <p:to x="100000" y="60000"/>
                                    </p:animScale>
                                    <p:animScale>
                                      <p:cBhvr>
                                        <p:cTn id="31" dur="166" decel="50000">
                                          <p:stCondLst>
                                            <p:cond delay="676"/>
                                          </p:stCondLst>
                                        </p:cTn>
                                        <p:tgtEl>
                                          <p:spTgt spid="114695"/>
                                        </p:tgtEl>
                                      </p:cBhvr>
                                      <p:to x="100000" y="100000"/>
                                    </p:animScale>
                                    <p:animScale>
                                      <p:cBhvr>
                                        <p:cTn id="32" dur="26">
                                          <p:stCondLst>
                                            <p:cond delay="1312"/>
                                          </p:stCondLst>
                                        </p:cTn>
                                        <p:tgtEl>
                                          <p:spTgt spid="114695"/>
                                        </p:tgtEl>
                                      </p:cBhvr>
                                      <p:to x="100000" y="80000"/>
                                    </p:animScale>
                                    <p:animScale>
                                      <p:cBhvr>
                                        <p:cTn id="33" dur="166" decel="50000">
                                          <p:stCondLst>
                                            <p:cond delay="1338"/>
                                          </p:stCondLst>
                                        </p:cTn>
                                        <p:tgtEl>
                                          <p:spTgt spid="114695"/>
                                        </p:tgtEl>
                                      </p:cBhvr>
                                      <p:to x="100000" y="100000"/>
                                    </p:animScale>
                                    <p:animScale>
                                      <p:cBhvr>
                                        <p:cTn id="34" dur="26">
                                          <p:stCondLst>
                                            <p:cond delay="1642"/>
                                          </p:stCondLst>
                                        </p:cTn>
                                        <p:tgtEl>
                                          <p:spTgt spid="114695"/>
                                        </p:tgtEl>
                                      </p:cBhvr>
                                      <p:to x="100000" y="90000"/>
                                    </p:animScale>
                                    <p:animScale>
                                      <p:cBhvr>
                                        <p:cTn id="35" dur="166" decel="50000">
                                          <p:stCondLst>
                                            <p:cond delay="1668"/>
                                          </p:stCondLst>
                                        </p:cTn>
                                        <p:tgtEl>
                                          <p:spTgt spid="114695"/>
                                        </p:tgtEl>
                                      </p:cBhvr>
                                      <p:to x="100000" y="100000"/>
                                    </p:animScale>
                                    <p:animScale>
                                      <p:cBhvr>
                                        <p:cTn id="36" dur="26">
                                          <p:stCondLst>
                                            <p:cond delay="1808"/>
                                          </p:stCondLst>
                                        </p:cTn>
                                        <p:tgtEl>
                                          <p:spTgt spid="114695"/>
                                        </p:tgtEl>
                                      </p:cBhvr>
                                      <p:to x="100000" y="95000"/>
                                    </p:animScale>
                                    <p:animScale>
                                      <p:cBhvr>
                                        <p:cTn id="37" dur="166" decel="50000">
                                          <p:stCondLst>
                                            <p:cond delay="1834"/>
                                          </p:stCondLst>
                                        </p:cTn>
                                        <p:tgtEl>
                                          <p:spTgt spid="114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nimBg="1"/>
      <p:bldP spid="114701" grpId="0" autoUpdateAnimBg="0"/>
      <p:bldP spid="11470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Example 3</a:t>
            </a:r>
          </a:p>
        </p:txBody>
      </p:sp>
      <p:sp>
        <p:nvSpPr>
          <p:cNvPr id="921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Judge Conclusions Using Venn Diagrams</a:t>
            </a:r>
          </a:p>
        </p:txBody>
      </p:sp>
      <p:sp>
        <p:nvSpPr>
          <p:cNvPr id="9220" name="TPQuestion"/>
          <p:cNvSpPr>
            <a:spLocks noChangeArrowheads="1"/>
          </p:cNvSpPr>
          <p:nvPr/>
        </p:nvSpPr>
        <p:spPr bwMode="auto">
          <a:xfrm>
            <a:off x="533400" y="1504950"/>
            <a:ext cx="80010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pPr>
            <a:r>
              <a:rPr lang="en-US" sz="2400" b="1">
                <a:solidFill>
                  <a:srgbClr val="00539D"/>
                </a:solidFill>
              </a:rPr>
              <a:t>Determine whether the conclusion is valid based on the given information. If not, write </a:t>
            </a:r>
            <a:r>
              <a:rPr lang="en-US" sz="2400" b="1" i="1">
                <a:solidFill>
                  <a:srgbClr val="00539D"/>
                </a:solidFill>
              </a:rPr>
              <a:t>invalid</a:t>
            </a:r>
            <a:r>
              <a:rPr lang="en-US" sz="2400" b="1">
                <a:solidFill>
                  <a:srgbClr val="00539D"/>
                </a:solidFill>
              </a:rPr>
              <a:t>. Explain your reasoning using a Venn diagram.</a:t>
            </a:r>
            <a:br>
              <a:rPr lang="en-US" sz="2400" b="1">
                <a:solidFill>
                  <a:srgbClr val="00539D"/>
                </a:solidFill>
              </a:rPr>
            </a:br>
            <a:r>
              <a:rPr lang="en-US" sz="2400" b="1">
                <a:solidFill>
                  <a:srgbClr val="00539D"/>
                </a:solidFill>
              </a:rPr>
              <a:t>Given: If a triangle is equilateral, then it is an acute triangle. The triangle is equilateral.</a:t>
            </a:r>
            <a:br>
              <a:rPr lang="en-US" sz="2400" b="1">
                <a:solidFill>
                  <a:srgbClr val="00539D"/>
                </a:solidFill>
              </a:rPr>
            </a:br>
            <a:r>
              <a:rPr lang="en-US" sz="2400" b="1">
                <a:solidFill>
                  <a:srgbClr val="00539D"/>
                </a:solidFill>
              </a:rPr>
              <a:t>Conclusion: The triangle is acute.</a:t>
            </a:r>
            <a:endParaRPr lang="en-US" sz="2400">
              <a:solidFill>
                <a:srgbClr val="000000"/>
              </a:solidFill>
              <a:sym typeface="Symbol" pitchFamily="18" charset="2"/>
            </a:endParaRPr>
          </a:p>
        </p:txBody>
      </p:sp>
      <p:sp>
        <p:nvSpPr>
          <p:cNvPr id="9226" name="Text Box 10"/>
          <p:cNvSpPr txBox="1">
            <a:spLocks noChangeArrowheads="1"/>
          </p:cNvSpPr>
          <p:nvPr/>
        </p:nvSpPr>
        <p:spPr bwMode="auto">
          <a:xfrm>
            <a:off x="533400" y="3571875"/>
            <a:ext cx="6324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0" indent="-1943100">
              <a:defRPr>
                <a:solidFill>
                  <a:schemeClr val="tx1"/>
                </a:solidFill>
                <a:latin typeface="Arial" charset="0"/>
              </a:defRPr>
            </a:lvl1pPr>
            <a:lvl2pPr marL="2400300">
              <a:defRPr>
                <a:solidFill>
                  <a:schemeClr val="tx1"/>
                </a:solidFill>
                <a:latin typeface="Arial" charset="0"/>
              </a:defRPr>
            </a:lvl2pPr>
            <a:lvl3pPr marL="2514600">
              <a:defRPr>
                <a:solidFill>
                  <a:schemeClr val="tx1"/>
                </a:solidFill>
                <a:latin typeface="Arial" charset="0"/>
              </a:defRPr>
            </a:lvl3pPr>
            <a:lvl4pPr marL="2628900">
              <a:defRPr>
                <a:solidFill>
                  <a:schemeClr val="tx1"/>
                </a:solidFill>
                <a:latin typeface="Arial" charset="0"/>
              </a:defRPr>
            </a:lvl4pPr>
            <a:lvl5pPr marL="2743200">
              <a:defRPr>
                <a:solidFill>
                  <a:schemeClr val="tx1"/>
                </a:solidFill>
                <a:latin typeface="Arial" charset="0"/>
              </a:defRPr>
            </a:lvl5pPr>
            <a:lvl6pPr marL="3200400" fontAlgn="base">
              <a:spcBef>
                <a:spcPct val="0"/>
              </a:spcBef>
              <a:spcAft>
                <a:spcPct val="0"/>
              </a:spcAft>
              <a:defRPr>
                <a:solidFill>
                  <a:schemeClr val="tx1"/>
                </a:solidFill>
                <a:latin typeface="Arial" charset="0"/>
              </a:defRPr>
            </a:lvl6pPr>
            <a:lvl7pPr marL="3657600" fontAlgn="base">
              <a:spcBef>
                <a:spcPct val="0"/>
              </a:spcBef>
              <a:spcAft>
                <a:spcPct val="0"/>
              </a:spcAft>
              <a:defRPr>
                <a:solidFill>
                  <a:schemeClr val="tx1"/>
                </a:solidFill>
                <a:latin typeface="Arial" charset="0"/>
              </a:defRPr>
            </a:lvl7pPr>
            <a:lvl8pPr marL="4114800" fontAlgn="base">
              <a:spcBef>
                <a:spcPct val="0"/>
              </a:spcBef>
              <a:spcAft>
                <a:spcPct val="0"/>
              </a:spcAft>
              <a:defRPr>
                <a:solidFill>
                  <a:schemeClr val="tx1"/>
                </a:solidFill>
                <a:latin typeface="Arial" charset="0"/>
              </a:defRPr>
            </a:lvl8pPr>
            <a:lvl9pPr marL="45720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Understand	</a:t>
            </a:r>
            <a:r>
              <a:rPr lang="en-US" sz="2400">
                <a:solidFill>
                  <a:srgbClr val="000000"/>
                </a:solidFill>
                <a:ea typeface="Times New Roman" pitchFamily="18" charset="0"/>
                <a:cs typeface="Arial" charset="0"/>
              </a:rPr>
              <a:t>Draw a Venn diagram. According to the conditional, if a triangle is equilateral, then it is acute. Draw a circle for acute triangles. Draw a circle for equilateral triangles inside the circle for acute triangles.</a:t>
            </a:r>
            <a:endParaRPr lang="en-US" sz="2400" b="1">
              <a:solidFill>
                <a:srgbClr val="000000"/>
              </a:solidFill>
              <a:ea typeface="Times New Roman" pitchFamily="18" charset="0"/>
              <a:cs typeface="Arial" charset="0"/>
              <a:sym typeface="Symbol" pitchFamily="18" charset="2"/>
            </a:endParaRPr>
          </a:p>
        </p:txBody>
      </p:sp>
      <p:pic>
        <p:nvPicPr>
          <p:cNvPr id="9228" name="Picture 12" descr="09Geom02-04-02-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950" y="3581400"/>
            <a:ext cx="1808163"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371938079"/>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wipe(left)">
                                      <p:cBhvr>
                                        <p:cTn id="12" dur="500"/>
                                        <p:tgtEl>
                                          <p:spTgt spid="9226">
                                            <p:txEl>
                                              <p:pRg st="0" end="0"/>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228"/>
                                        </p:tgtEl>
                                        <p:attrNameLst>
                                          <p:attrName>style.visibility</p:attrName>
                                        </p:attrNameLst>
                                      </p:cBhvr>
                                      <p:to>
                                        <p:strVal val="visible"/>
                                      </p:to>
                                    </p:set>
                                    <p:animEffect transition="in" filter="wipe(left)">
                                      <p:cBhvr>
                                        <p:cTn id="16"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6"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Example 3</a:t>
            </a:r>
          </a:p>
        </p:txBody>
      </p:sp>
      <p:sp>
        <p:nvSpPr>
          <p:cNvPr id="145411"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Judge Conclusions Using Venn Diagrams</a:t>
            </a:r>
          </a:p>
        </p:txBody>
      </p:sp>
      <p:sp>
        <p:nvSpPr>
          <p:cNvPr id="145413" name="Rectangle 5"/>
          <p:cNvSpPr>
            <a:spLocks noChangeArrowheads="1"/>
          </p:cNvSpPr>
          <p:nvPr/>
        </p:nvSpPr>
        <p:spPr bwMode="auto">
          <a:xfrm>
            <a:off x="533400" y="3181350"/>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20000"/>
              </a:spcAft>
              <a:buClr>
                <a:srgbClr val="FFFFFF"/>
              </a:buClr>
              <a:tabLst>
                <a:tab pos="1943100" algn="l"/>
              </a:tabLst>
            </a:pPr>
            <a:r>
              <a:rPr lang="en-US" sz="2400" b="1">
                <a:solidFill>
                  <a:srgbClr val="00539D"/>
                </a:solidFill>
              </a:rPr>
              <a:t>Answer:</a:t>
            </a:r>
            <a:r>
              <a:rPr lang="en-US" sz="2400">
                <a:solidFill>
                  <a:srgbClr val="E01B22"/>
                </a:solidFill>
              </a:rPr>
              <a:t> 	From the information given, all equilateral triangles are acute, so the conclusion is valid.</a:t>
            </a:r>
          </a:p>
          <a:p>
            <a:pPr marL="1712913" indent="-1368425" fontAlgn="base">
              <a:lnSpc>
                <a:spcPct val="90000"/>
              </a:lnSpc>
              <a:spcBef>
                <a:spcPct val="20000"/>
              </a:spcBef>
              <a:spcAft>
                <a:spcPct val="20000"/>
              </a:spcAft>
              <a:buClr>
                <a:srgbClr val="FFFFFF"/>
              </a:buClr>
              <a:tabLst>
                <a:tab pos="1943100" algn="l"/>
              </a:tabLst>
            </a:pPr>
            <a:r>
              <a:rPr lang="en-US" sz="2400" b="1">
                <a:solidFill>
                  <a:srgbClr val="00539D"/>
                </a:solidFill>
              </a:rPr>
              <a:t>Check</a:t>
            </a:r>
            <a:r>
              <a:rPr lang="en-US" sz="2400">
                <a:solidFill>
                  <a:srgbClr val="E01B22"/>
                </a:solidFill>
              </a:rPr>
              <a:t>	</a:t>
            </a:r>
            <a:r>
              <a:rPr lang="en-US" sz="2400">
                <a:solidFill>
                  <a:srgbClr val="000000"/>
                </a:solidFill>
              </a:rPr>
              <a:t>No matter where you draw a dot for an equilateral triangle, it will always be inside the circle for acute triangles. Therefore, the conclusion is valid.</a:t>
            </a:r>
          </a:p>
        </p:txBody>
      </p:sp>
      <p:sp>
        <p:nvSpPr>
          <p:cNvPr id="145417" name="Text Box 9"/>
          <p:cNvSpPr txBox="1">
            <a:spLocks noChangeArrowheads="1"/>
          </p:cNvSpPr>
          <p:nvPr/>
        </p:nvSpPr>
        <p:spPr bwMode="auto">
          <a:xfrm>
            <a:off x="533400" y="1514475"/>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0" indent="-1371600">
              <a:defRPr>
                <a:solidFill>
                  <a:schemeClr val="tx1"/>
                </a:solidFill>
                <a:latin typeface="Arial" charset="0"/>
              </a:defRPr>
            </a:lvl1pPr>
            <a:lvl2pPr marL="2400300">
              <a:defRPr>
                <a:solidFill>
                  <a:schemeClr val="tx1"/>
                </a:solidFill>
                <a:latin typeface="Arial" charset="0"/>
              </a:defRPr>
            </a:lvl2pPr>
            <a:lvl3pPr marL="2514600">
              <a:defRPr>
                <a:solidFill>
                  <a:schemeClr val="tx1"/>
                </a:solidFill>
                <a:latin typeface="Arial" charset="0"/>
              </a:defRPr>
            </a:lvl3pPr>
            <a:lvl4pPr marL="2628900">
              <a:defRPr>
                <a:solidFill>
                  <a:schemeClr val="tx1"/>
                </a:solidFill>
                <a:latin typeface="Arial" charset="0"/>
              </a:defRPr>
            </a:lvl4pPr>
            <a:lvl5pPr marL="2743200">
              <a:defRPr>
                <a:solidFill>
                  <a:schemeClr val="tx1"/>
                </a:solidFill>
                <a:latin typeface="Arial" charset="0"/>
              </a:defRPr>
            </a:lvl5pPr>
            <a:lvl6pPr marL="3200400" fontAlgn="base">
              <a:spcBef>
                <a:spcPct val="0"/>
              </a:spcBef>
              <a:spcAft>
                <a:spcPct val="0"/>
              </a:spcAft>
              <a:defRPr>
                <a:solidFill>
                  <a:schemeClr val="tx1"/>
                </a:solidFill>
                <a:latin typeface="Arial" charset="0"/>
              </a:defRPr>
            </a:lvl6pPr>
            <a:lvl7pPr marL="3657600" fontAlgn="base">
              <a:spcBef>
                <a:spcPct val="0"/>
              </a:spcBef>
              <a:spcAft>
                <a:spcPct val="0"/>
              </a:spcAft>
              <a:defRPr>
                <a:solidFill>
                  <a:schemeClr val="tx1"/>
                </a:solidFill>
                <a:latin typeface="Arial" charset="0"/>
              </a:defRPr>
            </a:lvl7pPr>
            <a:lvl8pPr marL="4114800" fontAlgn="base">
              <a:spcBef>
                <a:spcPct val="0"/>
              </a:spcBef>
              <a:spcAft>
                <a:spcPct val="0"/>
              </a:spcAft>
              <a:defRPr>
                <a:solidFill>
                  <a:schemeClr val="tx1"/>
                </a:solidFill>
                <a:latin typeface="Arial" charset="0"/>
              </a:defRPr>
            </a:lvl8pPr>
            <a:lvl9pPr marL="45720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Plan	</a:t>
            </a:r>
            <a:r>
              <a:rPr lang="en-US" sz="2400">
                <a:solidFill>
                  <a:srgbClr val="000000"/>
                </a:solidFill>
                <a:ea typeface="Times New Roman" pitchFamily="18" charset="0"/>
                <a:cs typeface="Arial" charset="0"/>
              </a:rPr>
              <a:t>We know that the given triangle is equilateral.</a:t>
            </a:r>
          </a:p>
          <a:p>
            <a:pPr fontAlgn="base">
              <a:lnSpc>
                <a:spcPct val="90000"/>
              </a:lnSpc>
              <a:spcBef>
                <a:spcPct val="20000"/>
              </a:spcBef>
              <a:spcAft>
                <a:spcPct val="20000"/>
              </a:spcAft>
            </a:pPr>
            <a:r>
              <a:rPr lang="en-US" sz="2400" b="1">
                <a:solidFill>
                  <a:srgbClr val="00539D"/>
                </a:solidFill>
                <a:ea typeface="Times New Roman" pitchFamily="18" charset="0"/>
                <a:cs typeface="Arial" charset="0"/>
              </a:rPr>
              <a:t>Solve</a:t>
            </a:r>
            <a:r>
              <a:rPr lang="en-US" sz="2400">
                <a:solidFill>
                  <a:srgbClr val="000000"/>
                </a:solidFill>
                <a:ea typeface="Times New Roman" pitchFamily="18" charset="0"/>
                <a:cs typeface="Arial" charset="0"/>
              </a:rPr>
              <a:t>	Since all equilateral triangles are acute, the conclusion is valid.</a:t>
            </a:r>
          </a:p>
        </p:txBody>
      </p:sp>
    </p:spTree>
    <p:custDataLst>
      <p:tags r:id="rId2"/>
    </p:custDataLst>
    <p:extLst>
      <p:ext uri="{BB962C8B-B14F-4D97-AF65-F5344CB8AC3E}">
        <p14:creationId xmlns:p14="http://schemas.microsoft.com/office/powerpoint/2010/main" val="2520138644"/>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417">
                                            <p:txEl>
                                              <p:pRg st="0" end="0"/>
                                            </p:txEl>
                                          </p:spTgt>
                                        </p:tgtEl>
                                        <p:attrNameLst>
                                          <p:attrName>style.visibility</p:attrName>
                                        </p:attrNameLst>
                                      </p:cBhvr>
                                      <p:to>
                                        <p:strVal val="visible"/>
                                      </p:to>
                                    </p:set>
                                    <p:animEffect transition="in" filter="wipe(left)">
                                      <p:cBhvr>
                                        <p:cTn id="7" dur="500"/>
                                        <p:tgtEl>
                                          <p:spTgt spid="1454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5417">
                                            <p:txEl>
                                              <p:pRg st="1" end="1"/>
                                            </p:txEl>
                                          </p:spTgt>
                                        </p:tgtEl>
                                        <p:attrNameLst>
                                          <p:attrName>style.visibility</p:attrName>
                                        </p:attrNameLst>
                                      </p:cBhvr>
                                      <p:to>
                                        <p:strVal val="visible"/>
                                      </p:to>
                                    </p:set>
                                    <p:animEffect transition="in" filter="wipe(left)">
                                      <p:cBhvr>
                                        <p:cTn id="12" dur="500"/>
                                        <p:tgtEl>
                                          <p:spTgt spid="1454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13">
                                            <p:txEl>
                                              <p:pRg st="0" end="0"/>
                                            </p:txEl>
                                          </p:spTgt>
                                        </p:tgtEl>
                                        <p:attrNameLst>
                                          <p:attrName>style.visibility</p:attrName>
                                        </p:attrNameLst>
                                      </p:cBhvr>
                                      <p:to>
                                        <p:strVal val="visible"/>
                                      </p:to>
                                    </p:set>
                                    <p:animEffect transition="in" filter="wipe(left)">
                                      <p:cBhvr>
                                        <p:cTn id="17" dur="500"/>
                                        <p:tgtEl>
                                          <p:spTgt spid="1454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413">
                                            <p:txEl>
                                              <p:pRg st="1" end="1"/>
                                            </p:txEl>
                                          </p:spTgt>
                                        </p:tgtEl>
                                        <p:attrNameLst>
                                          <p:attrName>style.visibility</p:attrName>
                                        </p:attrNameLst>
                                      </p:cBhvr>
                                      <p:to>
                                        <p:strVal val="visible"/>
                                      </p:to>
                                    </p:set>
                                    <p:animEffect transition="in" filter="wipe(left)">
                                      <p:cBhvr>
                                        <p:cTn id="22" dur="500"/>
                                        <p:tgtEl>
                                          <p:spTgt spid="145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build="p" autoUpdateAnimBg="0"/>
      <p:bldP spid="14541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p:txBody>
      </p:sp>
      <p:sp>
        <p:nvSpPr>
          <p:cNvPr id="115715" name="TPQuestion"/>
          <p:cNvSpPr>
            <a:spLocks noGrp="1" noChangeArrowheads="1"/>
          </p:cNvSpPr>
          <p:nvPr>
            <p:ph type="title"/>
          </p:nvPr>
        </p:nvSpPr>
        <p:spPr/>
        <p:txBody>
          <a:bodyPr/>
          <a:lstStyle/>
          <a:p>
            <a:r>
              <a:rPr lang="en-US"/>
              <a:t>Example 3</a:t>
            </a:r>
          </a:p>
        </p:txBody>
      </p:sp>
      <p:sp>
        <p:nvSpPr>
          <p:cNvPr id="115719" name="Oval 7"/>
          <p:cNvSpPr>
            <a:spLocks noChangeArrowheads="1"/>
          </p:cNvSpPr>
          <p:nvPr/>
        </p:nvSpPr>
        <p:spPr bwMode="auto">
          <a:xfrm>
            <a:off x="914400" y="54578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5720"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5721"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5722" name="TPQuestion"/>
          <p:cNvSpPr>
            <a:spLocks noChangeArrowheads="1"/>
          </p:cNvSpPr>
          <p:nvPr/>
        </p:nvSpPr>
        <p:spPr bwMode="auto">
          <a:xfrm>
            <a:off x="533400" y="1504950"/>
            <a:ext cx="5410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tabLst>
                <a:tab pos="914400" algn="l"/>
              </a:tabLst>
            </a:pPr>
            <a:r>
              <a:rPr lang="en-US" sz="2400" b="1">
                <a:solidFill>
                  <a:srgbClr val="00539D"/>
                </a:solidFill>
              </a:rPr>
              <a:t>Determine whether the conclusion is valid based on the given information. If not, write </a:t>
            </a:r>
            <a:r>
              <a:rPr lang="en-US" sz="2400" b="1" i="1">
                <a:solidFill>
                  <a:srgbClr val="00539D"/>
                </a:solidFill>
              </a:rPr>
              <a:t>invalid</a:t>
            </a:r>
            <a:r>
              <a:rPr lang="en-US" sz="2400" b="1">
                <a:solidFill>
                  <a:srgbClr val="00539D"/>
                </a:solidFill>
              </a:rPr>
              <a:t>. Use a Venn diagram to help you.</a:t>
            </a:r>
            <a:br>
              <a:rPr lang="en-US" sz="2400" b="1">
                <a:solidFill>
                  <a:srgbClr val="00539D"/>
                </a:solidFill>
              </a:rPr>
            </a:br>
            <a:r>
              <a:rPr lang="en-US" sz="2400" b="1">
                <a:solidFill>
                  <a:srgbClr val="00539D"/>
                </a:solidFill>
              </a:rPr>
              <a:t>Given: If a figure is a square, then it has 4 right angles. </a:t>
            </a:r>
            <a:br>
              <a:rPr lang="en-US" sz="2400" b="1">
                <a:solidFill>
                  <a:srgbClr val="00539D"/>
                </a:solidFill>
              </a:rPr>
            </a:br>
            <a:r>
              <a:rPr lang="en-US" sz="2400" b="1">
                <a:solidFill>
                  <a:srgbClr val="00539D"/>
                </a:solidFill>
              </a:rPr>
              <a:t>A figure has 4 right angles.</a:t>
            </a:r>
            <a:br>
              <a:rPr lang="en-US" sz="2400" b="1">
                <a:solidFill>
                  <a:srgbClr val="00539D"/>
                </a:solidFill>
              </a:rPr>
            </a:br>
            <a:r>
              <a:rPr lang="en-US" sz="2400" b="1">
                <a:solidFill>
                  <a:srgbClr val="00539D"/>
                </a:solidFill>
              </a:rPr>
              <a:t>Conclusion: The figure is a square.</a:t>
            </a:r>
          </a:p>
        </p:txBody>
      </p:sp>
      <p:sp>
        <p:nvSpPr>
          <p:cNvPr id="115723" name="c"/>
          <p:cNvSpPr>
            <a:spLocks noChangeArrowheads="1"/>
          </p:cNvSpPr>
          <p:nvPr>
            <p:custDataLst>
              <p:tags r:id="rId3"/>
            </p:custDataLst>
          </p:nvPr>
        </p:nvSpPr>
        <p:spPr bwMode="auto">
          <a:xfrm>
            <a:off x="914400" y="5000625"/>
            <a:ext cx="4010025"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spcBef>
                <a:spcPct val="20000"/>
              </a:spcBef>
              <a:spcAft>
                <a:spcPct val="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valid</a:t>
            </a:r>
          </a:p>
          <a:p>
            <a:pPr marL="533400" indent="-533400" fontAlgn="base">
              <a:spcBef>
                <a:spcPct val="20000"/>
              </a:spcBef>
              <a:spcAft>
                <a:spcPct val="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invalid</a:t>
            </a:r>
          </a:p>
        </p:txBody>
      </p:sp>
      <p:pic>
        <p:nvPicPr>
          <p:cNvPr id="115735" name="Picture 23" descr="09Geom02-04-CY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1600200"/>
            <a:ext cx="2009775" cy="2133600"/>
          </a:xfrm>
          <a:prstGeom prst="rect">
            <a:avLst/>
          </a:prstGeom>
          <a:noFill/>
          <a:extLst>
            <a:ext uri="{909E8E84-426E-40DD-AFC4-6F175D3DCCD1}">
              <a14:hiddenFill xmlns:a14="http://schemas.microsoft.com/office/drawing/2010/main">
                <a:solidFill>
                  <a:srgbClr val="FFFFFF"/>
                </a:solidFill>
              </a14:hiddenFill>
            </a:ext>
          </a:extLst>
        </p:spPr>
      </p:pic>
      <p:sp>
        <p:nvSpPr>
          <p:cNvPr id="115737" name="Oval 25"/>
          <p:cNvSpPr>
            <a:spLocks noChangeArrowheads="1"/>
          </p:cNvSpPr>
          <p:nvPr/>
        </p:nvSpPr>
        <p:spPr bwMode="auto">
          <a:xfrm>
            <a:off x="6553200"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Tree>
    <p:custDataLst>
      <p:tags r:id="rId1"/>
    </p:custDataLst>
    <p:extLst>
      <p:ext uri="{BB962C8B-B14F-4D97-AF65-F5344CB8AC3E}">
        <p14:creationId xmlns:p14="http://schemas.microsoft.com/office/powerpoint/2010/main" val="1469686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20"/>
                                        </p:tgtEl>
                                        <p:attrNameLst>
                                          <p:attrName>style.visibility</p:attrName>
                                        </p:attrNameLst>
                                      </p:cBhvr>
                                      <p:to>
                                        <p:strVal val="visible"/>
                                      </p:to>
                                    </p:set>
                                    <p:animEffect transition="in" filter="wipe(left)">
                                      <p:cBhvr>
                                        <p:cTn id="7" dur="500"/>
                                        <p:tgtEl>
                                          <p:spTgt spid="1157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5721"/>
                                        </p:tgtEl>
                                        <p:attrNameLst>
                                          <p:attrName>style.visibility</p:attrName>
                                        </p:attrNameLst>
                                      </p:cBhvr>
                                      <p:to>
                                        <p:strVal val="visible"/>
                                      </p:to>
                                    </p:set>
                                    <p:animEffect transition="in" filter="dissolve">
                                      <p:cBhvr>
                                        <p:cTn id="11" dur="500"/>
                                        <p:tgtEl>
                                          <p:spTgt spid="11572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5722"/>
                                        </p:tgtEl>
                                        <p:attrNameLst>
                                          <p:attrName>style.visibility</p:attrName>
                                        </p:attrNameLst>
                                      </p:cBhvr>
                                      <p:to>
                                        <p:strVal val="visible"/>
                                      </p:to>
                                    </p:set>
                                    <p:animEffect transition="in" filter="wipe(left)">
                                      <p:cBhvr>
                                        <p:cTn id="15" dur="500"/>
                                        <p:tgtEl>
                                          <p:spTgt spid="11572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5723"/>
                                        </p:tgtEl>
                                        <p:attrNameLst>
                                          <p:attrName>style.visibility</p:attrName>
                                        </p:attrNameLst>
                                      </p:cBhvr>
                                      <p:to>
                                        <p:strVal val="visible"/>
                                      </p:to>
                                    </p:set>
                                    <p:animEffect transition="in" filter="wipe(left)">
                                      <p:cBhvr>
                                        <p:cTn id="19" dur="500"/>
                                        <p:tgtEl>
                                          <p:spTgt spid="1157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5719"/>
                                        </p:tgtEl>
                                        <p:attrNameLst>
                                          <p:attrName>style.visibility</p:attrName>
                                        </p:attrNameLst>
                                      </p:cBhvr>
                                      <p:to>
                                        <p:strVal val="visible"/>
                                      </p:to>
                                    </p:set>
                                    <p:animEffect transition="in" filter="wipe(down)">
                                      <p:cBhvr>
                                        <p:cTn id="24" dur="580">
                                          <p:stCondLst>
                                            <p:cond delay="0"/>
                                          </p:stCondLst>
                                        </p:cTn>
                                        <p:tgtEl>
                                          <p:spTgt spid="115719"/>
                                        </p:tgtEl>
                                      </p:cBhvr>
                                    </p:animEffect>
                                    <p:anim calcmode="lin" valueType="num">
                                      <p:cBhvr>
                                        <p:cTn id="25" dur="1822" tmFilter="0,0; 0.14,0.36; 0.43,0.73; 0.71,0.91; 1.0,1.0">
                                          <p:stCondLst>
                                            <p:cond delay="0"/>
                                          </p:stCondLst>
                                        </p:cTn>
                                        <p:tgtEl>
                                          <p:spTgt spid="1157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57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57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57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57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15719"/>
                                        </p:tgtEl>
                                      </p:cBhvr>
                                      <p:to x="100000" y="60000"/>
                                    </p:animScale>
                                    <p:animScale>
                                      <p:cBhvr>
                                        <p:cTn id="31" dur="166" decel="50000">
                                          <p:stCondLst>
                                            <p:cond delay="676"/>
                                          </p:stCondLst>
                                        </p:cTn>
                                        <p:tgtEl>
                                          <p:spTgt spid="115719"/>
                                        </p:tgtEl>
                                      </p:cBhvr>
                                      <p:to x="100000" y="100000"/>
                                    </p:animScale>
                                    <p:animScale>
                                      <p:cBhvr>
                                        <p:cTn id="32" dur="26">
                                          <p:stCondLst>
                                            <p:cond delay="1312"/>
                                          </p:stCondLst>
                                        </p:cTn>
                                        <p:tgtEl>
                                          <p:spTgt spid="115719"/>
                                        </p:tgtEl>
                                      </p:cBhvr>
                                      <p:to x="100000" y="80000"/>
                                    </p:animScale>
                                    <p:animScale>
                                      <p:cBhvr>
                                        <p:cTn id="33" dur="166" decel="50000">
                                          <p:stCondLst>
                                            <p:cond delay="1338"/>
                                          </p:stCondLst>
                                        </p:cTn>
                                        <p:tgtEl>
                                          <p:spTgt spid="115719"/>
                                        </p:tgtEl>
                                      </p:cBhvr>
                                      <p:to x="100000" y="100000"/>
                                    </p:animScale>
                                    <p:animScale>
                                      <p:cBhvr>
                                        <p:cTn id="34" dur="26">
                                          <p:stCondLst>
                                            <p:cond delay="1642"/>
                                          </p:stCondLst>
                                        </p:cTn>
                                        <p:tgtEl>
                                          <p:spTgt spid="115719"/>
                                        </p:tgtEl>
                                      </p:cBhvr>
                                      <p:to x="100000" y="90000"/>
                                    </p:animScale>
                                    <p:animScale>
                                      <p:cBhvr>
                                        <p:cTn id="35" dur="166" decel="50000">
                                          <p:stCondLst>
                                            <p:cond delay="1668"/>
                                          </p:stCondLst>
                                        </p:cTn>
                                        <p:tgtEl>
                                          <p:spTgt spid="115719"/>
                                        </p:tgtEl>
                                      </p:cBhvr>
                                      <p:to x="100000" y="100000"/>
                                    </p:animScale>
                                    <p:animScale>
                                      <p:cBhvr>
                                        <p:cTn id="36" dur="26">
                                          <p:stCondLst>
                                            <p:cond delay="1808"/>
                                          </p:stCondLst>
                                        </p:cTn>
                                        <p:tgtEl>
                                          <p:spTgt spid="115719"/>
                                        </p:tgtEl>
                                      </p:cBhvr>
                                      <p:to x="100000" y="95000"/>
                                    </p:animScale>
                                    <p:animScale>
                                      <p:cBhvr>
                                        <p:cTn id="37" dur="166" decel="50000">
                                          <p:stCondLst>
                                            <p:cond delay="1834"/>
                                          </p:stCondLst>
                                        </p:cTn>
                                        <p:tgtEl>
                                          <p:spTgt spid="115719"/>
                                        </p:tgtEl>
                                      </p:cBhvr>
                                      <p:to x="100000" y="100000"/>
                                    </p:animScale>
                                  </p:childTnLst>
                                </p:cTn>
                              </p:par>
                            </p:childTnLst>
                          </p:cTn>
                        </p:par>
                        <p:par>
                          <p:cTn id="38" fill="hold" nodeType="afterGroup">
                            <p:stCondLst>
                              <p:cond delay="2000"/>
                            </p:stCondLst>
                            <p:childTnLst>
                              <p:par>
                                <p:cTn id="39" presetID="22" presetClass="entr" presetSubtype="8" fill="hold" nodeType="afterEffect">
                                  <p:stCondLst>
                                    <p:cond delay="0"/>
                                  </p:stCondLst>
                                  <p:childTnLst>
                                    <p:set>
                                      <p:cBhvr>
                                        <p:cTn id="40" dur="1" fill="hold">
                                          <p:stCondLst>
                                            <p:cond delay="0"/>
                                          </p:stCondLst>
                                        </p:cTn>
                                        <p:tgtEl>
                                          <p:spTgt spid="115735"/>
                                        </p:tgtEl>
                                        <p:attrNameLst>
                                          <p:attrName>style.visibility</p:attrName>
                                        </p:attrNameLst>
                                      </p:cBhvr>
                                      <p:to>
                                        <p:strVal val="visible"/>
                                      </p:to>
                                    </p:set>
                                    <p:animEffect transition="in" filter="wipe(left)">
                                      <p:cBhvr>
                                        <p:cTn id="41" dur="500"/>
                                        <p:tgtEl>
                                          <p:spTgt spid="115735"/>
                                        </p:tgtEl>
                                      </p:cBhvr>
                                    </p:animEffect>
                                  </p:childTnLst>
                                </p:cTn>
                              </p:par>
                            </p:childTnLst>
                          </p:cTn>
                        </p:par>
                        <p:par>
                          <p:cTn id="42" fill="hold" nodeType="afterGroup">
                            <p:stCondLst>
                              <p:cond delay="2500"/>
                            </p:stCondLst>
                            <p:childTnLst>
                              <p:par>
                                <p:cTn id="43" presetID="9" presetClass="entr" presetSubtype="0" fill="hold" grpId="0" nodeType="afterEffect">
                                  <p:stCondLst>
                                    <p:cond delay="0"/>
                                  </p:stCondLst>
                                  <p:childTnLst>
                                    <p:set>
                                      <p:cBhvr>
                                        <p:cTn id="44" dur="1" fill="hold">
                                          <p:stCondLst>
                                            <p:cond delay="0"/>
                                          </p:stCondLst>
                                        </p:cTn>
                                        <p:tgtEl>
                                          <p:spTgt spid="115737"/>
                                        </p:tgtEl>
                                        <p:attrNameLst>
                                          <p:attrName>style.visibility</p:attrName>
                                        </p:attrNameLst>
                                      </p:cBhvr>
                                      <p:to>
                                        <p:strVal val="visible"/>
                                      </p:to>
                                    </p:set>
                                    <p:animEffect transition="in" filter="dissolve">
                                      <p:cBhvr>
                                        <p:cTn id="45" dur="500"/>
                                        <p:tgtEl>
                                          <p:spTgt spid="115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P spid="115722" grpId="0" autoUpdateAnimBg="0"/>
      <p:bldP spid="115723" grpId="0" autoUpdateAnimBg="0"/>
      <p:bldP spid="1157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GEOM-CH02-117-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236788"/>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66619548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Example 4</a:t>
            </a:r>
          </a:p>
        </p:txBody>
      </p:sp>
      <p:sp>
        <p:nvSpPr>
          <p:cNvPr id="93188" name="Rectangle 4"/>
          <p:cNvSpPr>
            <a:spLocks noChangeArrowheads="1"/>
          </p:cNvSpPr>
          <p:nvPr/>
        </p:nvSpPr>
        <p:spPr bwMode="auto">
          <a:xfrm>
            <a:off x="876300" y="1503363"/>
            <a:ext cx="7705725" cy="465613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tabLst>
                <a:tab pos="457200" algn="l"/>
              </a:tabLst>
            </a:pPr>
            <a:r>
              <a:rPr lang="en-US" sz="2400" b="1">
                <a:solidFill>
                  <a:srgbClr val="00539D"/>
                </a:solidFill>
                <a:ea typeface="Times New Roman" pitchFamily="18" charset="0"/>
                <a:cs typeface="Arial" charset="0"/>
              </a:rPr>
              <a:t>Determine which statement follows logically from the given statements.</a:t>
            </a:r>
          </a:p>
          <a:p>
            <a:pPr fontAlgn="base">
              <a:lnSpc>
                <a:spcPct val="90000"/>
              </a:lnSpc>
              <a:spcBef>
                <a:spcPct val="20000"/>
              </a:spcBef>
              <a:spcAft>
                <a:spcPct val="20000"/>
              </a:spcAft>
              <a:tabLst>
                <a:tab pos="457200" algn="l"/>
              </a:tabLst>
            </a:pPr>
            <a:r>
              <a:rPr lang="en-US" sz="2400" b="1">
                <a:solidFill>
                  <a:srgbClr val="00539D"/>
                </a:solidFill>
                <a:ea typeface="Times New Roman" pitchFamily="18" charset="0"/>
                <a:cs typeface="Arial" charset="0"/>
              </a:rPr>
              <a:t>(1) If Jamal finishes his homework, he will go out 	with his friends.</a:t>
            </a:r>
            <a:br>
              <a:rPr lang="en-US" sz="2400" b="1">
                <a:solidFill>
                  <a:srgbClr val="00539D"/>
                </a:solidFill>
                <a:ea typeface="Times New Roman" pitchFamily="18" charset="0"/>
                <a:cs typeface="Arial" charset="0"/>
              </a:rPr>
            </a:br>
            <a:r>
              <a:rPr lang="en-US" sz="2400" b="1">
                <a:solidFill>
                  <a:srgbClr val="00539D"/>
                </a:solidFill>
                <a:ea typeface="Times New Roman" pitchFamily="18" charset="0"/>
                <a:cs typeface="Arial" charset="0"/>
              </a:rPr>
              <a:t>(2) If Jamal goes out with his friends, he will go to 	the movies.</a:t>
            </a:r>
          </a:p>
          <a:p>
            <a:pPr fontAlgn="base">
              <a:lnSpc>
                <a:spcPct val="90000"/>
              </a:lnSpc>
              <a:spcBef>
                <a:spcPct val="20000"/>
              </a:spcBef>
              <a:spcAft>
                <a:spcPct val="20000"/>
              </a:spcAft>
              <a:tabLst>
                <a:tab pos="457200" algn="l"/>
              </a:tabLst>
            </a:pPr>
            <a:r>
              <a:rPr lang="en-US" sz="2400" b="1">
                <a:solidFill>
                  <a:srgbClr val="00539D"/>
                </a:solidFill>
                <a:ea typeface="Times New Roman" pitchFamily="18" charset="0"/>
                <a:cs typeface="Arial" charset="0"/>
              </a:rPr>
              <a:t>A</a:t>
            </a:r>
            <a:r>
              <a:rPr lang="en-US" sz="2400" b="1">
                <a:solidFill>
                  <a:srgbClr val="000000"/>
                </a:solidFill>
                <a:ea typeface="Times New Roman" pitchFamily="18" charset="0"/>
                <a:cs typeface="Arial" charset="0"/>
              </a:rPr>
              <a:t>	</a:t>
            </a:r>
            <a:r>
              <a:rPr lang="en-US" sz="2400">
                <a:solidFill>
                  <a:srgbClr val="000000"/>
                </a:solidFill>
                <a:ea typeface="Times New Roman" pitchFamily="18" charset="0"/>
                <a:cs typeface="Arial" charset="0"/>
              </a:rPr>
              <a:t>If Jamal goes out with his friends, then he finishes</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his	homework.</a:t>
            </a:r>
            <a:br>
              <a:rPr lang="en-US" sz="2400">
                <a:solidFill>
                  <a:srgbClr val="000000"/>
                </a:solidFill>
                <a:ea typeface="Times New Roman" pitchFamily="18" charset="0"/>
                <a:cs typeface="Arial" charset="0"/>
              </a:rPr>
            </a:br>
            <a:r>
              <a:rPr lang="en-US" sz="2400" b="1">
                <a:solidFill>
                  <a:srgbClr val="00539D"/>
                </a:solidFill>
                <a:ea typeface="Times New Roman" pitchFamily="18" charset="0"/>
                <a:cs typeface="Arial" charset="0"/>
              </a:rPr>
              <a:t>B</a:t>
            </a:r>
            <a:r>
              <a:rPr lang="en-US" sz="2400" b="1">
                <a:solidFill>
                  <a:srgbClr val="000000"/>
                </a:solidFill>
                <a:ea typeface="Times New Roman" pitchFamily="18" charset="0"/>
                <a:cs typeface="Arial" charset="0"/>
              </a:rPr>
              <a:t>	</a:t>
            </a:r>
            <a:r>
              <a:rPr lang="en-US" sz="2400">
                <a:solidFill>
                  <a:srgbClr val="000000"/>
                </a:solidFill>
                <a:ea typeface="Times New Roman" pitchFamily="18" charset="0"/>
                <a:cs typeface="Arial" charset="0"/>
              </a:rPr>
              <a:t>If Jamal finishes his homework, he will go to the</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movies.</a:t>
            </a:r>
            <a:br>
              <a:rPr lang="en-US" sz="2400">
                <a:solidFill>
                  <a:srgbClr val="000000"/>
                </a:solidFill>
                <a:ea typeface="Times New Roman" pitchFamily="18" charset="0"/>
                <a:cs typeface="Arial" charset="0"/>
              </a:rPr>
            </a:br>
            <a:r>
              <a:rPr lang="en-US" sz="2400" b="1">
                <a:solidFill>
                  <a:srgbClr val="00539D"/>
                </a:solidFill>
                <a:ea typeface="Times New Roman" pitchFamily="18" charset="0"/>
                <a:cs typeface="Arial" charset="0"/>
              </a:rPr>
              <a:t>C</a:t>
            </a:r>
            <a:r>
              <a:rPr lang="en-US" sz="2400" b="1">
                <a:solidFill>
                  <a:srgbClr val="000000"/>
                </a:solidFill>
                <a:ea typeface="Times New Roman" pitchFamily="18" charset="0"/>
                <a:cs typeface="Arial" charset="0"/>
              </a:rPr>
              <a:t>	</a:t>
            </a:r>
            <a:r>
              <a:rPr lang="en-US" sz="2400">
                <a:solidFill>
                  <a:srgbClr val="000000"/>
                </a:solidFill>
                <a:ea typeface="Times New Roman" pitchFamily="18" charset="0"/>
                <a:cs typeface="Arial" charset="0"/>
              </a:rPr>
              <a:t>If Jamal does not go to the movies, he does not go</a:t>
            </a:r>
            <a:br>
              <a:rPr lang="en-US" sz="2400">
                <a:solidFill>
                  <a:srgbClr val="000000"/>
                </a:solidFill>
                <a:ea typeface="Times New Roman" pitchFamily="18" charset="0"/>
                <a:cs typeface="Arial" charset="0"/>
              </a:rPr>
            </a:br>
            <a:r>
              <a:rPr lang="en-US" sz="2400">
                <a:solidFill>
                  <a:srgbClr val="000000"/>
                </a:solidFill>
                <a:ea typeface="Times New Roman" pitchFamily="18" charset="0"/>
                <a:cs typeface="Arial" charset="0"/>
              </a:rPr>
              <a:t> 	out with his friends.</a:t>
            </a:r>
            <a:br>
              <a:rPr lang="en-US" sz="2400">
                <a:solidFill>
                  <a:srgbClr val="000000"/>
                </a:solidFill>
                <a:ea typeface="Times New Roman" pitchFamily="18" charset="0"/>
                <a:cs typeface="Arial" charset="0"/>
              </a:rPr>
            </a:br>
            <a:r>
              <a:rPr lang="en-US" sz="2400" b="1">
                <a:solidFill>
                  <a:srgbClr val="00539D"/>
                </a:solidFill>
                <a:ea typeface="Times New Roman" pitchFamily="18" charset="0"/>
                <a:cs typeface="Arial" charset="0"/>
              </a:rPr>
              <a:t>D</a:t>
            </a:r>
            <a:r>
              <a:rPr lang="en-US" sz="2400" b="1">
                <a:solidFill>
                  <a:srgbClr val="000000"/>
                </a:solidFill>
                <a:ea typeface="Times New Roman" pitchFamily="18" charset="0"/>
                <a:cs typeface="Arial" charset="0"/>
              </a:rPr>
              <a:t>	</a:t>
            </a:r>
            <a:r>
              <a:rPr lang="en-US" sz="2400">
                <a:solidFill>
                  <a:srgbClr val="000000"/>
                </a:solidFill>
                <a:ea typeface="Times New Roman" pitchFamily="18" charset="0"/>
                <a:cs typeface="Arial" charset="0"/>
              </a:rPr>
              <a:t>There is no valid conclusion.</a:t>
            </a:r>
          </a:p>
        </p:txBody>
      </p:sp>
    </p:spTree>
    <p:custDataLst>
      <p:tags r:id="rId1"/>
    </p:custDataLst>
    <p:extLst>
      <p:ext uri="{BB962C8B-B14F-4D97-AF65-F5344CB8AC3E}">
        <p14:creationId xmlns:p14="http://schemas.microsoft.com/office/powerpoint/2010/main" val="4247220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wipe(left)">
                                      <p:cBhvr>
                                        <p:cTn id="7" dur="500"/>
                                        <p:tgtEl>
                                          <p:spTgt spid="9318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188">
                                            <p:txEl>
                                              <p:pRg st="1" end="1"/>
                                            </p:txEl>
                                          </p:spTgt>
                                        </p:tgtEl>
                                        <p:attrNameLst>
                                          <p:attrName>style.visibility</p:attrName>
                                        </p:attrNameLst>
                                      </p:cBhvr>
                                      <p:to>
                                        <p:strVal val="visible"/>
                                      </p:to>
                                    </p:set>
                                    <p:animEffect transition="in" filter="wipe(left)">
                                      <p:cBhvr>
                                        <p:cTn id="11" dur="500"/>
                                        <p:tgtEl>
                                          <p:spTgt spid="9318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3188">
                                            <p:txEl>
                                              <p:pRg st="2" end="2"/>
                                            </p:txEl>
                                          </p:spTgt>
                                        </p:tgtEl>
                                        <p:attrNameLst>
                                          <p:attrName>style.visibility</p:attrName>
                                        </p:attrNameLst>
                                      </p:cBhvr>
                                      <p:to>
                                        <p:strVal val="visible"/>
                                      </p:to>
                                    </p:set>
                                    <p:animEffect transition="in" filter="wipe(left)">
                                      <p:cBhvr>
                                        <p:cTn id="15" dur="500"/>
                                        <p:tgtEl>
                                          <p:spTgt spid="931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 4</a:t>
            </a:r>
          </a:p>
        </p:txBody>
      </p:sp>
      <p:sp>
        <p:nvSpPr>
          <p:cNvPr id="94214" name="Text Box 6"/>
          <p:cNvSpPr txBox="1">
            <a:spLocks noChangeArrowheads="1"/>
          </p:cNvSpPr>
          <p:nvPr/>
        </p:nvSpPr>
        <p:spPr bwMode="auto">
          <a:xfrm>
            <a:off x="533400" y="1498600"/>
            <a:ext cx="80010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400300">
              <a:defRPr>
                <a:solidFill>
                  <a:schemeClr val="tx1"/>
                </a:solidFill>
                <a:latin typeface="Arial" charset="0"/>
              </a:defRPr>
            </a:lvl2pPr>
            <a:lvl3pPr marL="2514600">
              <a:defRPr>
                <a:solidFill>
                  <a:schemeClr val="tx1"/>
                </a:solidFill>
                <a:latin typeface="Arial" charset="0"/>
              </a:defRPr>
            </a:lvl3pPr>
            <a:lvl4pPr marL="2628900">
              <a:defRPr>
                <a:solidFill>
                  <a:schemeClr val="tx1"/>
                </a:solidFill>
                <a:latin typeface="Arial" charset="0"/>
              </a:defRPr>
            </a:lvl4pPr>
            <a:lvl5pPr marL="2743200">
              <a:defRPr>
                <a:solidFill>
                  <a:schemeClr val="tx1"/>
                </a:solidFill>
                <a:latin typeface="Arial" charset="0"/>
              </a:defRPr>
            </a:lvl5pPr>
            <a:lvl6pPr marL="3200400" fontAlgn="base">
              <a:spcBef>
                <a:spcPct val="0"/>
              </a:spcBef>
              <a:spcAft>
                <a:spcPct val="0"/>
              </a:spcAft>
              <a:defRPr>
                <a:solidFill>
                  <a:schemeClr val="tx1"/>
                </a:solidFill>
                <a:latin typeface="Arial" charset="0"/>
              </a:defRPr>
            </a:lvl6pPr>
            <a:lvl7pPr marL="3657600" fontAlgn="base">
              <a:spcBef>
                <a:spcPct val="0"/>
              </a:spcBef>
              <a:spcAft>
                <a:spcPct val="0"/>
              </a:spcAft>
              <a:defRPr>
                <a:solidFill>
                  <a:schemeClr val="tx1"/>
                </a:solidFill>
                <a:latin typeface="Arial" charset="0"/>
              </a:defRPr>
            </a:lvl7pPr>
            <a:lvl8pPr marL="4114800" fontAlgn="base">
              <a:spcBef>
                <a:spcPct val="0"/>
              </a:spcBef>
              <a:spcAft>
                <a:spcPct val="0"/>
              </a:spcAft>
              <a:defRPr>
                <a:solidFill>
                  <a:schemeClr val="tx1"/>
                </a:solidFill>
                <a:latin typeface="Arial" charset="0"/>
              </a:defRPr>
            </a:lvl8pPr>
            <a:lvl9pPr marL="45720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Read the Test Item	</a:t>
            </a:r>
          </a:p>
          <a:p>
            <a:pPr fontAlgn="base">
              <a:lnSpc>
                <a:spcPct val="90000"/>
              </a:lnSpc>
              <a:spcBef>
                <a:spcPct val="20000"/>
              </a:spcBef>
              <a:spcAft>
                <a:spcPct val="20000"/>
              </a:spcAft>
            </a:pPr>
            <a:r>
              <a:rPr lang="en-US" sz="2400">
                <a:solidFill>
                  <a:srgbClr val="000000"/>
                </a:solidFill>
                <a:ea typeface="Times New Roman" pitchFamily="18" charset="0"/>
                <a:cs typeface="Arial" charset="0"/>
                <a:sym typeface="Symbol" pitchFamily="18" charset="2"/>
              </a:rPr>
              <a:t>Let </a:t>
            </a:r>
            <a:r>
              <a:rPr lang="en-US" sz="2400" i="1">
                <a:solidFill>
                  <a:srgbClr val="000000"/>
                </a:solidFill>
                <a:ea typeface="Times New Roman" pitchFamily="18" charset="0"/>
                <a:cs typeface="Arial" charset="0"/>
                <a:sym typeface="Symbol" pitchFamily="18" charset="2"/>
              </a:rPr>
              <a:t>p</a:t>
            </a:r>
            <a:r>
              <a:rPr lang="en-US" sz="2400">
                <a:solidFill>
                  <a:srgbClr val="000000"/>
                </a:solidFill>
                <a:ea typeface="Times New Roman" pitchFamily="18" charset="0"/>
                <a:cs typeface="Arial" charset="0"/>
                <a:sym typeface="Symbol" pitchFamily="18" charset="2"/>
              </a:rPr>
              <a:t>, </a:t>
            </a:r>
            <a:r>
              <a:rPr lang="en-US" sz="2400" i="1">
                <a:solidFill>
                  <a:srgbClr val="000000"/>
                </a:solidFill>
                <a:ea typeface="Times New Roman" pitchFamily="18" charset="0"/>
                <a:cs typeface="Arial" charset="0"/>
                <a:sym typeface="Symbol" pitchFamily="18" charset="2"/>
              </a:rPr>
              <a:t>q</a:t>
            </a:r>
            <a:r>
              <a:rPr lang="en-US" sz="2400">
                <a:solidFill>
                  <a:srgbClr val="000000"/>
                </a:solidFill>
                <a:ea typeface="Times New Roman" pitchFamily="18" charset="0"/>
                <a:cs typeface="Arial" charset="0"/>
                <a:sym typeface="Symbol" pitchFamily="18" charset="2"/>
              </a:rPr>
              <a:t>, and</a:t>
            </a:r>
            <a:r>
              <a:rPr lang="en-US" sz="2400" i="1">
                <a:solidFill>
                  <a:srgbClr val="000000"/>
                </a:solidFill>
                <a:ea typeface="Times New Roman" pitchFamily="18" charset="0"/>
                <a:cs typeface="Arial" charset="0"/>
                <a:sym typeface="Symbol" pitchFamily="18" charset="2"/>
              </a:rPr>
              <a:t> r</a:t>
            </a:r>
            <a:r>
              <a:rPr lang="en-US" sz="2400">
                <a:solidFill>
                  <a:srgbClr val="000000"/>
                </a:solidFill>
                <a:ea typeface="Times New Roman" pitchFamily="18" charset="0"/>
                <a:cs typeface="Arial" charset="0"/>
                <a:sym typeface="Symbol" pitchFamily="18" charset="2"/>
              </a:rPr>
              <a:t> represent the parts of the given conditional statements.</a:t>
            </a:r>
            <a:endParaRPr lang="en-US" sz="2400" i="1">
              <a:solidFill>
                <a:srgbClr val="000000"/>
              </a:solidFill>
              <a:ea typeface="Times New Roman" pitchFamily="18" charset="0"/>
              <a:cs typeface="Arial" charset="0"/>
              <a:sym typeface="Symbol" pitchFamily="18" charset="2"/>
            </a:endParaRPr>
          </a:p>
          <a:p>
            <a:pPr fontAlgn="base">
              <a:lnSpc>
                <a:spcPct val="90000"/>
              </a:lnSpc>
              <a:spcBef>
                <a:spcPct val="20000"/>
              </a:spcBef>
              <a:spcAft>
                <a:spcPct val="20000"/>
              </a:spcAft>
            </a:pPr>
            <a:r>
              <a:rPr lang="en-US" sz="2400" i="1">
                <a:solidFill>
                  <a:srgbClr val="000000"/>
                </a:solidFill>
                <a:ea typeface="Times New Roman" pitchFamily="18" charset="0"/>
                <a:cs typeface="Arial" charset="0"/>
                <a:sym typeface="Symbol" pitchFamily="18" charset="2"/>
              </a:rPr>
              <a:t>p</a:t>
            </a:r>
            <a:r>
              <a:rPr lang="en-US" sz="2400">
                <a:solidFill>
                  <a:srgbClr val="000000"/>
                </a:solidFill>
                <a:ea typeface="Times New Roman" pitchFamily="18" charset="0"/>
                <a:cs typeface="Arial" charset="0"/>
                <a:sym typeface="Symbol" pitchFamily="18" charset="2"/>
              </a:rPr>
              <a:t>: Jamal finishes his homework.</a:t>
            </a:r>
            <a:endParaRPr lang="en-US" sz="2400" i="1">
              <a:solidFill>
                <a:srgbClr val="000000"/>
              </a:solidFill>
              <a:ea typeface="Times New Roman" pitchFamily="18" charset="0"/>
              <a:cs typeface="Arial" charset="0"/>
              <a:sym typeface="Symbol" pitchFamily="18" charset="2"/>
            </a:endParaRPr>
          </a:p>
          <a:p>
            <a:pPr fontAlgn="base">
              <a:lnSpc>
                <a:spcPct val="90000"/>
              </a:lnSpc>
              <a:spcBef>
                <a:spcPct val="20000"/>
              </a:spcBef>
              <a:spcAft>
                <a:spcPct val="20000"/>
              </a:spcAft>
            </a:pPr>
            <a:r>
              <a:rPr lang="en-US" sz="2400" i="1">
                <a:solidFill>
                  <a:srgbClr val="000000"/>
                </a:solidFill>
                <a:ea typeface="Times New Roman" pitchFamily="18" charset="0"/>
                <a:cs typeface="Arial" charset="0"/>
                <a:sym typeface="Symbol" pitchFamily="18" charset="2"/>
              </a:rPr>
              <a:t>q</a:t>
            </a:r>
            <a:r>
              <a:rPr lang="en-US" sz="2400">
                <a:solidFill>
                  <a:srgbClr val="000000"/>
                </a:solidFill>
                <a:ea typeface="Times New Roman" pitchFamily="18" charset="0"/>
                <a:cs typeface="Arial" charset="0"/>
                <a:sym typeface="Symbol" pitchFamily="18" charset="2"/>
              </a:rPr>
              <a:t>: He goes out with his friends.</a:t>
            </a:r>
            <a:endParaRPr lang="en-US" sz="2400" i="1">
              <a:solidFill>
                <a:srgbClr val="000000"/>
              </a:solidFill>
              <a:ea typeface="Times New Roman" pitchFamily="18" charset="0"/>
              <a:cs typeface="Arial" charset="0"/>
              <a:sym typeface="Symbol" pitchFamily="18" charset="2"/>
            </a:endParaRPr>
          </a:p>
          <a:p>
            <a:pPr fontAlgn="base">
              <a:lnSpc>
                <a:spcPct val="90000"/>
              </a:lnSpc>
              <a:spcBef>
                <a:spcPct val="20000"/>
              </a:spcBef>
              <a:spcAft>
                <a:spcPct val="20000"/>
              </a:spcAft>
            </a:pPr>
            <a:r>
              <a:rPr lang="en-US" sz="2400" i="1">
                <a:solidFill>
                  <a:srgbClr val="000000"/>
                </a:solidFill>
                <a:ea typeface="Times New Roman" pitchFamily="18" charset="0"/>
                <a:cs typeface="Arial" charset="0"/>
                <a:sym typeface="Symbol" pitchFamily="18" charset="2"/>
              </a:rPr>
              <a:t>r</a:t>
            </a:r>
            <a:r>
              <a:rPr lang="en-US" sz="2400">
                <a:solidFill>
                  <a:srgbClr val="000000"/>
                </a:solidFill>
                <a:ea typeface="Times New Roman" pitchFamily="18" charset="0"/>
                <a:cs typeface="Arial" charset="0"/>
                <a:sym typeface="Symbol" pitchFamily="18" charset="2"/>
              </a:rPr>
              <a:t>: He goes to the movies.</a:t>
            </a:r>
          </a:p>
        </p:txBody>
      </p:sp>
      <p:sp>
        <p:nvSpPr>
          <p:cNvPr id="94215" name="Text Box 7"/>
          <p:cNvSpPr txBox="1">
            <a:spLocks noChangeArrowheads="1"/>
          </p:cNvSpPr>
          <p:nvPr/>
        </p:nvSpPr>
        <p:spPr bwMode="auto">
          <a:xfrm>
            <a:off x="533400" y="4191000"/>
            <a:ext cx="80010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400300">
              <a:defRPr>
                <a:solidFill>
                  <a:schemeClr val="tx1"/>
                </a:solidFill>
                <a:latin typeface="Arial" charset="0"/>
              </a:defRPr>
            </a:lvl2pPr>
            <a:lvl3pPr marL="2514600">
              <a:defRPr>
                <a:solidFill>
                  <a:schemeClr val="tx1"/>
                </a:solidFill>
                <a:latin typeface="Arial" charset="0"/>
              </a:defRPr>
            </a:lvl3pPr>
            <a:lvl4pPr marL="2628900">
              <a:defRPr>
                <a:solidFill>
                  <a:schemeClr val="tx1"/>
                </a:solidFill>
                <a:latin typeface="Arial" charset="0"/>
              </a:defRPr>
            </a:lvl4pPr>
            <a:lvl5pPr marL="2743200">
              <a:defRPr>
                <a:solidFill>
                  <a:schemeClr val="tx1"/>
                </a:solidFill>
                <a:latin typeface="Arial" charset="0"/>
              </a:defRPr>
            </a:lvl5pPr>
            <a:lvl6pPr marL="3200400" fontAlgn="base">
              <a:spcBef>
                <a:spcPct val="0"/>
              </a:spcBef>
              <a:spcAft>
                <a:spcPct val="0"/>
              </a:spcAft>
              <a:defRPr>
                <a:solidFill>
                  <a:schemeClr val="tx1"/>
                </a:solidFill>
                <a:latin typeface="Arial" charset="0"/>
              </a:defRPr>
            </a:lvl6pPr>
            <a:lvl7pPr marL="3657600" fontAlgn="base">
              <a:spcBef>
                <a:spcPct val="0"/>
              </a:spcBef>
              <a:spcAft>
                <a:spcPct val="0"/>
              </a:spcAft>
              <a:defRPr>
                <a:solidFill>
                  <a:schemeClr val="tx1"/>
                </a:solidFill>
                <a:latin typeface="Arial" charset="0"/>
              </a:defRPr>
            </a:lvl7pPr>
            <a:lvl8pPr marL="4114800" fontAlgn="base">
              <a:spcBef>
                <a:spcPct val="0"/>
              </a:spcBef>
              <a:spcAft>
                <a:spcPct val="0"/>
              </a:spcAft>
              <a:defRPr>
                <a:solidFill>
                  <a:schemeClr val="tx1"/>
                </a:solidFill>
                <a:latin typeface="Arial" charset="0"/>
              </a:defRPr>
            </a:lvl8pPr>
            <a:lvl9pPr marL="45720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Solve the Test Item</a:t>
            </a:r>
          </a:p>
          <a:p>
            <a:pPr fontAlgn="base">
              <a:lnSpc>
                <a:spcPct val="90000"/>
              </a:lnSpc>
              <a:spcBef>
                <a:spcPct val="20000"/>
              </a:spcBef>
              <a:spcAft>
                <a:spcPct val="20000"/>
              </a:spcAft>
            </a:pPr>
            <a:r>
              <a:rPr lang="en-US" sz="2400">
                <a:solidFill>
                  <a:srgbClr val="000000"/>
                </a:solidFill>
                <a:ea typeface="Times New Roman" pitchFamily="18" charset="0"/>
                <a:cs typeface="Arial" charset="0"/>
              </a:rPr>
              <a:t>Analyze the logic of the given conditional statements using symbols.</a:t>
            </a:r>
          </a:p>
          <a:p>
            <a:pPr fontAlgn="base">
              <a:lnSpc>
                <a:spcPct val="90000"/>
              </a:lnSpc>
              <a:spcBef>
                <a:spcPct val="20000"/>
              </a:spcBef>
              <a:spcAft>
                <a:spcPct val="20000"/>
              </a:spcAft>
            </a:pPr>
            <a:r>
              <a:rPr lang="en-US" sz="2400">
                <a:solidFill>
                  <a:srgbClr val="000000"/>
                </a:solidFill>
                <a:ea typeface="Times New Roman" pitchFamily="18" charset="0"/>
                <a:cs typeface="Arial" charset="0"/>
              </a:rPr>
              <a:t>Statement (1): </a:t>
            </a:r>
            <a:r>
              <a:rPr lang="en-US" sz="2400" i="1">
                <a:solidFill>
                  <a:srgbClr val="000000"/>
                </a:solidFill>
                <a:ea typeface="Times New Roman" pitchFamily="18" charset="0"/>
                <a:cs typeface="Arial" charset="0"/>
              </a:rPr>
              <a:t>p</a:t>
            </a:r>
            <a:r>
              <a:rPr lang="en-US" sz="2400">
                <a:solidFill>
                  <a:srgbClr val="000000"/>
                </a:solidFill>
                <a:ea typeface="Times New Roman" pitchFamily="18" charset="0"/>
                <a:cs typeface="Arial" charset="0"/>
              </a:rPr>
              <a:t> → </a:t>
            </a:r>
            <a:r>
              <a:rPr lang="en-US" sz="2400" i="1">
                <a:solidFill>
                  <a:srgbClr val="000000"/>
                </a:solidFill>
                <a:ea typeface="Times New Roman" pitchFamily="18" charset="0"/>
                <a:cs typeface="Arial" charset="0"/>
              </a:rPr>
              <a:t>q	</a:t>
            </a:r>
            <a:r>
              <a:rPr lang="en-US" sz="2400">
                <a:solidFill>
                  <a:srgbClr val="000000"/>
                </a:solidFill>
                <a:ea typeface="Times New Roman" pitchFamily="18" charset="0"/>
                <a:cs typeface="Arial" charset="0"/>
              </a:rPr>
              <a:t>Statement (2):</a:t>
            </a:r>
            <a:r>
              <a:rPr lang="en-US" sz="2400" i="1">
                <a:solidFill>
                  <a:srgbClr val="000000"/>
                </a:solidFill>
                <a:ea typeface="Times New Roman" pitchFamily="18" charset="0"/>
                <a:cs typeface="Arial" charset="0"/>
              </a:rPr>
              <a:t> q </a:t>
            </a:r>
            <a:r>
              <a:rPr lang="en-US" sz="2400">
                <a:solidFill>
                  <a:srgbClr val="000000"/>
                </a:solidFill>
                <a:ea typeface="Times New Roman" pitchFamily="18" charset="0"/>
                <a:cs typeface="Arial" charset="0"/>
              </a:rPr>
              <a:t>→ </a:t>
            </a:r>
            <a:r>
              <a:rPr lang="en-US" sz="2400" i="1">
                <a:solidFill>
                  <a:srgbClr val="000000"/>
                </a:solidFill>
                <a:ea typeface="Times New Roman" pitchFamily="18" charset="0"/>
                <a:cs typeface="Arial" charset="0"/>
              </a:rPr>
              <a:t>r</a:t>
            </a:r>
          </a:p>
        </p:txBody>
      </p:sp>
    </p:spTree>
    <p:custDataLst>
      <p:tags r:id="rId1"/>
    </p:custDataLst>
    <p:extLst>
      <p:ext uri="{BB962C8B-B14F-4D97-AF65-F5344CB8AC3E}">
        <p14:creationId xmlns:p14="http://schemas.microsoft.com/office/powerpoint/2010/main" val="273749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214">
                                            <p:txEl>
                                              <p:pRg st="0" end="0"/>
                                            </p:txEl>
                                          </p:spTgt>
                                        </p:tgtEl>
                                        <p:attrNameLst>
                                          <p:attrName>style.visibility</p:attrName>
                                        </p:attrNameLst>
                                      </p:cBhvr>
                                      <p:to>
                                        <p:strVal val="visible"/>
                                      </p:to>
                                    </p:set>
                                    <p:animEffect transition="in" filter="wipe(left)">
                                      <p:cBhvr>
                                        <p:cTn id="7" dur="500"/>
                                        <p:tgtEl>
                                          <p:spTgt spid="942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4">
                                            <p:txEl>
                                              <p:pRg st="1" end="1"/>
                                            </p:txEl>
                                          </p:spTgt>
                                        </p:tgtEl>
                                        <p:attrNameLst>
                                          <p:attrName>style.visibility</p:attrName>
                                        </p:attrNameLst>
                                      </p:cBhvr>
                                      <p:to>
                                        <p:strVal val="visible"/>
                                      </p:to>
                                    </p:set>
                                    <p:animEffect transition="in" filter="wipe(left)">
                                      <p:cBhvr>
                                        <p:cTn id="12" dur="500"/>
                                        <p:tgtEl>
                                          <p:spTgt spid="942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4">
                                            <p:txEl>
                                              <p:pRg st="2" end="2"/>
                                            </p:txEl>
                                          </p:spTgt>
                                        </p:tgtEl>
                                        <p:attrNameLst>
                                          <p:attrName>style.visibility</p:attrName>
                                        </p:attrNameLst>
                                      </p:cBhvr>
                                      <p:to>
                                        <p:strVal val="visible"/>
                                      </p:to>
                                    </p:set>
                                    <p:animEffect transition="in" filter="wipe(left)">
                                      <p:cBhvr>
                                        <p:cTn id="17" dur="500"/>
                                        <p:tgtEl>
                                          <p:spTgt spid="942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4">
                                            <p:txEl>
                                              <p:pRg st="3" end="3"/>
                                            </p:txEl>
                                          </p:spTgt>
                                        </p:tgtEl>
                                        <p:attrNameLst>
                                          <p:attrName>style.visibility</p:attrName>
                                        </p:attrNameLst>
                                      </p:cBhvr>
                                      <p:to>
                                        <p:strVal val="visible"/>
                                      </p:to>
                                    </p:set>
                                    <p:animEffect transition="in" filter="wipe(left)">
                                      <p:cBhvr>
                                        <p:cTn id="22" dur="500"/>
                                        <p:tgtEl>
                                          <p:spTgt spid="942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214">
                                            <p:txEl>
                                              <p:pRg st="4" end="4"/>
                                            </p:txEl>
                                          </p:spTgt>
                                        </p:tgtEl>
                                        <p:attrNameLst>
                                          <p:attrName>style.visibility</p:attrName>
                                        </p:attrNameLst>
                                      </p:cBhvr>
                                      <p:to>
                                        <p:strVal val="visible"/>
                                      </p:to>
                                    </p:set>
                                    <p:animEffect transition="in" filter="wipe(left)">
                                      <p:cBhvr>
                                        <p:cTn id="27" dur="500"/>
                                        <p:tgtEl>
                                          <p:spTgt spid="942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215">
                                            <p:txEl>
                                              <p:pRg st="0" end="0"/>
                                            </p:txEl>
                                          </p:spTgt>
                                        </p:tgtEl>
                                        <p:attrNameLst>
                                          <p:attrName>style.visibility</p:attrName>
                                        </p:attrNameLst>
                                      </p:cBhvr>
                                      <p:to>
                                        <p:strVal val="visible"/>
                                      </p:to>
                                    </p:set>
                                    <p:animEffect transition="in" filter="wipe(left)">
                                      <p:cBhvr>
                                        <p:cTn id="32" dur="500"/>
                                        <p:tgtEl>
                                          <p:spTgt spid="9421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4215">
                                            <p:txEl>
                                              <p:pRg st="1" end="1"/>
                                            </p:txEl>
                                          </p:spTgt>
                                        </p:tgtEl>
                                        <p:attrNameLst>
                                          <p:attrName>style.visibility</p:attrName>
                                        </p:attrNameLst>
                                      </p:cBhvr>
                                      <p:to>
                                        <p:strVal val="visible"/>
                                      </p:to>
                                    </p:set>
                                    <p:animEffect transition="in" filter="wipe(left)">
                                      <p:cBhvr>
                                        <p:cTn id="37" dur="500"/>
                                        <p:tgtEl>
                                          <p:spTgt spid="9421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4215">
                                            <p:txEl>
                                              <p:pRg st="2" end="2"/>
                                            </p:txEl>
                                          </p:spTgt>
                                        </p:tgtEl>
                                        <p:attrNameLst>
                                          <p:attrName>style.visibility</p:attrName>
                                        </p:attrNameLst>
                                      </p:cBhvr>
                                      <p:to>
                                        <p:strVal val="visible"/>
                                      </p:to>
                                    </p:set>
                                    <p:animEffect transition="in" filter="wipe(left)">
                                      <p:cBhvr>
                                        <p:cTn id="42" dur="500"/>
                                        <p:tgtEl>
                                          <p:spTgt spid="942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build="p" autoUpdateAnimBg="0" advAuto="0"/>
      <p:bldP spid="94215"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Example 4</a:t>
            </a:r>
          </a:p>
        </p:txBody>
      </p:sp>
      <p:sp>
        <p:nvSpPr>
          <p:cNvPr id="146435" name="Rectangle 3"/>
          <p:cNvSpPr>
            <a:spLocks noChangeArrowheads="1"/>
          </p:cNvSpPr>
          <p:nvPr/>
        </p:nvSpPr>
        <p:spPr bwMode="auto">
          <a:xfrm>
            <a:off x="533400" y="42672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20000"/>
              </a:spcAft>
              <a:buClr>
                <a:srgbClr val="FFFFFF"/>
              </a:buClr>
              <a:tabLst>
                <a:tab pos="1943100" algn="l"/>
              </a:tabLst>
            </a:pPr>
            <a:r>
              <a:rPr lang="en-US" sz="2400" b="1">
                <a:solidFill>
                  <a:srgbClr val="00539D"/>
                </a:solidFill>
              </a:rPr>
              <a:t>Answer:</a:t>
            </a:r>
            <a:r>
              <a:rPr lang="en-US" sz="2400">
                <a:solidFill>
                  <a:srgbClr val="E01B22"/>
                </a:solidFill>
              </a:rPr>
              <a:t> 	The correct choice is B.</a:t>
            </a:r>
          </a:p>
        </p:txBody>
      </p:sp>
      <p:sp>
        <p:nvSpPr>
          <p:cNvPr id="146436" name="Text Box 4"/>
          <p:cNvSpPr txBox="1">
            <a:spLocks noChangeArrowheads="1"/>
          </p:cNvSpPr>
          <p:nvPr/>
        </p:nvSpPr>
        <p:spPr bwMode="auto">
          <a:xfrm>
            <a:off x="533400" y="14986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400300">
              <a:defRPr>
                <a:solidFill>
                  <a:schemeClr val="tx1"/>
                </a:solidFill>
                <a:latin typeface="Arial" charset="0"/>
              </a:defRPr>
            </a:lvl2pPr>
            <a:lvl3pPr marL="2514600">
              <a:defRPr>
                <a:solidFill>
                  <a:schemeClr val="tx1"/>
                </a:solidFill>
                <a:latin typeface="Arial" charset="0"/>
              </a:defRPr>
            </a:lvl3pPr>
            <a:lvl4pPr marL="2628900">
              <a:defRPr>
                <a:solidFill>
                  <a:schemeClr val="tx1"/>
                </a:solidFill>
                <a:latin typeface="Arial" charset="0"/>
              </a:defRPr>
            </a:lvl4pPr>
            <a:lvl5pPr marL="2743200">
              <a:defRPr>
                <a:solidFill>
                  <a:schemeClr val="tx1"/>
                </a:solidFill>
                <a:latin typeface="Arial" charset="0"/>
              </a:defRPr>
            </a:lvl5pPr>
            <a:lvl6pPr marL="3200400" fontAlgn="base">
              <a:spcBef>
                <a:spcPct val="0"/>
              </a:spcBef>
              <a:spcAft>
                <a:spcPct val="0"/>
              </a:spcAft>
              <a:defRPr>
                <a:solidFill>
                  <a:schemeClr val="tx1"/>
                </a:solidFill>
                <a:latin typeface="Arial" charset="0"/>
              </a:defRPr>
            </a:lvl6pPr>
            <a:lvl7pPr marL="3657600" fontAlgn="base">
              <a:spcBef>
                <a:spcPct val="0"/>
              </a:spcBef>
              <a:spcAft>
                <a:spcPct val="0"/>
              </a:spcAft>
              <a:defRPr>
                <a:solidFill>
                  <a:schemeClr val="tx1"/>
                </a:solidFill>
                <a:latin typeface="Arial" charset="0"/>
              </a:defRPr>
            </a:lvl7pPr>
            <a:lvl8pPr marL="4114800" fontAlgn="base">
              <a:spcBef>
                <a:spcPct val="0"/>
              </a:spcBef>
              <a:spcAft>
                <a:spcPct val="0"/>
              </a:spcAft>
              <a:defRPr>
                <a:solidFill>
                  <a:schemeClr val="tx1"/>
                </a:solidFill>
                <a:latin typeface="Arial" charset="0"/>
              </a:defRPr>
            </a:lvl8pPr>
            <a:lvl9pPr marL="45720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a:solidFill>
                  <a:srgbClr val="000000"/>
                </a:solidFill>
                <a:ea typeface="Times New Roman" pitchFamily="18" charset="0"/>
                <a:cs typeface="Arial" charset="0"/>
                <a:sym typeface="Symbol" pitchFamily="18" charset="2"/>
              </a:rPr>
              <a:t>Both statements are considered true. By the Law of Syllogism, </a:t>
            </a:r>
            <a:r>
              <a:rPr lang="en-US" sz="2400" i="1">
                <a:solidFill>
                  <a:srgbClr val="000000"/>
                </a:solidFill>
                <a:ea typeface="Times New Roman" pitchFamily="18" charset="0"/>
                <a:cs typeface="Arial" charset="0"/>
              </a:rPr>
              <a:t>p</a:t>
            </a:r>
            <a:r>
              <a:rPr lang="en-US" sz="2400">
                <a:solidFill>
                  <a:srgbClr val="000000"/>
                </a:solidFill>
                <a:ea typeface="Times New Roman" pitchFamily="18" charset="0"/>
                <a:cs typeface="Arial" charset="0"/>
              </a:rPr>
              <a:t> → </a:t>
            </a:r>
            <a:r>
              <a:rPr lang="en-US" sz="2400" i="1">
                <a:solidFill>
                  <a:srgbClr val="000000"/>
                </a:solidFill>
                <a:ea typeface="Times New Roman" pitchFamily="18" charset="0"/>
                <a:cs typeface="Arial" charset="0"/>
              </a:rPr>
              <a:t>r</a:t>
            </a:r>
            <a:r>
              <a:rPr lang="en-US" sz="2400">
                <a:solidFill>
                  <a:srgbClr val="000000"/>
                </a:solidFill>
                <a:ea typeface="Times New Roman" pitchFamily="18" charset="0"/>
                <a:cs typeface="Arial" charset="0"/>
                <a:sym typeface="Symbol" pitchFamily="18" charset="2"/>
              </a:rPr>
              <a:t>  is also true. Write the statements for </a:t>
            </a:r>
            <a:r>
              <a:rPr lang="en-US" sz="2400" i="1">
                <a:solidFill>
                  <a:srgbClr val="000000"/>
                </a:solidFill>
                <a:ea typeface="Times New Roman" pitchFamily="18" charset="0"/>
                <a:cs typeface="Arial" charset="0"/>
              </a:rPr>
              <a:t>p</a:t>
            </a:r>
            <a:r>
              <a:rPr lang="en-US" sz="2400">
                <a:solidFill>
                  <a:srgbClr val="000000"/>
                </a:solidFill>
                <a:ea typeface="Times New Roman" pitchFamily="18" charset="0"/>
                <a:cs typeface="Arial" charset="0"/>
              </a:rPr>
              <a:t> → </a:t>
            </a:r>
            <a:r>
              <a:rPr lang="en-US" sz="2400" i="1">
                <a:solidFill>
                  <a:srgbClr val="000000"/>
                </a:solidFill>
                <a:ea typeface="Times New Roman" pitchFamily="18" charset="0"/>
                <a:cs typeface="Arial" charset="0"/>
              </a:rPr>
              <a:t>r.</a:t>
            </a:r>
            <a:r>
              <a:rPr lang="en-US" sz="2400">
                <a:solidFill>
                  <a:srgbClr val="000000"/>
                </a:solidFill>
                <a:ea typeface="Times New Roman" pitchFamily="18" charset="0"/>
                <a:cs typeface="Arial" charset="0"/>
              </a:rPr>
              <a:t> If Jamal finishes his homework, then he will go to the movies.</a:t>
            </a:r>
            <a:endParaRPr lang="en-US" sz="2400" i="1">
              <a:solidFill>
                <a:srgbClr val="000000"/>
              </a:solidFill>
              <a:ea typeface="Times New Roman" pitchFamily="18" charset="0"/>
              <a:cs typeface="Arial" charset="0"/>
            </a:endParaRPr>
          </a:p>
        </p:txBody>
      </p:sp>
    </p:spTree>
    <p:custDataLst>
      <p:tags r:id="rId1"/>
    </p:custDataLst>
    <p:extLst>
      <p:ext uri="{BB962C8B-B14F-4D97-AF65-F5344CB8AC3E}">
        <p14:creationId xmlns:p14="http://schemas.microsoft.com/office/powerpoint/2010/main" val="619343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animEffect transition="in" filter="wipe(left)">
                                      <p:cBhvr>
                                        <p:cTn id="7" dur="500"/>
                                        <p:tgtEl>
                                          <p:spTgt spid="146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wipe(left)">
                                      <p:cBhvr>
                                        <p:cTn id="12" dur="500"/>
                                        <p:tgtEl>
                                          <p:spTgt spid="146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P spid="146436"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6739" name="TPQuestion"/>
          <p:cNvSpPr>
            <a:spLocks noGrp="1" noChangeArrowheads="1"/>
          </p:cNvSpPr>
          <p:nvPr>
            <p:ph type="title"/>
          </p:nvPr>
        </p:nvSpPr>
        <p:spPr/>
        <p:txBody>
          <a:bodyPr/>
          <a:lstStyle/>
          <a:p>
            <a:r>
              <a:rPr lang="en-US"/>
              <a:t>Example 4</a:t>
            </a:r>
          </a:p>
        </p:txBody>
      </p:sp>
      <p:sp>
        <p:nvSpPr>
          <p:cNvPr id="116743" name="Oval 7"/>
          <p:cNvSpPr>
            <a:spLocks noChangeArrowheads="1"/>
          </p:cNvSpPr>
          <p:nvPr/>
        </p:nvSpPr>
        <p:spPr bwMode="auto">
          <a:xfrm>
            <a:off x="895350" y="574357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6744" name="Picture 8" descr="Check Prog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838200"/>
            <a:ext cx="19812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6750" name="TPQuestion"/>
          <p:cNvSpPr>
            <a:spLocks noChangeArrowheads="1"/>
          </p:cNvSpPr>
          <p:nvPr/>
        </p:nvSpPr>
        <p:spPr bwMode="auto">
          <a:xfrm>
            <a:off x="533400" y="1504950"/>
            <a:ext cx="83058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fontAlgn="base">
              <a:lnSpc>
                <a:spcPct val="90000"/>
              </a:lnSpc>
              <a:spcBef>
                <a:spcPct val="0"/>
              </a:spcBef>
              <a:spcAft>
                <a:spcPct val="0"/>
              </a:spcAft>
              <a:tabLst>
                <a:tab pos="914400" algn="l"/>
              </a:tabLst>
            </a:pPr>
            <a:r>
              <a:rPr lang="en-US" sz="2400" b="1">
                <a:solidFill>
                  <a:srgbClr val="00539D"/>
                </a:solidFill>
              </a:rPr>
              <a:t>Determine which statement follows logically from the given statements. </a:t>
            </a:r>
            <a:r>
              <a:rPr lang="en-US" sz="1000" b="1" i="1">
                <a:solidFill>
                  <a:srgbClr val="00539D"/>
                </a:solidFill>
              </a:rPr>
              <a:t/>
            </a:r>
            <a:br>
              <a:rPr lang="en-US" sz="1000" b="1" i="1">
                <a:solidFill>
                  <a:srgbClr val="00539D"/>
                </a:solidFill>
              </a:rPr>
            </a:br>
            <a:r>
              <a:rPr lang="en-US" sz="2400" b="1">
                <a:solidFill>
                  <a:srgbClr val="00539D"/>
                </a:solidFill>
              </a:rPr>
              <a:t>(1)	If your alarm clock goes off in the morning, then 	you will get out of bed.</a:t>
            </a:r>
            <a:r>
              <a:rPr lang="en-US" sz="2400">
                <a:solidFill>
                  <a:srgbClr val="00539D"/>
                </a:solidFill>
              </a:rPr>
              <a:t> </a:t>
            </a:r>
            <a:r>
              <a:rPr lang="en-US" sz="2400" b="1">
                <a:solidFill>
                  <a:srgbClr val="00539D"/>
                </a:solidFill>
                <a:sym typeface="Symbol" pitchFamily="18" charset="2"/>
              </a:rPr>
              <a:t/>
            </a:r>
            <a:br>
              <a:rPr lang="en-US" sz="2400" b="1">
                <a:solidFill>
                  <a:srgbClr val="00539D"/>
                </a:solidFill>
                <a:sym typeface="Symbol" pitchFamily="18" charset="2"/>
              </a:rPr>
            </a:br>
            <a:r>
              <a:rPr lang="en-US" sz="2400" b="1">
                <a:solidFill>
                  <a:srgbClr val="00539D"/>
                </a:solidFill>
                <a:sym typeface="Symbol" pitchFamily="18" charset="2"/>
              </a:rPr>
              <a:t>(2)	If you ride a bus, then you go to work.</a:t>
            </a:r>
          </a:p>
        </p:txBody>
      </p:sp>
      <p:sp>
        <p:nvSpPr>
          <p:cNvPr id="116751" name="c"/>
          <p:cNvSpPr>
            <a:spLocks noChangeArrowheads="1"/>
          </p:cNvSpPr>
          <p:nvPr>
            <p:custDataLst>
              <p:tags r:id="rId3"/>
            </p:custDataLst>
          </p:nvPr>
        </p:nvSpPr>
        <p:spPr bwMode="auto">
          <a:xfrm>
            <a:off x="914400" y="3352800"/>
            <a:ext cx="5791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20000"/>
              </a:spcBef>
              <a:spcAft>
                <a:spcPct val="2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If you ride a bus, then you get out of bed.</a:t>
            </a:r>
          </a:p>
          <a:p>
            <a:pPr marL="533400" indent="-533400" fontAlgn="base">
              <a:lnSpc>
                <a:spcPct val="90000"/>
              </a:lnSpc>
              <a:spcBef>
                <a:spcPct val="20000"/>
              </a:spcBef>
              <a:spcAft>
                <a:spcPct val="2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If your alarm clock goes off, then you go to work.</a:t>
            </a:r>
          </a:p>
          <a:p>
            <a:pPr marL="533400" indent="-533400" fontAlgn="base">
              <a:lnSpc>
                <a:spcPct val="90000"/>
              </a:lnSpc>
              <a:spcBef>
                <a:spcPct val="20000"/>
              </a:spcBef>
              <a:spcAft>
                <a:spcPct val="2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If you go to work, then you get of out bed.</a:t>
            </a:r>
          </a:p>
          <a:p>
            <a:pPr marL="533400" indent="-533400" fontAlgn="base">
              <a:lnSpc>
                <a:spcPct val="90000"/>
              </a:lnSpc>
              <a:spcBef>
                <a:spcPct val="20000"/>
              </a:spcBef>
              <a:spcAft>
                <a:spcPct val="20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There is no valid conclusion.</a:t>
            </a:r>
          </a:p>
        </p:txBody>
      </p:sp>
    </p:spTree>
    <p:custDataLst>
      <p:tags r:id="rId1"/>
    </p:custDataLst>
    <p:extLst>
      <p:ext uri="{BB962C8B-B14F-4D97-AF65-F5344CB8AC3E}">
        <p14:creationId xmlns:p14="http://schemas.microsoft.com/office/powerpoint/2010/main" val="1339829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6750"/>
                                        </p:tgtEl>
                                        <p:attrNameLst>
                                          <p:attrName>style.visibility</p:attrName>
                                        </p:attrNameLst>
                                      </p:cBhvr>
                                      <p:to>
                                        <p:strVal val="visible"/>
                                      </p:to>
                                    </p:set>
                                    <p:animEffect transition="in" filter="wipe(left)">
                                      <p:cBhvr>
                                        <p:cTn id="15" dur="500"/>
                                        <p:tgtEl>
                                          <p:spTgt spid="11675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6751"/>
                                        </p:tgtEl>
                                        <p:attrNameLst>
                                          <p:attrName>style.visibility</p:attrName>
                                        </p:attrNameLst>
                                      </p:cBhvr>
                                      <p:to>
                                        <p:strVal val="visible"/>
                                      </p:to>
                                    </p:set>
                                    <p:animEffect transition="in" filter="wipe(left)">
                                      <p:cBhvr>
                                        <p:cTn id="19" dur="500"/>
                                        <p:tgtEl>
                                          <p:spTgt spid="1167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6743"/>
                                        </p:tgtEl>
                                        <p:attrNameLst>
                                          <p:attrName>style.visibility</p:attrName>
                                        </p:attrNameLst>
                                      </p:cBhvr>
                                      <p:to>
                                        <p:strVal val="visible"/>
                                      </p:to>
                                    </p:set>
                                    <p:animEffect transition="in" filter="wipe(down)">
                                      <p:cBhvr>
                                        <p:cTn id="24" dur="580">
                                          <p:stCondLst>
                                            <p:cond delay="0"/>
                                          </p:stCondLst>
                                        </p:cTn>
                                        <p:tgtEl>
                                          <p:spTgt spid="116743"/>
                                        </p:tgtEl>
                                      </p:cBhvr>
                                    </p:animEffect>
                                    <p:anim calcmode="lin" valueType="num">
                                      <p:cBhvr>
                                        <p:cTn id="25"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0" dur="26">
                                          <p:stCondLst>
                                            <p:cond delay="650"/>
                                          </p:stCondLst>
                                        </p:cTn>
                                        <p:tgtEl>
                                          <p:spTgt spid="116743"/>
                                        </p:tgtEl>
                                      </p:cBhvr>
                                      <p:to x="100000" y="60000"/>
                                    </p:animScale>
                                    <p:animScale>
                                      <p:cBhvr>
                                        <p:cTn id="31" dur="166" decel="50000">
                                          <p:stCondLst>
                                            <p:cond delay="676"/>
                                          </p:stCondLst>
                                        </p:cTn>
                                        <p:tgtEl>
                                          <p:spTgt spid="116743"/>
                                        </p:tgtEl>
                                      </p:cBhvr>
                                      <p:to x="100000" y="100000"/>
                                    </p:animScale>
                                    <p:animScale>
                                      <p:cBhvr>
                                        <p:cTn id="32" dur="26">
                                          <p:stCondLst>
                                            <p:cond delay="1312"/>
                                          </p:stCondLst>
                                        </p:cTn>
                                        <p:tgtEl>
                                          <p:spTgt spid="116743"/>
                                        </p:tgtEl>
                                      </p:cBhvr>
                                      <p:to x="100000" y="80000"/>
                                    </p:animScale>
                                    <p:animScale>
                                      <p:cBhvr>
                                        <p:cTn id="33" dur="166" decel="50000">
                                          <p:stCondLst>
                                            <p:cond delay="1338"/>
                                          </p:stCondLst>
                                        </p:cTn>
                                        <p:tgtEl>
                                          <p:spTgt spid="116743"/>
                                        </p:tgtEl>
                                      </p:cBhvr>
                                      <p:to x="100000" y="100000"/>
                                    </p:animScale>
                                    <p:animScale>
                                      <p:cBhvr>
                                        <p:cTn id="34" dur="26">
                                          <p:stCondLst>
                                            <p:cond delay="1642"/>
                                          </p:stCondLst>
                                        </p:cTn>
                                        <p:tgtEl>
                                          <p:spTgt spid="116743"/>
                                        </p:tgtEl>
                                      </p:cBhvr>
                                      <p:to x="100000" y="90000"/>
                                    </p:animScale>
                                    <p:animScale>
                                      <p:cBhvr>
                                        <p:cTn id="35" dur="166" decel="50000">
                                          <p:stCondLst>
                                            <p:cond delay="1668"/>
                                          </p:stCondLst>
                                        </p:cTn>
                                        <p:tgtEl>
                                          <p:spTgt spid="116743"/>
                                        </p:tgtEl>
                                      </p:cBhvr>
                                      <p:to x="100000" y="100000"/>
                                    </p:animScale>
                                    <p:animScale>
                                      <p:cBhvr>
                                        <p:cTn id="36" dur="26">
                                          <p:stCondLst>
                                            <p:cond delay="1808"/>
                                          </p:stCondLst>
                                        </p:cTn>
                                        <p:tgtEl>
                                          <p:spTgt spid="116743"/>
                                        </p:tgtEl>
                                      </p:cBhvr>
                                      <p:to x="100000" y="95000"/>
                                    </p:animScale>
                                    <p:animScale>
                                      <p:cBhvr>
                                        <p:cTn id="37"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50" grpId="0" autoUpdateAnimBg="0"/>
      <p:bldP spid="1167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800">
                <a:solidFill>
                  <a:srgbClr val="000000"/>
                </a:solidFill>
              </a:rPr>
              <a:t>You used inductive reasoning to analyze patterns and make conjectures. (Lesson 2–1)</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Use the Law of Detachment.</a:t>
            </a:r>
          </a:p>
        </p:txBody>
      </p:sp>
      <p:sp>
        <p:nvSpPr>
          <p:cNvPr id="4110" name="Text Box 14"/>
          <p:cNvSpPr txBox="1">
            <a:spLocks noChangeArrowheads="1"/>
          </p:cNvSpPr>
          <p:nvPr/>
        </p:nvSpPr>
        <p:spPr bwMode="auto">
          <a:xfrm>
            <a:off x="812800" y="46990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Use the Law of Syllogism.</a:t>
            </a:r>
          </a:p>
        </p:txBody>
      </p:sp>
    </p:spTree>
    <p:custDataLst>
      <p:tags r:id="rId1"/>
    </p:custDataLst>
    <p:extLst>
      <p:ext uri="{BB962C8B-B14F-4D97-AF65-F5344CB8AC3E}">
        <p14:creationId xmlns:p14="http://schemas.microsoft.com/office/powerpoint/2010/main" val="3214423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Example 5</a:t>
            </a:r>
          </a:p>
        </p:txBody>
      </p:sp>
      <p:sp>
        <p:nvSpPr>
          <p:cNvPr id="9625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Apply Laws of Deductive Reasoning</a:t>
            </a:r>
          </a:p>
        </p:txBody>
      </p:sp>
      <p:sp>
        <p:nvSpPr>
          <p:cNvPr id="96262" name="TPQuestion"/>
          <p:cNvSpPr>
            <a:spLocks noChangeArrowheads="1"/>
          </p:cNvSpPr>
          <p:nvPr/>
        </p:nvSpPr>
        <p:spPr bwMode="auto">
          <a:xfrm>
            <a:off x="533400" y="1241425"/>
            <a:ext cx="79724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tabLst>
                <a:tab pos="914400" algn="l"/>
              </a:tabLst>
            </a:pPr>
            <a:r>
              <a:rPr lang="en-US" sz="2400" b="1">
                <a:solidFill>
                  <a:srgbClr val="00539D"/>
                </a:solidFill>
              </a:rPr>
              <a:t>Draw a valid conclusion from the given statements, if possible. Then state whether your conclusion was drawn using the Law of Detachment or the Law of Syllogism. If no valid conclusion can be drawn, write </a:t>
            </a:r>
            <a:r>
              <a:rPr lang="en-US" sz="2400" b="1" i="1">
                <a:solidFill>
                  <a:srgbClr val="00539D"/>
                </a:solidFill>
              </a:rPr>
              <a:t>no conclusion</a:t>
            </a:r>
            <a:r>
              <a:rPr lang="en-US" sz="2400" b="1">
                <a:solidFill>
                  <a:srgbClr val="00539D"/>
                </a:solidFill>
              </a:rPr>
              <a:t> and explain your reasoning.</a:t>
            </a:r>
            <a:br>
              <a:rPr lang="en-US" sz="2400" b="1">
                <a:solidFill>
                  <a:srgbClr val="00539D"/>
                </a:solidFill>
              </a:rPr>
            </a:br>
            <a:r>
              <a:rPr lang="en-US" sz="1000" b="1">
                <a:solidFill>
                  <a:srgbClr val="00539D"/>
                </a:solidFill>
              </a:rPr>
              <a:t/>
            </a:r>
            <a:br>
              <a:rPr lang="en-US" sz="1000" b="1">
                <a:solidFill>
                  <a:srgbClr val="00539D"/>
                </a:solidFill>
              </a:rPr>
            </a:br>
            <a:r>
              <a:rPr lang="en-US" sz="2400" b="1">
                <a:solidFill>
                  <a:srgbClr val="00539D"/>
                </a:solidFill>
              </a:rPr>
              <a:t>Given: If it snows more than 5 inches, school will be closed. It snows 7 inches.</a:t>
            </a:r>
          </a:p>
        </p:txBody>
      </p:sp>
      <p:sp>
        <p:nvSpPr>
          <p:cNvPr id="96265" name="Text Box 9"/>
          <p:cNvSpPr txBox="1">
            <a:spLocks noChangeArrowheads="1"/>
          </p:cNvSpPr>
          <p:nvPr/>
        </p:nvSpPr>
        <p:spPr bwMode="auto">
          <a:xfrm>
            <a:off x="533400" y="4105275"/>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a:defRPr>
                <a:solidFill>
                  <a:schemeClr val="tx1"/>
                </a:solidFill>
                <a:latin typeface="Arial" charset="0"/>
              </a:defRPr>
            </a:lvl1pPr>
            <a:lvl2pPr marL="2400300">
              <a:defRPr>
                <a:solidFill>
                  <a:schemeClr val="tx1"/>
                </a:solidFill>
                <a:latin typeface="Arial" charset="0"/>
              </a:defRPr>
            </a:lvl2pPr>
            <a:lvl3pPr marL="2514600">
              <a:defRPr>
                <a:solidFill>
                  <a:schemeClr val="tx1"/>
                </a:solidFill>
                <a:latin typeface="Arial" charset="0"/>
              </a:defRPr>
            </a:lvl3pPr>
            <a:lvl4pPr marL="2628900">
              <a:defRPr>
                <a:solidFill>
                  <a:schemeClr val="tx1"/>
                </a:solidFill>
                <a:latin typeface="Arial" charset="0"/>
              </a:defRPr>
            </a:lvl4pPr>
            <a:lvl5pPr marL="2743200">
              <a:defRPr>
                <a:solidFill>
                  <a:schemeClr val="tx1"/>
                </a:solidFill>
                <a:latin typeface="Arial" charset="0"/>
              </a:defRPr>
            </a:lvl5pPr>
            <a:lvl6pPr marL="3200400" fontAlgn="base">
              <a:spcBef>
                <a:spcPct val="0"/>
              </a:spcBef>
              <a:spcAft>
                <a:spcPct val="0"/>
              </a:spcAft>
              <a:defRPr>
                <a:solidFill>
                  <a:schemeClr val="tx1"/>
                </a:solidFill>
                <a:latin typeface="Arial" charset="0"/>
              </a:defRPr>
            </a:lvl6pPr>
            <a:lvl7pPr marL="3657600" fontAlgn="base">
              <a:spcBef>
                <a:spcPct val="0"/>
              </a:spcBef>
              <a:spcAft>
                <a:spcPct val="0"/>
              </a:spcAft>
              <a:defRPr>
                <a:solidFill>
                  <a:schemeClr val="tx1"/>
                </a:solidFill>
                <a:latin typeface="Arial" charset="0"/>
              </a:defRPr>
            </a:lvl7pPr>
            <a:lvl8pPr marL="4114800" fontAlgn="base">
              <a:spcBef>
                <a:spcPct val="0"/>
              </a:spcBef>
              <a:spcAft>
                <a:spcPct val="0"/>
              </a:spcAft>
              <a:defRPr>
                <a:solidFill>
                  <a:schemeClr val="tx1"/>
                </a:solidFill>
                <a:latin typeface="Arial" charset="0"/>
              </a:defRPr>
            </a:lvl8pPr>
            <a:lvl9pPr marL="4572000" fontAlgn="base">
              <a:spcBef>
                <a:spcPct val="0"/>
              </a:spcBef>
              <a:spcAft>
                <a:spcPct val="0"/>
              </a:spcAft>
              <a:defRPr>
                <a:solidFill>
                  <a:schemeClr val="tx1"/>
                </a:solidFill>
                <a:latin typeface="Arial" charset="0"/>
              </a:defRPr>
            </a:lvl9pPr>
          </a:lstStyle>
          <a:p>
            <a:pPr fontAlgn="base">
              <a:lnSpc>
                <a:spcPct val="90000"/>
              </a:lnSpc>
              <a:spcBef>
                <a:spcPct val="0"/>
              </a:spcBef>
              <a:spcAft>
                <a:spcPct val="20000"/>
              </a:spcAft>
            </a:pPr>
            <a:r>
              <a:rPr lang="en-US" sz="2400" i="1">
                <a:solidFill>
                  <a:srgbClr val="000000"/>
                </a:solidFill>
                <a:ea typeface="Times New Roman" pitchFamily="18" charset="0"/>
                <a:cs typeface="Arial" charset="0"/>
              </a:rPr>
              <a:t>p</a:t>
            </a:r>
            <a:r>
              <a:rPr lang="en-US" sz="2400">
                <a:solidFill>
                  <a:srgbClr val="000000"/>
                </a:solidFill>
                <a:ea typeface="Times New Roman" pitchFamily="18" charset="0"/>
                <a:cs typeface="Arial" charset="0"/>
              </a:rPr>
              <a:t>: It snows more than 5 inches.</a:t>
            </a:r>
          </a:p>
          <a:p>
            <a:pPr fontAlgn="base">
              <a:lnSpc>
                <a:spcPct val="90000"/>
              </a:lnSpc>
              <a:spcBef>
                <a:spcPct val="0"/>
              </a:spcBef>
              <a:spcAft>
                <a:spcPct val="20000"/>
              </a:spcAft>
            </a:pPr>
            <a:r>
              <a:rPr lang="en-US" sz="2400" i="1">
                <a:solidFill>
                  <a:srgbClr val="000000"/>
                </a:solidFill>
                <a:ea typeface="Times New Roman" pitchFamily="18" charset="0"/>
                <a:cs typeface="Arial" charset="0"/>
              </a:rPr>
              <a:t>q: </a:t>
            </a:r>
            <a:r>
              <a:rPr lang="en-US" sz="2400">
                <a:solidFill>
                  <a:srgbClr val="000000"/>
                </a:solidFill>
                <a:ea typeface="Times New Roman" pitchFamily="18" charset="0"/>
                <a:cs typeface="Arial" charset="0"/>
              </a:rPr>
              <a:t>School will be closed.</a:t>
            </a:r>
            <a:endParaRPr lang="en-US" sz="2400" i="1">
              <a:solidFill>
                <a:srgbClr val="000000"/>
              </a:solidFill>
              <a:ea typeface="Times New Roman" pitchFamily="18" charset="0"/>
              <a:cs typeface="Arial" charset="0"/>
            </a:endParaRPr>
          </a:p>
        </p:txBody>
      </p:sp>
      <p:sp>
        <p:nvSpPr>
          <p:cNvPr id="96267" name="Rectangle 11"/>
          <p:cNvSpPr>
            <a:spLocks noChangeArrowheads="1"/>
          </p:cNvSpPr>
          <p:nvPr/>
        </p:nvSpPr>
        <p:spPr bwMode="auto">
          <a:xfrm>
            <a:off x="533400" y="5029200"/>
            <a:ext cx="82296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943100" indent="-1598613" fontAlgn="base">
              <a:lnSpc>
                <a:spcPct val="90000"/>
              </a:lnSpc>
              <a:spcBef>
                <a:spcPct val="20000"/>
              </a:spcBef>
              <a:spcAft>
                <a:spcPct val="20000"/>
              </a:spcAft>
            </a:pPr>
            <a:r>
              <a:rPr lang="en-US" sz="2200" b="1">
                <a:solidFill>
                  <a:srgbClr val="00539D"/>
                </a:solidFill>
              </a:rPr>
              <a:t>Answer:</a:t>
            </a:r>
            <a:r>
              <a:rPr lang="en-US" sz="2200">
                <a:solidFill>
                  <a:srgbClr val="E01B22"/>
                </a:solidFill>
              </a:rPr>
              <a:t> 	Since </a:t>
            </a:r>
            <a:r>
              <a:rPr lang="en-US" sz="2200" i="1">
                <a:solidFill>
                  <a:srgbClr val="E01B22"/>
                </a:solidFill>
              </a:rPr>
              <a:t>It snows 7 inches</a:t>
            </a:r>
            <a:r>
              <a:rPr lang="en-US" sz="2200">
                <a:solidFill>
                  <a:srgbClr val="E01B22"/>
                </a:solidFill>
              </a:rPr>
              <a:t> satisfies the hypothesis, </a:t>
            </a:r>
            <a:br>
              <a:rPr lang="en-US" sz="2200">
                <a:solidFill>
                  <a:srgbClr val="E01B22"/>
                </a:solidFill>
              </a:rPr>
            </a:br>
            <a:r>
              <a:rPr lang="en-US" sz="2200" i="1">
                <a:solidFill>
                  <a:srgbClr val="E01B22"/>
                </a:solidFill>
              </a:rPr>
              <a:t>p</a:t>
            </a:r>
            <a:r>
              <a:rPr lang="en-US" sz="2200">
                <a:solidFill>
                  <a:srgbClr val="E01B22"/>
                </a:solidFill>
              </a:rPr>
              <a:t> is true. By the Law of Detachment, a valid conclusion is </a:t>
            </a:r>
            <a:r>
              <a:rPr lang="en-US" sz="2200" i="1">
                <a:solidFill>
                  <a:srgbClr val="E01B22"/>
                </a:solidFill>
              </a:rPr>
              <a:t>School is closed</a:t>
            </a:r>
            <a:r>
              <a:rPr lang="en-US" sz="2200">
                <a:solidFill>
                  <a:srgbClr val="E01B22"/>
                </a:solidFill>
              </a:rPr>
              <a:t>.</a:t>
            </a:r>
          </a:p>
        </p:txBody>
      </p:sp>
    </p:spTree>
    <p:custDataLst>
      <p:tags r:id="rId1"/>
    </p:custDataLst>
    <p:extLst>
      <p:ext uri="{BB962C8B-B14F-4D97-AF65-F5344CB8AC3E}">
        <p14:creationId xmlns:p14="http://schemas.microsoft.com/office/powerpoint/2010/main" val="2228214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wipe(left)">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5">
                                            <p:txEl>
                                              <p:pRg st="0" end="0"/>
                                            </p:txEl>
                                          </p:spTgt>
                                        </p:tgtEl>
                                        <p:attrNameLst>
                                          <p:attrName>style.visibility</p:attrName>
                                        </p:attrNameLst>
                                      </p:cBhvr>
                                      <p:to>
                                        <p:strVal val="visible"/>
                                      </p:to>
                                    </p:set>
                                    <p:animEffect transition="in" filter="wipe(left)">
                                      <p:cBhvr>
                                        <p:cTn id="12" dur="500"/>
                                        <p:tgtEl>
                                          <p:spTgt spid="962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65">
                                            <p:txEl>
                                              <p:pRg st="1" end="1"/>
                                            </p:txEl>
                                          </p:spTgt>
                                        </p:tgtEl>
                                        <p:attrNameLst>
                                          <p:attrName>style.visibility</p:attrName>
                                        </p:attrNameLst>
                                      </p:cBhvr>
                                      <p:to>
                                        <p:strVal val="visible"/>
                                      </p:to>
                                    </p:set>
                                    <p:animEffect transition="in" filter="wipe(left)">
                                      <p:cBhvr>
                                        <p:cTn id="17" dur="500"/>
                                        <p:tgtEl>
                                          <p:spTgt spid="9626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67">
                                            <p:txEl>
                                              <p:pRg st="0" end="0"/>
                                            </p:txEl>
                                          </p:spTgt>
                                        </p:tgtEl>
                                        <p:attrNameLst>
                                          <p:attrName>style.visibility</p:attrName>
                                        </p:attrNameLst>
                                      </p:cBhvr>
                                      <p:to>
                                        <p:strVal val="visible"/>
                                      </p:to>
                                    </p:set>
                                    <p:animEffect transition="in" filter="wipe(left)">
                                      <p:cBhvr>
                                        <p:cTn id="22" dur="500"/>
                                        <p:tgtEl>
                                          <p:spTgt spid="96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utoUpdateAnimBg="0"/>
      <p:bldP spid="96265" grpId="0" build="p" autoUpdateAnimBg="0" advAuto="0"/>
      <p:bldP spid="9626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p:txBody>
      </p:sp>
      <p:sp>
        <p:nvSpPr>
          <p:cNvPr id="117763" name="TPQuestion"/>
          <p:cNvSpPr>
            <a:spLocks noGrp="1" noChangeArrowheads="1"/>
          </p:cNvSpPr>
          <p:nvPr>
            <p:ph type="title"/>
          </p:nvPr>
        </p:nvSpPr>
        <p:spPr/>
        <p:txBody>
          <a:bodyPr/>
          <a:lstStyle/>
          <a:p>
            <a:r>
              <a:rPr lang="en-US"/>
              <a:t>Example 5</a:t>
            </a:r>
          </a:p>
        </p:txBody>
      </p:sp>
      <p:sp>
        <p:nvSpPr>
          <p:cNvPr id="117767" name="Oval 7"/>
          <p:cNvSpPr>
            <a:spLocks noChangeArrowheads="1"/>
          </p:cNvSpPr>
          <p:nvPr/>
        </p:nvSpPr>
        <p:spPr bwMode="auto">
          <a:xfrm>
            <a:off x="876300" y="54197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7768"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7769"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7771" name="TPQuestion"/>
          <p:cNvSpPr>
            <a:spLocks noChangeArrowheads="1"/>
          </p:cNvSpPr>
          <p:nvPr/>
        </p:nvSpPr>
        <p:spPr bwMode="auto">
          <a:xfrm>
            <a:off x="533400" y="1371600"/>
            <a:ext cx="83058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fontAlgn="base">
              <a:lnSpc>
                <a:spcPct val="90000"/>
              </a:lnSpc>
              <a:spcBef>
                <a:spcPct val="0"/>
              </a:spcBef>
              <a:spcAft>
                <a:spcPct val="0"/>
              </a:spcAft>
              <a:tabLst>
                <a:tab pos="914400" algn="l"/>
              </a:tabLst>
            </a:pPr>
            <a:r>
              <a:rPr lang="en-US" sz="2400" b="1">
                <a:solidFill>
                  <a:srgbClr val="00539D"/>
                </a:solidFill>
              </a:rPr>
              <a:t>Determine whether statement (3) follows from statements (1) and (2) by the Law of Detachment or the Law of Syllogism. If it does, state which law was used. If it does not, select </a:t>
            </a:r>
            <a:r>
              <a:rPr lang="en-US" sz="2400" b="1" i="1">
                <a:solidFill>
                  <a:srgbClr val="00539D"/>
                </a:solidFill>
              </a:rPr>
              <a:t>invalid.</a:t>
            </a:r>
            <a:r>
              <a:rPr lang="en-US" sz="2400" b="1">
                <a:solidFill>
                  <a:srgbClr val="00539D"/>
                </a:solidFill>
              </a:rPr>
              <a:t> </a:t>
            </a:r>
            <a:r>
              <a:rPr lang="en-US" b="1" i="1">
                <a:solidFill>
                  <a:srgbClr val="00539D"/>
                </a:solidFill>
              </a:rPr>
              <a:t/>
            </a:r>
            <a:br>
              <a:rPr lang="en-US" b="1" i="1">
                <a:solidFill>
                  <a:srgbClr val="00539D"/>
                </a:solidFill>
              </a:rPr>
            </a:br>
            <a:r>
              <a:rPr lang="en-US" b="1" i="1">
                <a:solidFill>
                  <a:srgbClr val="00539D"/>
                </a:solidFill>
              </a:rPr>
              <a:t/>
            </a:r>
            <a:br>
              <a:rPr lang="en-US" b="1" i="1">
                <a:solidFill>
                  <a:srgbClr val="00539D"/>
                </a:solidFill>
              </a:rPr>
            </a:br>
            <a:r>
              <a:rPr lang="en-US" sz="2400" b="1">
                <a:solidFill>
                  <a:srgbClr val="00539D"/>
                </a:solidFill>
              </a:rPr>
              <a:t>(1)	If a children’s movie is playing on Saturday, 	Janine will take her little sister Jill to the movie. </a:t>
            </a:r>
            <a:r>
              <a:rPr lang="en-US" sz="2400" b="1">
                <a:solidFill>
                  <a:srgbClr val="00539D"/>
                </a:solidFill>
                <a:sym typeface="Symbol" pitchFamily="18" charset="2"/>
              </a:rPr>
              <a:t/>
            </a:r>
            <a:br>
              <a:rPr lang="en-US" sz="2400" b="1">
                <a:solidFill>
                  <a:srgbClr val="00539D"/>
                </a:solidFill>
                <a:sym typeface="Symbol" pitchFamily="18" charset="2"/>
              </a:rPr>
            </a:br>
            <a:r>
              <a:rPr lang="en-US" sz="2400" b="1">
                <a:solidFill>
                  <a:srgbClr val="00539D"/>
                </a:solidFill>
                <a:sym typeface="Symbol" pitchFamily="18" charset="2"/>
              </a:rPr>
              <a:t>(2)	</a:t>
            </a:r>
            <a:r>
              <a:rPr lang="en-US" sz="2400" b="1">
                <a:solidFill>
                  <a:srgbClr val="00539D"/>
                </a:solidFill>
              </a:rPr>
              <a:t>Janine always buys Jill popcorn at the movies.</a:t>
            </a:r>
            <a:br>
              <a:rPr lang="en-US" sz="2400" b="1">
                <a:solidFill>
                  <a:srgbClr val="00539D"/>
                </a:solidFill>
              </a:rPr>
            </a:br>
            <a:r>
              <a:rPr lang="en-US" sz="2400" b="1">
                <a:solidFill>
                  <a:srgbClr val="00539D"/>
                </a:solidFill>
              </a:rPr>
              <a:t>(3)	If a children’s movie is playing on Saturday, Jill 	will get popcorn.</a:t>
            </a:r>
          </a:p>
        </p:txBody>
      </p:sp>
      <p:sp>
        <p:nvSpPr>
          <p:cNvPr id="117772" name="c"/>
          <p:cNvSpPr>
            <a:spLocks noChangeArrowheads="1"/>
          </p:cNvSpPr>
          <p:nvPr>
            <p:custDataLst>
              <p:tags r:id="rId3"/>
            </p:custDataLst>
          </p:nvPr>
        </p:nvSpPr>
        <p:spPr bwMode="auto">
          <a:xfrm>
            <a:off x="914400" y="4867275"/>
            <a:ext cx="401002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Law of Detachment</a:t>
            </a:r>
          </a:p>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Law of Syllogism</a:t>
            </a:r>
          </a:p>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invalid</a:t>
            </a:r>
          </a:p>
        </p:txBody>
      </p:sp>
    </p:spTree>
    <p:custDataLst>
      <p:tags r:id="rId1"/>
    </p:custDataLst>
    <p:extLst>
      <p:ext uri="{BB962C8B-B14F-4D97-AF65-F5344CB8AC3E}">
        <p14:creationId xmlns:p14="http://schemas.microsoft.com/office/powerpoint/2010/main" val="134640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wipe(left)">
                                      <p:cBhvr>
                                        <p:cTn id="7" dur="500"/>
                                        <p:tgtEl>
                                          <p:spTgt spid="11776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7769"/>
                                        </p:tgtEl>
                                        <p:attrNameLst>
                                          <p:attrName>style.visibility</p:attrName>
                                        </p:attrNameLst>
                                      </p:cBhvr>
                                      <p:to>
                                        <p:strVal val="visible"/>
                                      </p:to>
                                    </p:set>
                                    <p:animEffect transition="in" filter="dissolve">
                                      <p:cBhvr>
                                        <p:cTn id="11" dur="500"/>
                                        <p:tgtEl>
                                          <p:spTgt spid="1177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71"/>
                                        </p:tgtEl>
                                        <p:attrNameLst>
                                          <p:attrName>style.visibility</p:attrName>
                                        </p:attrNameLst>
                                      </p:cBhvr>
                                      <p:to>
                                        <p:strVal val="visible"/>
                                      </p:to>
                                    </p:set>
                                    <p:animEffect transition="in" filter="wipe(left)">
                                      <p:cBhvr>
                                        <p:cTn id="15" dur="500"/>
                                        <p:tgtEl>
                                          <p:spTgt spid="11777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7772"/>
                                        </p:tgtEl>
                                        <p:attrNameLst>
                                          <p:attrName>style.visibility</p:attrName>
                                        </p:attrNameLst>
                                      </p:cBhvr>
                                      <p:to>
                                        <p:strVal val="visible"/>
                                      </p:to>
                                    </p:set>
                                    <p:animEffect transition="in" filter="wipe(left)">
                                      <p:cBhvr>
                                        <p:cTn id="19" dur="500"/>
                                        <p:tgtEl>
                                          <p:spTgt spid="1177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7767"/>
                                        </p:tgtEl>
                                        <p:attrNameLst>
                                          <p:attrName>style.visibility</p:attrName>
                                        </p:attrNameLst>
                                      </p:cBhvr>
                                      <p:to>
                                        <p:strVal val="visible"/>
                                      </p:to>
                                    </p:set>
                                    <p:animEffect transition="in" filter="wipe(down)">
                                      <p:cBhvr>
                                        <p:cTn id="24" dur="580">
                                          <p:stCondLst>
                                            <p:cond delay="0"/>
                                          </p:stCondLst>
                                        </p:cTn>
                                        <p:tgtEl>
                                          <p:spTgt spid="117767"/>
                                        </p:tgtEl>
                                      </p:cBhvr>
                                    </p:animEffect>
                                    <p:anim calcmode="lin" valueType="num">
                                      <p:cBhvr>
                                        <p:cTn id="25" dur="1822" tmFilter="0,0; 0.14,0.36; 0.43,0.73; 0.71,0.91; 1.0,1.0">
                                          <p:stCondLst>
                                            <p:cond delay="0"/>
                                          </p:stCondLst>
                                        </p:cTn>
                                        <p:tgtEl>
                                          <p:spTgt spid="11776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776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776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776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7767"/>
                                        </p:tgtEl>
                                        <p:attrNameLst>
                                          <p:attrName>ppt_y</p:attrName>
                                        </p:attrNameLst>
                                      </p:cBhvr>
                                      <p:tavLst>
                                        <p:tav tm="0" fmla="#ppt_y-sin(pi*$)/81">
                                          <p:val>
                                            <p:fltVal val="0"/>
                                          </p:val>
                                        </p:tav>
                                        <p:tav tm="100000">
                                          <p:val>
                                            <p:fltVal val="1"/>
                                          </p:val>
                                        </p:tav>
                                      </p:tavLst>
                                    </p:anim>
                                    <p:animScale>
                                      <p:cBhvr>
                                        <p:cTn id="30" dur="26">
                                          <p:stCondLst>
                                            <p:cond delay="650"/>
                                          </p:stCondLst>
                                        </p:cTn>
                                        <p:tgtEl>
                                          <p:spTgt spid="117767"/>
                                        </p:tgtEl>
                                      </p:cBhvr>
                                      <p:to x="100000" y="60000"/>
                                    </p:animScale>
                                    <p:animScale>
                                      <p:cBhvr>
                                        <p:cTn id="31" dur="166" decel="50000">
                                          <p:stCondLst>
                                            <p:cond delay="676"/>
                                          </p:stCondLst>
                                        </p:cTn>
                                        <p:tgtEl>
                                          <p:spTgt spid="117767"/>
                                        </p:tgtEl>
                                      </p:cBhvr>
                                      <p:to x="100000" y="100000"/>
                                    </p:animScale>
                                    <p:animScale>
                                      <p:cBhvr>
                                        <p:cTn id="32" dur="26">
                                          <p:stCondLst>
                                            <p:cond delay="1312"/>
                                          </p:stCondLst>
                                        </p:cTn>
                                        <p:tgtEl>
                                          <p:spTgt spid="117767"/>
                                        </p:tgtEl>
                                      </p:cBhvr>
                                      <p:to x="100000" y="80000"/>
                                    </p:animScale>
                                    <p:animScale>
                                      <p:cBhvr>
                                        <p:cTn id="33" dur="166" decel="50000">
                                          <p:stCondLst>
                                            <p:cond delay="1338"/>
                                          </p:stCondLst>
                                        </p:cTn>
                                        <p:tgtEl>
                                          <p:spTgt spid="117767"/>
                                        </p:tgtEl>
                                      </p:cBhvr>
                                      <p:to x="100000" y="100000"/>
                                    </p:animScale>
                                    <p:animScale>
                                      <p:cBhvr>
                                        <p:cTn id="34" dur="26">
                                          <p:stCondLst>
                                            <p:cond delay="1642"/>
                                          </p:stCondLst>
                                        </p:cTn>
                                        <p:tgtEl>
                                          <p:spTgt spid="117767"/>
                                        </p:tgtEl>
                                      </p:cBhvr>
                                      <p:to x="100000" y="90000"/>
                                    </p:animScale>
                                    <p:animScale>
                                      <p:cBhvr>
                                        <p:cTn id="35" dur="166" decel="50000">
                                          <p:stCondLst>
                                            <p:cond delay="1668"/>
                                          </p:stCondLst>
                                        </p:cTn>
                                        <p:tgtEl>
                                          <p:spTgt spid="117767"/>
                                        </p:tgtEl>
                                      </p:cBhvr>
                                      <p:to x="100000" y="100000"/>
                                    </p:animScale>
                                    <p:animScale>
                                      <p:cBhvr>
                                        <p:cTn id="36" dur="26">
                                          <p:stCondLst>
                                            <p:cond delay="1808"/>
                                          </p:stCondLst>
                                        </p:cTn>
                                        <p:tgtEl>
                                          <p:spTgt spid="117767"/>
                                        </p:tgtEl>
                                      </p:cBhvr>
                                      <p:to x="100000" y="95000"/>
                                    </p:animScale>
                                    <p:animScale>
                                      <p:cBhvr>
                                        <p:cTn id="37" dur="166" decel="50000">
                                          <p:stCondLst>
                                            <p:cond delay="1834"/>
                                          </p:stCondLst>
                                        </p:cTn>
                                        <p:tgtEl>
                                          <p:spTgt spid="117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animBg="1"/>
      <p:bldP spid="117771" grpId="0" autoUpdateAnimBg="0"/>
      <p:bldP spid="11777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2504153956"/>
      </p:ext>
    </p:ext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Vocabulary</a:t>
            </a:r>
          </a:p>
        </p:txBody>
      </p:sp>
      <p:pic>
        <p:nvPicPr>
          <p:cNvPr id="88069" name="Picture 5" descr="New Voc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88072" name="Text Box 8"/>
          <p:cNvSpPr txBox="1">
            <a:spLocks noChangeArrowheads="1"/>
          </p:cNvSpPr>
          <p:nvPr/>
        </p:nvSpPr>
        <p:spPr bwMode="auto">
          <a:xfrm>
            <a:off x="812800" y="18288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deductive reasoning</a:t>
            </a:r>
          </a:p>
        </p:txBody>
      </p:sp>
      <p:sp>
        <p:nvSpPr>
          <p:cNvPr id="88073" name="Text Box 9"/>
          <p:cNvSpPr txBox="1">
            <a:spLocks noChangeArrowheads="1"/>
          </p:cNvSpPr>
          <p:nvPr/>
        </p:nvSpPr>
        <p:spPr bwMode="auto">
          <a:xfrm>
            <a:off x="812800" y="2463800"/>
            <a:ext cx="76200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valid</a:t>
            </a:r>
          </a:p>
          <a:p>
            <a:pPr fontAlgn="base">
              <a:lnSpc>
                <a:spcPct val="90000"/>
              </a:lnSpc>
              <a:spcBef>
                <a:spcPct val="30000"/>
              </a:spcBef>
              <a:spcAft>
                <a:spcPct val="30000"/>
              </a:spcAft>
              <a:buFontTx/>
              <a:buChar char="•"/>
            </a:pPr>
            <a:r>
              <a:rPr lang="en-US" sz="2800">
                <a:solidFill>
                  <a:srgbClr val="000000"/>
                </a:solidFill>
              </a:rPr>
              <a:t>Law of Detachment</a:t>
            </a:r>
          </a:p>
          <a:p>
            <a:pPr fontAlgn="base">
              <a:lnSpc>
                <a:spcPct val="90000"/>
              </a:lnSpc>
              <a:spcBef>
                <a:spcPct val="30000"/>
              </a:spcBef>
              <a:spcAft>
                <a:spcPct val="30000"/>
              </a:spcAft>
              <a:buFontTx/>
              <a:buChar char="•"/>
            </a:pPr>
            <a:r>
              <a:rPr lang="en-US" sz="2800">
                <a:solidFill>
                  <a:srgbClr val="000000"/>
                </a:solidFill>
              </a:rPr>
              <a:t>Law of Syllogism</a:t>
            </a:r>
          </a:p>
        </p:txBody>
      </p:sp>
    </p:spTree>
    <p:custDataLst>
      <p:tags r:id="rId1"/>
    </p:custDataLst>
    <p:extLst>
      <p:ext uri="{BB962C8B-B14F-4D97-AF65-F5344CB8AC3E}">
        <p14:creationId xmlns:p14="http://schemas.microsoft.com/office/powerpoint/2010/main" val="1112179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left)">
                                      <p:cBhvr>
                                        <p:cTn id="7" dur="500"/>
                                        <p:tgtEl>
                                          <p:spTgt spid="8806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8072">
                                            <p:txEl>
                                              <p:charRg st="4294967295" end="4294967295"/>
                                            </p:txEl>
                                          </p:spTgt>
                                        </p:tgtEl>
                                        <p:attrNameLst>
                                          <p:attrName>style.visibility</p:attrName>
                                        </p:attrNameLst>
                                      </p:cBhvr>
                                      <p:to>
                                        <p:strVal val="visible"/>
                                      </p:to>
                                    </p:set>
                                    <p:animEffect transition="in" filter="wipe(left)">
                                      <p:cBhvr>
                                        <p:cTn id="11" dur="500"/>
                                        <p:tgtEl>
                                          <p:spTgt spid="88072">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073">
                                            <p:txEl>
                                              <p:pRg st="0" end="0"/>
                                            </p:txEl>
                                          </p:spTgt>
                                        </p:tgtEl>
                                        <p:attrNameLst>
                                          <p:attrName>style.visibility</p:attrName>
                                        </p:attrNameLst>
                                      </p:cBhvr>
                                      <p:to>
                                        <p:strVal val="visible"/>
                                      </p:to>
                                    </p:set>
                                    <p:animEffect transition="in" filter="wipe(left)">
                                      <p:cBhvr>
                                        <p:cTn id="16" dur="500"/>
                                        <p:tgtEl>
                                          <p:spTgt spid="8807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073">
                                            <p:txEl>
                                              <p:pRg st="1" end="1"/>
                                            </p:txEl>
                                          </p:spTgt>
                                        </p:tgtEl>
                                        <p:attrNameLst>
                                          <p:attrName>style.visibility</p:attrName>
                                        </p:attrNameLst>
                                      </p:cBhvr>
                                      <p:to>
                                        <p:strVal val="visible"/>
                                      </p:to>
                                    </p:set>
                                    <p:animEffect transition="in" filter="wipe(left)">
                                      <p:cBhvr>
                                        <p:cTn id="21" dur="500"/>
                                        <p:tgtEl>
                                          <p:spTgt spid="8807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8073">
                                            <p:txEl>
                                              <p:pRg st="2" end="2"/>
                                            </p:txEl>
                                          </p:spTgt>
                                        </p:tgtEl>
                                        <p:attrNameLst>
                                          <p:attrName>style.visibility</p:attrName>
                                        </p:attrNameLst>
                                      </p:cBhvr>
                                      <p:to>
                                        <p:strVal val="visible"/>
                                      </p:to>
                                    </p:set>
                                    <p:animEffect transition="in" filter="wipe(left)">
                                      <p:cBhvr>
                                        <p:cTn id="26" dur="500"/>
                                        <p:tgtEl>
                                          <p:spTgt spid="880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Inductive and Deductive Reasoning</a:t>
            </a:r>
          </a:p>
        </p:txBody>
      </p:sp>
      <p:sp>
        <p:nvSpPr>
          <p:cNvPr id="5903" name="Rectangle 783"/>
          <p:cNvSpPr>
            <a:spLocks noChangeArrowheads="1"/>
          </p:cNvSpPr>
          <p:nvPr/>
        </p:nvSpPr>
        <p:spPr bwMode="auto">
          <a:xfrm>
            <a:off x="876300" y="1503363"/>
            <a:ext cx="7581900" cy="18811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tabLst>
                <a:tab pos="571500" algn="l"/>
              </a:tabLst>
            </a:pPr>
            <a:r>
              <a:rPr lang="en-US" sz="2400" b="1">
                <a:solidFill>
                  <a:srgbClr val="E01B22"/>
                </a:solidFill>
                <a:ea typeface="Times New Roman" pitchFamily="18" charset="0"/>
                <a:cs typeface="Arial" charset="0"/>
              </a:rPr>
              <a:t>A.  WEATHER  </a:t>
            </a:r>
            <a:r>
              <a:rPr lang="en-US" sz="2400" b="1">
                <a:solidFill>
                  <a:srgbClr val="00539D"/>
                </a:solidFill>
                <a:ea typeface="Times New Roman" pitchFamily="18" charset="0"/>
                <a:cs typeface="Arial" charset="0"/>
              </a:rPr>
              <a:t>Determine whether the conclusion is based on </a:t>
            </a:r>
            <a:r>
              <a:rPr lang="en-US" sz="2400" b="1" i="1">
                <a:solidFill>
                  <a:srgbClr val="00539D"/>
                </a:solidFill>
                <a:ea typeface="Times New Roman" pitchFamily="18" charset="0"/>
                <a:cs typeface="Arial" charset="0"/>
              </a:rPr>
              <a:t>inductive</a:t>
            </a:r>
            <a:r>
              <a:rPr lang="en-US" sz="2400" b="1">
                <a:solidFill>
                  <a:srgbClr val="00539D"/>
                </a:solidFill>
                <a:ea typeface="Times New Roman" pitchFamily="18" charset="0"/>
                <a:cs typeface="Arial" charset="0"/>
              </a:rPr>
              <a:t> or </a:t>
            </a:r>
            <a:r>
              <a:rPr lang="en-US" sz="2400" b="1" i="1">
                <a:solidFill>
                  <a:srgbClr val="00539D"/>
                </a:solidFill>
                <a:ea typeface="Times New Roman" pitchFamily="18" charset="0"/>
                <a:cs typeface="Arial" charset="0"/>
              </a:rPr>
              <a:t>deductive</a:t>
            </a:r>
            <a:r>
              <a:rPr lang="en-US" sz="2400" b="1">
                <a:solidFill>
                  <a:srgbClr val="00539D"/>
                </a:solidFill>
                <a:ea typeface="Times New Roman" pitchFamily="18" charset="0"/>
                <a:cs typeface="Arial" charset="0"/>
              </a:rPr>
              <a:t> reasoning. </a:t>
            </a:r>
          </a:p>
          <a:p>
            <a:pPr fontAlgn="base">
              <a:lnSpc>
                <a:spcPct val="90000"/>
              </a:lnSpc>
              <a:spcBef>
                <a:spcPct val="20000"/>
              </a:spcBef>
              <a:spcAft>
                <a:spcPct val="20000"/>
              </a:spcAft>
              <a:tabLst>
                <a:tab pos="571500" algn="l"/>
              </a:tabLst>
            </a:pPr>
            <a:r>
              <a:rPr lang="en-US" sz="2400" b="1">
                <a:solidFill>
                  <a:srgbClr val="00539D"/>
                </a:solidFill>
                <a:ea typeface="Times New Roman" pitchFamily="18" charset="0"/>
                <a:cs typeface="Arial" charset="0"/>
              </a:rPr>
              <a:t>In Miguel’s town, the month of April has had the most rain for the past 5 years. He thinks that April will have the most rain this year.</a:t>
            </a:r>
          </a:p>
        </p:txBody>
      </p:sp>
      <p:sp>
        <p:nvSpPr>
          <p:cNvPr id="5904" name="Rectangle 784"/>
          <p:cNvSpPr>
            <a:spLocks noChangeArrowheads="1"/>
          </p:cNvSpPr>
          <p:nvPr/>
        </p:nvSpPr>
        <p:spPr bwMode="auto">
          <a:xfrm>
            <a:off x="533400" y="4114800"/>
            <a:ext cx="8229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Miguel’s conclusion is based on a pattern of observation, so he is using inductive reasoning.</a:t>
            </a:r>
          </a:p>
        </p:txBody>
      </p:sp>
    </p:spTree>
    <p:custDataLst>
      <p:tags r:id="rId1"/>
    </p:custDataLst>
    <p:extLst>
      <p:ext uri="{BB962C8B-B14F-4D97-AF65-F5344CB8AC3E}">
        <p14:creationId xmlns:p14="http://schemas.microsoft.com/office/powerpoint/2010/main" val="623219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3">
                                            <p:txEl>
                                              <p:pRg st="0" end="0"/>
                                            </p:txEl>
                                          </p:spTgt>
                                        </p:tgtEl>
                                        <p:attrNameLst>
                                          <p:attrName>style.visibility</p:attrName>
                                        </p:attrNameLst>
                                      </p:cBhvr>
                                      <p:to>
                                        <p:strVal val="visible"/>
                                      </p:to>
                                    </p:set>
                                    <p:animEffect transition="in" filter="wipe(left)">
                                      <p:cBhvr>
                                        <p:cTn id="7" dur="500"/>
                                        <p:tgtEl>
                                          <p:spTgt spid="590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03">
                                            <p:txEl>
                                              <p:pRg st="1" end="1"/>
                                            </p:txEl>
                                          </p:spTgt>
                                        </p:tgtEl>
                                        <p:attrNameLst>
                                          <p:attrName>style.visibility</p:attrName>
                                        </p:attrNameLst>
                                      </p:cBhvr>
                                      <p:to>
                                        <p:strVal val="visible"/>
                                      </p:to>
                                    </p:set>
                                    <p:animEffect transition="in" filter="wipe(left)">
                                      <p:cBhvr>
                                        <p:cTn id="11" dur="500"/>
                                        <p:tgtEl>
                                          <p:spTgt spid="590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04">
                                            <p:txEl>
                                              <p:pRg st="0" end="0"/>
                                            </p:txEl>
                                          </p:spTgt>
                                        </p:tgtEl>
                                        <p:attrNameLst>
                                          <p:attrName>style.visibility</p:attrName>
                                        </p:attrNameLst>
                                      </p:cBhvr>
                                      <p:to>
                                        <p:strVal val="visible"/>
                                      </p:to>
                                    </p:set>
                                    <p:animEffect transition="in" filter="wipe(left)">
                                      <p:cBhvr>
                                        <p:cTn id="16" dur="500"/>
                                        <p:tgtEl>
                                          <p:spTgt spid="59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3" grpId="0" build="p" autoUpdateAnimBg="0" advAuto="0"/>
      <p:bldP spid="590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Example 1</a:t>
            </a:r>
          </a:p>
        </p:txBody>
      </p:sp>
      <p:sp>
        <p:nvSpPr>
          <p:cNvPr id="86025" name="Text Box 9"/>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Inductive and Deductive Reasoning</a:t>
            </a:r>
          </a:p>
        </p:txBody>
      </p:sp>
      <p:sp>
        <p:nvSpPr>
          <p:cNvPr id="86027" name="Rectangle 11"/>
          <p:cNvSpPr>
            <a:spLocks noChangeArrowheads="1"/>
          </p:cNvSpPr>
          <p:nvPr/>
        </p:nvSpPr>
        <p:spPr bwMode="auto">
          <a:xfrm>
            <a:off x="876300" y="1503363"/>
            <a:ext cx="7581900" cy="25384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tabLst>
                <a:tab pos="571500" algn="l"/>
              </a:tabLst>
            </a:pPr>
            <a:r>
              <a:rPr lang="en-US" sz="2400" b="1">
                <a:solidFill>
                  <a:srgbClr val="E01B22"/>
                </a:solidFill>
                <a:ea typeface="Times New Roman" pitchFamily="18" charset="0"/>
                <a:cs typeface="Arial" charset="0"/>
              </a:rPr>
              <a:t>B.  WEATHER  </a:t>
            </a:r>
            <a:r>
              <a:rPr lang="en-US" sz="2400" b="1">
                <a:solidFill>
                  <a:srgbClr val="00539D"/>
                </a:solidFill>
                <a:ea typeface="Times New Roman" pitchFamily="18" charset="0"/>
                <a:cs typeface="Arial" charset="0"/>
              </a:rPr>
              <a:t>Determine whether the conclusion is based on </a:t>
            </a:r>
            <a:r>
              <a:rPr lang="en-US" sz="2400" b="1" i="1">
                <a:solidFill>
                  <a:srgbClr val="00539D"/>
                </a:solidFill>
                <a:ea typeface="Times New Roman" pitchFamily="18" charset="0"/>
                <a:cs typeface="Arial" charset="0"/>
              </a:rPr>
              <a:t>inductive</a:t>
            </a:r>
            <a:r>
              <a:rPr lang="en-US" sz="2400" b="1">
                <a:solidFill>
                  <a:srgbClr val="00539D"/>
                </a:solidFill>
                <a:ea typeface="Times New Roman" pitchFamily="18" charset="0"/>
                <a:cs typeface="Arial" charset="0"/>
              </a:rPr>
              <a:t> or </a:t>
            </a:r>
            <a:r>
              <a:rPr lang="en-US" sz="2400" b="1" i="1">
                <a:solidFill>
                  <a:srgbClr val="00539D"/>
                </a:solidFill>
                <a:ea typeface="Times New Roman" pitchFamily="18" charset="0"/>
                <a:cs typeface="Arial" charset="0"/>
              </a:rPr>
              <a:t>deductive</a:t>
            </a:r>
            <a:r>
              <a:rPr lang="en-US" sz="2400" b="1">
                <a:solidFill>
                  <a:srgbClr val="00539D"/>
                </a:solidFill>
                <a:ea typeface="Times New Roman" pitchFamily="18" charset="0"/>
                <a:cs typeface="Arial" charset="0"/>
              </a:rPr>
              <a:t> reasoning. </a:t>
            </a:r>
          </a:p>
          <a:p>
            <a:pPr fontAlgn="base">
              <a:lnSpc>
                <a:spcPct val="90000"/>
              </a:lnSpc>
              <a:spcBef>
                <a:spcPct val="20000"/>
              </a:spcBef>
              <a:spcAft>
                <a:spcPct val="20000"/>
              </a:spcAft>
              <a:tabLst>
                <a:tab pos="571500" algn="l"/>
              </a:tabLst>
            </a:pPr>
            <a:r>
              <a:rPr lang="en-US" sz="2400" b="1">
                <a:solidFill>
                  <a:srgbClr val="00539D"/>
                </a:solidFill>
                <a:ea typeface="Times New Roman" pitchFamily="18" charset="0"/>
                <a:cs typeface="Arial" charset="0"/>
              </a:rPr>
              <a:t>Sandra learned that if it is cloudy at night it will not be as cold in the morning than if there are no clouds at night. Sandra knows it will be cloudy tonight, so she believes it will not be cold tomorrow morning.</a:t>
            </a:r>
          </a:p>
        </p:txBody>
      </p:sp>
      <p:sp>
        <p:nvSpPr>
          <p:cNvPr id="86028" name="Rectangle 12"/>
          <p:cNvSpPr>
            <a:spLocks noChangeArrowheads="1"/>
          </p:cNvSpPr>
          <p:nvPr/>
        </p:nvSpPr>
        <p:spPr bwMode="auto">
          <a:xfrm>
            <a:off x="533400" y="4876800"/>
            <a:ext cx="807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Sandra is using facts that she has learned about clouds and temperature, so she is using deductive reasoning.</a:t>
            </a:r>
          </a:p>
        </p:txBody>
      </p:sp>
    </p:spTree>
    <p:custDataLst>
      <p:tags r:id="rId1"/>
    </p:custDataLst>
    <p:extLst>
      <p:ext uri="{BB962C8B-B14F-4D97-AF65-F5344CB8AC3E}">
        <p14:creationId xmlns:p14="http://schemas.microsoft.com/office/powerpoint/2010/main" val="3458639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7">
                                            <p:txEl>
                                              <p:pRg st="0" end="0"/>
                                            </p:txEl>
                                          </p:spTgt>
                                        </p:tgtEl>
                                        <p:attrNameLst>
                                          <p:attrName>style.visibility</p:attrName>
                                        </p:attrNameLst>
                                      </p:cBhvr>
                                      <p:to>
                                        <p:strVal val="visible"/>
                                      </p:to>
                                    </p:set>
                                    <p:animEffect transition="in" filter="wipe(left)">
                                      <p:cBhvr>
                                        <p:cTn id="7" dur="500"/>
                                        <p:tgtEl>
                                          <p:spTgt spid="860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027">
                                            <p:txEl>
                                              <p:pRg st="1" end="1"/>
                                            </p:txEl>
                                          </p:spTgt>
                                        </p:tgtEl>
                                        <p:attrNameLst>
                                          <p:attrName>style.visibility</p:attrName>
                                        </p:attrNameLst>
                                      </p:cBhvr>
                                      <p:to>
                                        <p:strVal val="visible"/>
                                      </p:to>
                                    </p:set>
                                    <p:animEffect transition="in" filter="wipe(left)">
                                      <p:cBhvr>
                                        <p:cTn id="11" dur="500"/>
                                        <p:tgtEl>
                                          <p:spTgt spid="8602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6028">
                                            <p:txEl>
                                              <p:pRg st="0" end="0"/>
                                            </p:txEl>
                                          </p:spTgt>
                                        </p:tgtEl>
                                        <p:attrNameLst>
                                          <p:attrName>style.visibility</p:attrName>
                                        </p:attrNameLst>
                                      </p:cBhvr>
                                      <p:to>
                                        <p:strVal val="visible"/>
                                      </p:to>
                                    </p:set>
                                    <p:animEffect transition="in" filter="wipe(left)">
                                      <p:cBhvr>
                                        <p:cTn id="16" dur="500"/>
                                        <p:tgtEl>
                                          <p:spTgt spid="86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build="p" autoUpdateAnimBg="0" advAuto="0"/>
      <p:bldP spid="8602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p:txBody>
      </p:sp>
      <p:sp>
        <p:nvSpPr>
          <p:cNvPr id="113667" name="TPQuestion"/>
          <p:cNvSpPr>
            <a:spLocks noGrp="1" noChangeArrowheads="1"/>
          </p:cNvSpPr>
          <p:nvPr>
            <p:ph type="title"/>
          </p:nvPr>
        </p:nvSpPr>
        <p:spPr/>
        <p:txBody>
          <a:bodyPr/>
          <a:lstStyle/>
          <a:p>
            <a:r>
              <a:rPr lang="en-US"/>
              <a:t>Example 1</a:t>
            </a:r>
          </a:p>
        </p:txBody>
      </p:sp>
      <p:sp>
        <p:nvSpPr>
          <p:cNvPr id="113672" name="Oval 8"/>
          <p:cNvSpPr>
            <a:spLocks noChangeArrowheads="1"/>
          </p:cNvSpPr>
          <p:nvPr/>
        </p:nvSpPr>
        <p:spPr bwMode="auto">
          <a:xfrm>
            <a:off x="904875" y="42005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3673" name="Picture 9"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3675" name="TPQuestion"/>
          <p:cNvSpPr>
            <a:spLocks noChangeArrowheads="1"/>
          </p:cNvSpPr>
          <p:nvPr/>
        </p:nvSpPr>
        <p:spPr bwMode="auto">
          <a:xfrm>
            <a:off x="533400" y="1504950"/>
            <a:ext cx="8077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pPr>
            <a:r>
              <a:rPr lang="en-US" sz="2400" b="1">
                <a:solidFill>
                  <a:srgbClr val="E01B22"/>
                </a:solidFill>
                <a:cs typeface="Times New Roman" pitchFamily="18" charset="0"/>
              </a:rPr>
              <a:t>A.</a:t>
            </a:r>
            <a:r>
              <a:rPr lang="en-US" sz="2400" b="1">
                <a:solidFill>
                  <a:srgbClr val="00539D"/>
                </a:solidFill>
                <a:cs typeface="Times New Roman" pitchFamily="18" charset="0"/>
              </a:rPr>
              <a:t> </a:t>
            </a:r>
            <a:r>
              <a:rPr lang="en-US" sz="2400" b="1">
                <a:solidFill>
                  <a:srgbClr val="00539D"/>
                </a:solidFill>
                <a:cs typeface="Times New Roman" pitchFamily="18" charset="0"/>
                <a:sym typeface="Symbol" pitchFamily="18" charset="2"/>
              </a:rPr>
              <a:t>Determine whether the conclusion is based on </a:t>
            </a:r>
            <a:r>
              <a:rPr lang="en-US" sz="2400" b="1" i="1">
                <a:solidFill>
                  <a:srgbClr val="00539D"/>
                </a:solidFill>
                <a:cs typeface="Times New Roman" pitchFamily="18" charset="0"/>
                <a:sym typeface="Symbol" pitchFamily="18" charset="2"/>
              </a:rPr>
              <a:t>inductive </a:t>
            </a:r>
            <a:r>
              <a:rPr lang="en-US" sz="2400" b="1">
                <a:solidFill>
                  <a:srgbClr val="00539D"/>
                </a:solidFill>
                <a:cs typeface="Times New Roman" pitchFamily="18" charset="0"/>
                <a:sym typeface="Symbol" pitchFamily="18" charset="2"/>
              </a:rPr>
              <a:t>or </a:t>
            </a:r>
            <a:r>
              <a:rPr lang="en-US" sz="2400" b="1" i="1">
                <a:solidFill>
                  <a:srgbClr val="00539D"/>
                </a:solidFill>
                <a:cs typeface="Times New Roman" pitchFamily="18" charset="0"/>
                <a:sym typeface="Symbol" pitchFamily="18" charset="2"/>
              </a:rPr>
              <a:t>deductive </a:t>
            </a:r>
            <a:r>
              <a:rPr lang="en-US" sz="2400" b="1">
                <a:solidFill>
                  <a:srgbClr val="00539D"/>
                </a:solidFill>
                <a:cs typeface="Times New Roman" pitchFamily="18" charset="0"/>
                <a:sym typeface="Symbol" pitchFamily="18" charset="2"/>
              </a:rPr>
              <a:t>reasoning. </a:t>
            </a:r>
            <a:br>
              <a:rPr lang="en-US" sz="2400" b="1">
                <a:solidFill>
                  <a:srgbClr val="00539D"/>
                </a:solidFill>
                <a:cs typeface="Times New Roman" pitchFamily="18" charset="0"/>
                <a:sym typeface="Symbol" pitchFamily="18" charset="2"/>
              </a:rPr>
            </a:br>
            <a:r>
              <a:rPr lang="en-US" sz="2400" b="1">
                <a:solidFill>
                  <a:srgbClr val="00539D"/>
                </a:solidFill>
                <a:cs typeface="Times New Roman" pitchFamily="18" charset="0"/>
                <a:sym typeface="Symbol" pitchFamily="18" charset="2"/>
              </a:rPr>
              <a:t>Macy’s mother orders pizza for dinner every Thursday. Today is Thursday. Macy concludes that she will have pizza for dinner tonight.</a:t>
            </a:r>
          </a:p>
        </p:txBody>
      </p:sp>
      <p:sp>
        <p:nvSpPr>
          <p:cNvPr id="113676" name="TPAnswers"/>
          <p:cNvSpPr>
            <a:spLocks noChangeArrowheads="1"/>
          </p:cNvSpPr>
          <p:nvPr>
            <p:custDataLst>
              <p:tags r:id="rId3"/>
            </p:custDataLst>
          </p:nvPr>
        </p:nvSpPr>
        <p:spPr bwMode="auto">
          <a:xfrm>
            <a:off x="914400" y="4202113"/>
            <a:ext cx="40100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inductive</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deductive</a:t>
            </a:r>
          </a:p>
        </p:txBody>
      </p:sp>
    </p:spTree>
    <p:custDataLst>
      <p:tags r:id="rId1"/>
    </p:custDataLst>
    <p:extLst>
      <p:ext uri="{BB962C8B-B14F-4D97-AF65-F5344CB8AC3E}">
        <p14:creationId xmlns:p14="http://schemas.microsoft.com/office/powerpoint/2010/main" val="948303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5"/>
                                        </p:tgtEl>
                                        <p:attrNameLst>
                                          <p:attrName>style.visibility</p:attrName>
                                        </p:attrNameLst>
                                      </p:cBhvr>
                                      <p:to>
                                        <p:strVal val="visible"/>
                                      </p:to>
                                    </p:set>
                                    <p:animEffect transition="in" filter="wipe(left)">
                                      <p:cBhvr>
                                        <p:cTn id="15" dur="500"/>
                                        <p:tgtEl>
                                          <p:spTgt spid="11367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3676"/>
                                        </p:tgtEl>
                                        <p:attrNameLst>
                                          <p:attrName>style.visibility</p:attrName>
                                        </p:attrNameLst>
                                      </p:cBhvr>
                                      <p:to>
                                        <p:strVal val="visible"/>
                                      </p:to>
                                    </p:set>
                                    <p:animEffect transition="in" filter="wipe(left)">
                                      <p:cBhvr>
                                        <p:cTn id="19" dur="500"/>
                                        <p:tgtEl>
                                          <p:spTgt spid="1136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3672"/>
                                        </p:tgtEl>
                                        <p:attrNameLst>
                                          <p:attrName>style.visibility</p:attrName>
                                        </p:attrNameLst>
                                      </p:cBhvr>
                                      <p:to>
                                        <p:strVal val="visible"/>
                                      </p:to>
                                    </p:set>
                                    <p:animEffect transition="in" filter="wipe(down)">
                                      <p:cBhvr>
                                        <p:cTn id="24" dur="580">
                                          <p:stCondLst>
                                            <p:cond delay="0"/>
                                          </p:stCondLst>
                                        </p:cTn>
                                        <p:tgtEl>
                                          <p:spTgt spid="113672"/>
                                        </p:tgtEl>
                                      </p:cBhvr>
                                    </p:animEffect>
                                    <p:anim calcmode="lin" valueType="num">
                                      <p:cBhvr>
                                        <p:cTn id="25"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0" dur="26">
                                          <p:stCondLst>
                                            <p:cond delay="650"/>
                                          </p:stCondLst>
                                        </p:cTn>
                                        <p:tgtEl>
                                          <p:spTgt spid="113672"/>
                                        </p:tgtEl>
                                      </p:cBhvr>
                                      <p:to x="100000" y="60000"/>
                                    </p:animScale>
                                    <p:animScale>
                                      <p:cBhvr>
                                        <p:cTn id="31" dur="166" decel="50000">
                                          <p:stCondLst>
                                            <p:cond delay="676"/>
                                          </p:stCondLst>
                                        </p:cTn>
                                        <p:tgtEl>
                                          <p:spTgt spid="113672"/>
                                        </p:tgtEl>
                                      </p:cBhvr>
                                      <p:to x="100000" y="100000"/>
                                    </p:animScale>
                                    <p:animScale>
                                      <p:cBhvr>
                                        <p:cTn id="32" dur="26">
                                          <p:stCondLst>
                                            <p:cond delay="1312"/>
                                          </p:stCondLst>
                                        </p:cTn>
                                        <p:tgtEl>
                                          <p:spTgt spid="113672"/>
                                        </p:tgtEl>
                                      </p:cBhvr>
                                      <p:to x="100000" y="80000"/>
                                    </p:animScale>
                                    <p:animScale>
                                      <p:cBhvr>
                                        <p:cTn id="33" dur="166" decel="50000">
                                          <p:stCondLst>
                                            <p:cond delay="1338"/>
                                          </p:stCondLst>
                                        </p:cTn>
                                        <p:tgtEl>
                                          <p:spTgt spid="113672"/>
                                        </p:tgtEl>
                                      </p:cBhvr>
                                      <p:to x="100000" y="100000"/>
                                    </p:animScale>
                                    <p:animScale>
                                      <p:cBhvr>
                                        <p:cTn id="34" dur="26">
                                          <p:stCondLst>
                                            <p:cond delay="1642"/>
                                          </p:stCondLst>
                                        </p:cTn>
                                        <p:tgtEl>
                                          <p:spTgt spid="113672"/>
                                        </p:tgtEl>
                                      </p:cBhvr>
                                      <p:to x="100000" y="90000"/>
                                    </p:animScale>
                                    <p:animScale>
                                      <p:cBhvr>
                                        <p:cTn id="35" dur="166" decel="50000">
                                          <p:stCondLst>
                                            <p:cond delay="1668"/>
                                          </p:stCondLst>
                                        </p:cTn>
                                        <p:tgtEl>
                                          <p:spTgt spid="113672"/>
                                        </p:tgtEl>
                                      </p:cBhvr>
                                      <p:to x="100000" y="100000"/>
                                    </p:animScale>
                                    <p:animScale>
                                      <p:cBhvr>
                                        <p:cTn id="36" dur="26">
                                          <p:stCondLst>
                                            <p:cond delay="1808"/>
                                          </p:stCondLst>
                                        </p:cTn>
                                        <p:tgtEl>
                                          <p:spTgt spid="113672"/>
                                        </p:tgtEl>
                                      </p:cBhvr>
                                      <p:to x="100000" y="95000"/>
                                    </p:animScale>
                                    <p:animScale>
                                      <p:cBhvr>
                                        <p:cTn id="37"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P spid="113675" grpId="0" autoUpdateAnimBg="0"/>
      <p:bldP spid="1136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p:txBody>
      </p:sp>
      <p:sp>
        <p:nvSpPr>
          <p:cNvPr id="141315" name="TPQuestion"/>
          <p:cNvSpPr>
            <a:spLocks noGrp="1" noChangeArrowheads="1"/>
          </p:cNvSpPr>
          <p:nvPr>
            <p:ph type="title"/>
          </p:nvPr>
        </p:nvSpPr>
        <p:spPr/>
        <p:txBody>
          <a:bodyPr/>
          <a:lstStyle/>
          <a:p>
            <a:r>
              <a:rPr lang="en-US"/>
              <a:t>Example 1</a:t>
            </a:r>
          </a:p>
        </p:txBody>
      </p:sp>
      <p:sp>
        <p:nvSpPr>
          <p:cNvPr id="141316" name="Oval 4"/>
          <p:cNvSpPr>
            <a:spLocks noChangeArrowheads="1"/>
          </p:cNvSpPr>
          <p:nvPr/>
        </p:nvSpPr>
        <p:spPr bwMode="auto">
          <a:xfrm>
            <a:off x="895350" y="5008563"/>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41317" name="Picture 5"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41318" name="Picture 6"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41322" name="TPQuestion"/>
          <p:cNvSpPr>
            <a:spLocks noChangeArrowheads="1"/>
          </p:cNvSpPr>
          <p:nvPr/>
        </p:nvSpPr>
        <p:spPr bwMode="auto">
          <a:xfrm>
            <a:off x="533400" y="1504950"/>
            <a:ext cx="8153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pPr>
            <a:r>
              <a:rPr lang="en-US" sz="2400" b="1">
                <a:solidFill>
                  <a:srgbClr val="E01B22"/>
                </a:solidFill>
                <a:cs typeface="Times New Roman" pitchFamily="18" charset="0"/>
              </a:rPr>
              <a:t>B.</a:t>
            </a:r>
            <a:r>
              <a:rPr lang="en-US" sz="2400" b="1">
                <a:solidFill>
                  <a:srgbClr val="00539D"/>
                </a:solidFill>
                <a:cs typeface="Times New Roman" pitchFamily="18" charset="0"/>
              </a:rPr>
              <a:t> </a:t>
            </a:r>
            <a:r>
              <a:rPr lang="en-US" sz="2400" b="1">
                <a:solidFill>
                  <a:srgbClr val="00539D"/>
                </a:solidFill>
              </a:rPr>
              <a:t>Determine whether the conclusion is based on </a:t>
            </a:r>
            <a:r>
              <a:rPr lang="en-US" sz="2400" b="1" i="1">
                <a:solidFill>
                  <a:srgbClr val="00539D"/>
                </a:solidFill>
              </a:rPr>
              <a:t>inductive</a:t>
            </a:r>
            <a:r>
              <a:rPr lang="en-US" sz="2400" b="1">
                <a:solidFill>
                  <a:srgbClr val="00539D"/>
                </a:solidFill>
              </a:rPr>
              <a:t> or </a:t>
            </a:r>
            <a:r>
              <a:rPr lang="en-US" sz="2400" b="1" i="1">
                <a:solidFill>
                  <a:srgbClr val="00539D"/>
                </a:solidFill>
              </a:rPr>
              <a:t>deductive</a:t>
            </a:r>
            <a:r>
              <a:rPr lang="en-US" sz="2400" b="1">
                <a:solidFill>
                  <a:srgbClr val="00539D"/>
                </a:solidFill>
              </a:rPr>
              <a:t> reasoning.</a:t>
            </a:r>
            <a:br>
              <a:rPr lang="en-US" sz="2400" b="1">
                <a:solidFill>
                  <a:srgbClr val="00539D"/>
                </a:solidFill>
              </a:rPr>
            </a:br>
            <a:r>
              <a:rPr lang="en-US" sz="2400" b="1">
                <a:solidFill>
                  <a:srgbClr val="00539D"/>
                </a:solidFill>
              </a:rPr>
              <a:t>The library charges $0.25 per day for overdue books. Kyle returns a book that is 3 days overdue. Kyle concludes that he will be charged a $0.75 fine.</a:t>
            </a:r>
            <a:endParaRPr lang="en-US" sz="2400" b="1">
              <a:solidFill>
                <a:srgbClr val="00539D"/>
              </a:solidFill>
              <a:sym typeface="Symbol" pitchFamily="18" charset="2"/>
            </a:endParaRPr>
          </a:p>
        </p:txBody>
      </p:sp>
      <p:sp>
        <p:nvSpPr>
          <p:cNvPr id="141324" name="TPAnswers"/>
          <p:cNvSpPr>
            <a:spLocks noChangeArrowheads="1"/>
          </p:cNvSpPr>
          <p:nvPr>
            <p:custDataLst>
              <p:tags r:id="rId3"/>
            </p:custDataLst>
          </p:nvPr>
        </p:nvSpPr>
        <p:spPr bwMode="auto">
          <a:xfrm>
            <a:off x="914400" y="4343400"/>
            <a:ext cx="40100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inductive</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deductive</a:t>
            </a:r>
          </a:p>
        </p:txBody>
      </p:sp>
    </p:spTree>
    <p:custDataLst>
      <p:tags r:id="rId1"/>
    </p:custDataLst>
    <p:extLst>
      <p:ext uri="{BB962C8B-B14F-4D97-AF65-F5344CB8AC3E}">
        <p14:creationId xmlns:p14="http://schemas.microsoft.com/office/powerpoint/2010/main" val="1344806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322"/>
                                        </p:tgtEl>
                                        <p:attrNameLst>
                                          <p:attrName>style.visibility</p:attrName>
                                        </p:attrNameLst>
                                      </p:cBhvr>
                                      <p:to>
                                        <p:strVal val="visible"/>
                                      </p:to>
                                    </p:set>
                                    <p:animEffect transition="in" filter="wipe(left)">
                                      <p:cBhvr>
                                        <p:cTn id="7" dur="500"/>
                                        <p:tgtEl>
                                          <p:spTgt spid="1413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324"/>
                                        </p:tgtEl>
                                        <p:attrNameLst>
                                          <p:attrName>style.visibility</p:attrName>
                                        </p:attrNameLst>
                                      </p:cBhvr>
                                      <p:to>
                                        <p:strVal val="visible"/>
                                      </p:to>
                                    </p:set>
                                    <p:animEffect transition="in" filter="wipe(left)">
                                      <p:cBhvr>
                                        <p:cTn id="11" dur="500"/>
                                        <p:tgtEl>
                                          <p:spTgt spid="1413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41316"/>
                                        </p:tgtEl>
                                        <p:attrNameLst>
                                          <p:attrName>style.visibility</p:attrName>
                                        </p:attrNameLst>
                                      </p:cBhvr>
                                      <p:to>
                                        <p:strVal val="visible"/>
                                      </p:to>
                                    </p:set>
                                    <p:animEffect transition="in" filter="wipe(down)">
                                      <p:cBhvr>
                                        <p:cTn id="16" dur="580">
                                          <p:stCondLst>
                                            <p:cond delay="0"/>
                                          </p:stCondLst>
                                        </p:cTn>
                                        <p:tgtEl>
                                          <p:spTgt spid="141316"/>
                                        </p:tgtEl>
                                      </p:cBhvr>
                                    </p:animEffect>
                                    <p:anim calcmode="lin" valueType="num">
                                      <p:cBhvr>
                                        <p:cTn id="17" dur="1822" tmFilter="0,0; 0.14,0.36; 0.43,0.73; 0.71,0.91; 1.0,1.0">
                                          <p:stCondLst>
                                            <p:cond delay="0"/>
                                          </p:stCondLst>
                                        </p:cTn>
                                        <p:tgtEl>
                                          <p:spTgt spid="14131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4131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4131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4131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41316"/>
                                        </p:tgtEl>
                                        <p:attrNameLst>
                                          <p:attrName>ppt_y</p:attrName>
                                        </p:attrNameLst>
                                      </p:cBhvr>
                                      <p:tavLst>
                                        <p:tav tm="0" fmla="#ppt_y-sin(pi*$)/81">
                                          <p:val>
                                            <p:fltVal val="0"/>
                                          </p:val>
                                        </p:tav>
                                        <p:tav tm="100000">
                                          <p:val>
                                            <p:fltVal val="1"/>
                                          </p:val>
                                        </p:tav>
                                      </p:tavLst>
                                    </p:anim>
                                    <p:animScale>
                                      <p:cBhvr>
                                        <p:cTn id="22" dur="26">
                                          <p:stCondLst>
                                            <p:cond delay="650"/>
                                          </p:stCondLst>
                                        </p:cTn>
                                        <p:tgtEl>
                                          <p:spTgt spid="141316"/>
                                        </p:tgtEl>
                                      </p:cBhvr>
                                      <p:to x="100000" y="60000"/>
                                    </p:animScale>
                                    <p:animScale>
                                      <p:cBhvr>
                                        <p:cTn id="23" dur="166" decel="50000">
                                          <p:stCondLst>
                                            <p:cond delay="676"/>
                                          </p:stCondLst>
                                        </p:cTn>
                                        <p:tgtEl>
                                          <p:spTgt spid="141316"/>
                                        </p:tgtEl>
                                      </p:cBhvr>
                                      <p:to x="100000" y="100000"/>
                                    </p:animScale>
                                    <p:animScale>
                                      <p:cBhvr>
                                        <p:cTn id="24" dur="26">
                                          <p:stCondLst>
                                            <p:cond delay="1312"/>
                                          </p:stCondLst>
                                        </p:cTn>
                                        <p:tgtEl>
                                          <p:spTgt spid="141316"/>
                                        </p:tgtEl>
                                      </p:cBhvr>
                                      <p:to x="100000" y="80000"/>
                                    </p:animScale>
                                    <p:animScale>
                                      <p:cBhvr>
                                        <p:cTn id="25" dur="166" decel="50000">
                                          <p:stCondLst>
                                            <p:cond delay="1338"/>
                                          </p:stCondLst>
                                        </p:cTn>
                                        <p:tgtEl>
                                          <p:spTgt spid="141316"/>
                                        </p:tgtEl>
                                      </p:cBhvr>
                                      <p:to x="100000" y="100000"/>
                                    </p:animScale>
                                    <p:animScale>
                                      <p:cBhvr>
                                        <p:cTn id="26" dur="26">
                                          <p:stCondLst>
                                            <p:cond delay="1642"/>
                                          </p:stCondLst>
                                        </p:cTn>
                                        <p:tgtEl>
                                          <p:spTgt spid="141316"/>
                                        </p:tgtEl>
                                      </p:cBhvr>
                                      <p:to x="100000" y="90000"/>
                                    </p:animScale>
                                    <p:animScale>
                                      <p:cBhvr>
                                        <p:cTn id="27" dur="166" decel="50000">
                                          <p:stCondLst>
                                            <p:cond delay="1668"/>
                                          </p:stCondLst>
                                        </p:cTn>
                                        <p:tgtEl>
                                          <p:spTgt spid="141316"/>
                                        </p:tgtEl>
                                      </p:cBhvr>
                                      <p:to x="100000" y="100000"/>
                                    </p:animScale>
                                    <p:animScale>
                                      <p:cBhvr>
                                        <p:cTn id="28" dur="26">
                                          <p:stCondLst>
                                            <p:cond delay="1808"/>
                                          </p:stCondLst>
                                        </p:cTn>
                                        <p:tgtEl>
                                          <p:spTgt spid="141316"/>
                                        </p:tgtEl>
                                      </p:cBhvr>
                                      <p:to x="100000" y="95000"/>
                                    </p:animScale>
                                    <p:animScale>
                                      <p:cBhvr>
                                        <p:cTn id="29" dur="166" decel="50000">
                                          <p:stCondLst>
                                            <p:cond delay="1834"/>
                                          </p:stCondLst>
                                        </p:cTn>
                                        <p:tgtEl>
                                          <p:spTgt spid="1413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22" grpId="0" autoUpdateAnimBg="0"/>
      <p:bldP spid="1413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6" name="Picture 10" descr="GEOM-CH02-116-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189163"/>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6869061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Use the Law of Detachment</a:t>
            </a:r>
          </a:p>
        </p:txBody>
      </p:sp>
      <p:sp>
        <p:nvSpPr>
          <p:cNvPr id="6149" name="TPQuestion"/>
          <p:cNvSpPr>
            <a:spLocks noChangeArrowheads="1"/>
          </p:cNvSpPr>
          <p:nvPr/>
        </p:nvSpPr>
        <p:spPr bwMode="auto">
          <a:xfrm>
            <a:off x="533400" y="1504950"/>
            <a:ext cx="83058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539D"/>
                </a:solidFill>
              </a:rPr>
              <a:t>Determine whether the conclusion is valid based on the given information. If not, write </a:t>
            </a:r>
            <a:r>
              <a:rPr lang="en-US" sz="2400" b="1" i="1">
                <a:solidFill>
                  <a:srgbClr val="00539D"/>
                </a:solidFill>
              </a:rPr>
              <a:t>invalid</a:t>
            </a:r>
            <a:r>
              <a:rPr lang="en-US" sz="2400" b="1">
                <a:solidFill>
                  <a:srgbClr val="00539D"/>
                </a:solidFill>
              </a:rPr>
              <a:t>. Explain your reasoning.</a:t>
            </a:r>
            <a:br>
              <a:rPr lang="en-US" sz="2400" b="1">
                <a:solidFill>
                  <a:srgbClr val="00539D"/>
                </a:solidFill>
              </a:rPr>
            </a:br>
            <a:r>
              <a:rPr lang="en-US" sz="2400" b="1">
                <a:solidFill>
                  <a:srgbClr val="00539D"/>
                </a:solidFill>
              </a:rPr>
              <a:t>Given: If a figure is a square, then it is a 		  	     parallelogram.</a:t>
            </a:r>
            <a:br>
              <a:rPr lang="en-US" sz="2400" b="1">
                <a:solidFill>
                  <a:srgbClr val="00539D"/>
                </a:solidFill>
              </a:rPr>
            </a:br>
            <a:r>
              <a:rPr lang="en-US" sz="2400" b="1">
                <a:solidFill>
                  <a:srgbClr val="00539D"/>
                </a:solidFill>
              </a:rPr>
              <a:t>            The figure is a parallelogram.</a:t>
            </a:r>
            <a:br>
              <a:rPr lang="en-US" sz="2400" b="1">
                <a:solidFill>
                  <a:srgbClr val="00539D"/>
                </a:solidFill>
              </a:rPr>
            </a:br>
            <a:r>
              <a:rPr lang="en-US" sz="2400" b="1">
                <a:solidFill>
                  <a:srgbClr val="00539D"/>
                </a:solidFill>
              </a:rPr>
              <a:t>Conclusion: The figure is a square.</a:t>
            </a:r>
            <a:endParaRPr lang="en-US" sz="2400">
              <a:solidFill>
                <a:srgbClr val="000000"/>
              </a:solidFill>
              <a:sym typeface="Symbol" pitchFamily="18" charset="2"/>
            </a:endParaRPr>
          </a:p>
        </p:txBody>
      </p:sp>
      <p:sp>
        <p:nvSpPr>
          <p:cNvPr id="6151" name="Text Box 7"/>
          <p:cNvSpPr txBox="1">
            <a:spLocks noChangeArrowheads="1"/>
          </p:cNvSpPr>
          <p:nvPr/>
        </p:nvSpPr>
        <p:spPr bwMode="auto">
          <a:xfrm>
            <a:off x="533400" y="4321175"/>
            <a:ext cx="80772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0" indent="-1485900">
              <a:defRPr>
                <a:solidFill>
                  <a:schemeClr val="tx1"/>
                </a:solidFill>
                <a:latin typeface="Arial" charset="0"/>
              </a:defRPr>
            </a:lvl1pPr>
            <a:lvl2pPr marL="1943100">
              <a:defRPr>
                <a:solidFill>
                  <a:schemeClr val="tx1"/>
                </a:solidFill>
                <a:latin typeface="Arial" charset="0"/>
              </a:defRPr>
            </a:lvl2pPr>
            <a:lvl3pPr marL="2057400">
              <a:defRPr>
                <a:solidFill>
                  <a:schemeClr val="tx1"/>
                </a:solidFill>
                <a:latin typeface="Arial" charset="0"/>
              </a:defRPr>
            </a:lvl3pPr>
            <a:lvl4pPr marL="2171700">
              <a:defRPr>
                <a:solidFill>
                  <a:schemeClr val="tx1"/>
                </a:solidFill>
                <a:latin typeface="Arial" charset="0"/>
              </a:defRPr>
            </a:lvl4pPr>
            <a:lvl5pPr marL="2286000">
              <a:defRPr>
                <a:solidFill>
                  <a:schemeClr val="tx1"/>
                </a:solidFill>
                <a:latin typeface="Arial" charset="0"/>
              </a:defRPr>
            </a:lvl5pPr>
            <a:lvl6pPr marL="2743200" fontAlgn="base">
              <a:spcBef>
                <a:spcPct val="0"/>
              </a:spcBef>
              <a:spcAft>
                <a:spcPct val="0"/>
              </a:spcAft>
              <a:defRPr>
                <a:solidFill>
                  <a:schemeClr val="tx1"/>
                </a:solidFill>
                <a:latin typeface="Arial" charset="0"/>
              </a:defRPr>
            </a:lvl6pPr>
            <a:lvl7pPr marL="3200400" fontAlgn="base">
              <a:spcBef>
                <a:spcPct val="0"/>
              </a:spcBef>
              <a:spcAft>
                <a:spcPct val="0"/>
              </a:spcAft>
              <a:defRPr>
                <a:solidFill>
                  <a:schemeClr val="tx1"/>
                </a:solidFill>
                <a:latin typeface="Arial" charset="0"/>
              </a:defRPr>
            </a:lvl7pPr>
            <a:lvl8pPr marL="3657600" fontAlgn="base">
              <a:spcBef>
                <a:spcPct val="0"/>
              </a:spcBef>
              <a:spcAft>
                <a:spcPct val="0"/>
              </a:spcAft>
              <a:defRPr>
                <a:solidFill>
                  <a:schemeClr val="tx1"/>
                </a:solidFill>
                <a:latin typeface="Arial" charset="0"/>
              </a:defRPr>
            </a:lvl8pPr>
            <a:lvl9pPr marL="41148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sz="2400" b="1">
                <a:solidFill>
                  <a:srgbClr val="00539D"/>
                </a:solidFill>
                <a:ea typeface="Times New Roman" pitchFamily="18" charset="0"/>
                <a:cs typeface="Arial" charset="0"/>
              </a:rPr>
              <a:t>Step 1	</a:t>
            </a:r>
            <a:r>
              <a:rPr lang="en-US" sz="2400">
                <a:solidFill>
                  <a:srgbClr val="000000"/>
                </a:solidFill>
                <a:ea typeface="Times New Roman" pitchFamily="18" charset="0"/>
                <a:cs typeface="Arial" charset="0"/>
              </a:rPr>
              <a:t>Identify the hypothesis</a:t>
            </a:r>
            <a:r>
              <a:rPr lang="en-US" sz="2400" i="1">
                <a:solidFill>
                  <a:srgbClr val="000000"/>
                </a:solidFill>
                <a:ea typeface="Times New Roman" pitchFamily="18" charset="0"/>
                <a:cs typeface="Arial" charset="0"/>
              </a:rPr>
              <a:t> p</a:t>
            </a:r>
            <a:r>
              <a:rPr lang="en-US" sz="2400">
                <a:solidFill>
                  <a:srgbClr val="000000"/>
                </a:solidFill>
                <a:ea typeface="Times New Roman" pitchFamily="18" charset="0"/>
                <a:cs typeface="Arial" charset="0"/>
              </a:rPr>
              <a:t> and the conclusion </a:t>
            </a:r>
            <a:r>
              <a:rPr lang="en-US" sz="2400" i="1">
                <a:solidFill>
                  <a:srgbClr val="000000"/>
                </a:solidFill>
                <a:ea typeface="Times New Roman" pitchFamily="18" charset="0"/>
                <a:cs typeface="Arial" charset="0"/>
              </a:rPr>
              <a:t>q </a:t>
            </a:r>
            <a:r>
              <a:rPr lang="en-US" sz="2400">
                <a:solidFill>
                  <a:srgbClr val="000000"/>
                </a:solidFill>
                <a:ea typeface="Times New Roman" pitchFamily="18" charset="0"/>
                <a:cs typeface="Arial" charset="0"/>
              </a:rPr>
              <a:t>of the true conditional.</a:t>
            </a:r>
          </a:p>
          <a:p>
            <a:pPr fontAlgn="base">
              <a:lnSpc>
                <a:spcPct val="90000"/>
              </a:lnSpc>
              <a:spcBef>
                <a:spcPct val="20000"/>
              </a:spcBef>
              <a:spcAft>
                <a:spcPct val="20000"/>
              </a:spcAft>
            </a:pPr>
            <a:r>
              <a:rPr lang="en-US" sz="2400" i="1">
                <a:solidFill>
                  <a:srgbClr val="000000"/>
                </a:solidFill>
                <a:ea typeface="Times New Roman" pitchFamily="18" charset="0"/>
                <a:cs typeface="Arial" charset="0"/>
              </a:rPr>
              <a:t>	p</a:t>
            </a:r>
            <a:r>
              <a:rPr lang="en-US" sz="2400">
                <a:solidFill>
                  <a:srgbClr val="000000"/>
                </a:solidFill>
                <a:ea typeface="Times New Roman" pitchFamily="18" charset="0"/>
                <a:cs typeface="Arial" charset="0"/>
              </a:rPr>
              <a:t>: A figure is a square.</a:t>
            </a:r>
          </a:p>
          <a:p>
            <a:pPr fontAlgn="base">
              <a:lnSpc>
                <a:spcPct val="90000"/>
              </a:lnSpc>
              <a:spcBef>
                <a:spcPct val="20000"/>
              </a:spcBef>
              <a:spcAft>
                <a:spcPct val="20000"/>
              </a:spcAft>
            </a:pPr>
            <a:r>
              <a:rPr lang="en-US" sz="2400" i="1">
                <a:solidFill>
                  <a:srgbClr val="000000"/>
                </a:solidFill>
                <a:ea typeface="Times New Roman" pitchFamily="18" charset="0"/>
                <a:cs typeface="Arial" charset="0"/>
              </a:rPr>
              <a:t>	q</a:t>
            </a:r>
            <a:r>
              <a:rPr lang="en-US" sz="2400">
                <a:solidFill>
                  <a:srgbClr val="000000"/>
                </a:solidFill>
                <a:ea typeface="Times New Roman" pitchFamily="18" charset="0"/>
                <a:cs typeface="Arial" charset="0"/>
              </a:rPr>
              <a:t>: The figure is a parallelogram.</a:t>
            </a:r>
            <a:endParaRPr lang="en-US" sz="2400" b="1">
              <a:solidFill>
                <a:srgbClr val="000000"/>
              </a:solidFill>
              <a:ea typeface="Times New Roman" pitchFamily="18" charset="0"/>
              <a:cs typeface="Arial" charset="0"/>
              <a:sym typeface="Symbol" pitchFamily="18" charset="2"/>
            </a:endParaRPr>
          </a:p>
        </p:txBody>
      </p:sp>
    </p:spTree>
    <p:custDataLst>
      <p:tags r:id="rId1"/>
    </p:custDataLst>
    <p:extLst>
      <p:ext uri="{BB962C8B-B14F-4D97-AF65-F5344CB8AC3E}">
        <p14:creationId xmlns:p14="http://schemas.microsoft.com/office/powerpoint/2010/main" val="2242825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1">
                                            <p:txEl>
                                              <p:pRg st="0" end="0"/>
                                            </p:txEl>
                                          </p:spTgt>
                                        </p:tgtEl>
                                        <p:attrNameLst>
                                          <p:attrName>style.visibility</p:attrName>
                                        </p:attrNameLst>
                                      </p:cBhvr>
                                      <p:to>
                                        <p:strVal val="visible"/>
                                      </p:to>
                                    </p:set>
                                    <p:animEffect transition="in" filter="wipe(left)">
                                      <p:cBhvr>
                                        <p:cTn id="12" dur="500"/>
                                        <p:tgtEl>
                                          <p:spTgt spid="61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1">
                                            <p:txEl>
                                              <p:pRg st="1" end="1"/>
                                            </p:txEl>
                                          </p:spTgt>
                                        </p:tgtEl>
                                        <p:attrNameLst>
                                          <p:attrName>style.visibility</p:attrName>
                                        </p:attrNameLst>
                                      </p:cBhvr>
                                      <p:to>
                                        <p:strVal val="visible"/>
                                      </p:to>
                                    </p:set>
                                    <p:animEffect transition="in" filter="wipe(left)">
                                      <p:cBhvr>
                                        <p:cTn id="17" dur="500"/>
                                        <p:tgtEl>
                                          <p:spTgt spid="61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1">
                                            <p:txEl>
                                              <p:pRg st="2" end="2"/>
                                            </p:txEl>
                                          </p:spTgt>
                                        </p:tgtEl>
                                        <p:attrNameLst>
                                          <p:attrName>style.visibility</p:attrName>
                                        </p:attrNameLst>
                                      </p:cBhvr>
                                      <p:to>
                                        <p:strVal val="visible"/>
                                      </p:to>
                                    </p:set>
                                    <p:animEffect transition="in" filter="wipe(left)">
                                      <p:cBhvr>
                                        <p:cTn id="22" dur="500"/>
                                        <p:tgtEl>
                                          <p:spTgt spid="61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OLDNUMANSWERS" val="4"/>
  <p:tag name="TEXTLENGTH" val="4"/>
  <p:tag name="FONTSIZE" val="32"/>
  <p:tag name="BULLETTYPE" val="ppBulletAlphaUCPeriod"/>
  <p:tag name="ANSWERTEXT" val="A&#10;B"/>
</p:tagLst>
</file>

<file path=ppt/tags/tag11.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763036F1F41841B5A1B0F85EC6EBD574"/>
  <p:tag name="VALUES" val="Correct¤Incorrect¤Incorrect"/>
  <p:tag name="TOTALRESPONSES" val="5"/>
  <p:tag name="SLICED" val="False"/>
  <p:tag name="RESPONSES" val="NA,1,5,2;3;2;3;1;"/>
  <p:tag name="CHARTSTRINGSTD" val="1 2 2"/>
  <p:tag name="CHARTSTRINGREV" val="2 2 1"/>
  <p:tag name="CHARTSTRINGSTDPER" val="0.2 0.4 0.4"/>
  <p:tag name="CHARTSTRINGREVPER" val="0.4 0.4 0.2"/>
  <p:tag name="QUESTIONALIAS" val="Example 2"/>
  <p:tag name="ANSWERSALIAS" val="A¤B¤C"/>
  <p:tag name="RESPONSESGATHERED" val="False"/>
</p:tagLst>
</file>

<file path=ppt/tags/tag16.xml><?xml version="1.0" encoding="utf-8"?>
<p:tagLst xmlns:a="http://schemas.openxmlformats.org/drawingml/2006/main" xmlns:r="http://schemas.openxmlformats.org/officeDocument/2006/relationships" xmlns:p="http://schemas.openxmlformats.org/presentationml/2006/main">
  <p:tag name="OLDNUMANSWERS" val="4"/>
  <p:tag name="TEXTLENGTH" val="7"/>
  <p:tag name="FONTSIZE" val="32"/>
  <p:tag name="BULLETTYPE" val="ppBulletAlphaUCPeriod"/>
  <p:tag name="ANSWERTEXT" val="A&#10;B&#10;C"/>
</p:tagLst>
</file>

<file path=ppt/tags/tag17.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A374C315D0D94FC1A78229D8376ED540"/>
  <p:tag name="VALUES" val="Incorrect¤Correct¤Incorrect"/>
  <p:tag name="TOTALRESPONSES" val="5"/>
  <p:tag name="SLICED" val="False"/>
  <p:tag name="RESPONSES" val="NA,1,5,1;1;1;2;2;"/>
  <p:tag name="CHARTSTRINGSTD" val="3 2"/>
  <p:tag name="CHARTSTRINGREV" val="2 3"/>
  <p:tag name="CHARTSTRINGSTDPER" val="0.6 0.4"/>
  <p:tag name="CHARTSTRINGREVPER" val="0.4 0.6"/>
  <p:tag name="QUESTIONALIAS" val="Example 3"/>
  <p:tag name="ANSWERSALIAS" val="A¤B"/>
  <p:tag name="RESPONSESGATHERED" val="False"/>
</p:tagLst>
</file>

<file path=ppt/tags/tag21.xml><?xml version="1.0" encoding="utf-8"?>
<p:tagLst xmlns:a="http://schemas.openxmlformats.org/drawingml/2006/main" xmlns:r="http://schemas.openxmlformats.org/officeDocument/2006/relationships" xmlns:p="http://schemas.openxmlformats.org/presentationml/2006/main">
  <p:tag name="OLDNUMANSWERS" val="4"/>
  <p:tag name="TEXTLENGTH" val="4"/>
  <p:tag name="FONTSIZE" val="32"/>
  <p:tag name="BULLETTYPE" val="ppBulletAlphaUCPeriod"/>
  <p:tag name="ANSWERTEXT" val="A&#10;B"/>
</p:tagLst>
</file>

<file path=ppt/tags/tag2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VALUES" val="Incorrect¤Incorrect¤Incorrect¤Correct"/>
  <p:tag name="TOTALRESPONSES" val="5"/>
  <p:tag name="SLICED" val="False"/>
  <p:tag name="RESPONSES" val="NA,1,5,1;2;3;3;2;"/>
  <p:tag name="CHARTSTRINGSTD" val="1 2 2 0"/>
  <p:tag name="CHARTSTRINGREV" val="0 2 2 1"/>
  <p:tag name="CHARTSTRINGSTDPER" val="0.2 0.4 0.4 0"/>
  <p:tag name="CHARTSTRINGREVPER" val="0 0.4 0.4 0.2"/>
  <p:tag name="QUESTIONALIAS" val="Example 4"/>
  <p:tag name="ANSWERSALIAS" val="A¤B¤C¤D"/>
  <p:tag name="RESPONSESGATHERED" val="False"/>
</p:tagLst>
</file>

<file path=ppt/tags/tag28.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29FE642024C942B5AD6356E302A16DDF"/>
  <p:tag name="TOTALRESPONSES" val="5"/>
  <p:tag name="SLICED" val="False"/>
  <p:tag name="RESPONSES" val="NA,1,5,3;3;3;1;3;"/>
  <p:tag name="CHARTSTRINGSTD" val="1 0 4"/>
  <p:tag name="CHARTSTRINGREV" val="4 0 1"/>
  <p:tag name="CHARTSTRINGSTDPER" val="0.2 0 0.8"/>
  <p:tag name="CHARTSTRINGREVPER" val="0.8 0 0.2"/>
  <p:tag name="VALUES" val="Incorrect¤Correct¤Incorrect"/>
  <p:tag name="QUESTIONALIAS" val="Example 5"/>
  <p:tag name="ANSWERSALIAS" val="A¤B¤C"/>
  <p:tag name="RESPONSESGATHERED" val="False"/>
</p:tagLst>
</file>

<file path=ppt/tags/tag32.xml><?xml version="1.0" encoding="utf-8"?>
<p:tagLst xmlns:a="http://schemas.openxmlformats.org/drawingml/2006/main" xmlns:r="http://schemas.openxmlformats.org/officeDocument/2006/relationships" xmlns:p="http://schemas.openxmlformats.org/presentationml/2006/main">
  <p:tag name="OLDNUMANSWERS" val="4"/>
  <p:tag name="TEXTLENGTH" val="7"/>
  <p:tag name="FONTSIZE" val="32"/>
  <p:tag name="BULLETTYPE" val="ppBulletAlphaUCPeriod"/>
  <p:tag name="ANSWERTEXT" val="A&#10;B&#10;C"/>
</p:tagLst>
</file>

<file path=ppt/tags/tag33.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VALUES" val="Correct¤Incorrect"/>
  <p:tag name="TOTALRESPONSES" val="5"/>
  <p:tag name="SLICED" val="False"/>
  <p:tag name="RESPONSES" val="NA,1,5,2;2;1;1;1;"/>
  <p:tag name="CHARTSTRINGSTD" val="3 2"/>
  <p:tag name="CHARTSTRINGREV" val="2 3"/>
  <p:tag name="CHARTSTRINGSTDPER" val="0.6 0.4"/>
  <p:tag name="CHARTSTRINGREVPER" val="0.4 0.6"/>
  <p:tag name="QUESTIONALIAS" val="Example 1"/>
  <p:tag name="ANSWERSALIAS" val="A¤B"/>
  <p:tag name="RESPONSESGATHERED" val="False"/>
</p:tagLst>
</file>

<file path=ppt/tags/tag7.xml><?xml version="1.0" encoding="utf-8"?>
<p:tagLst xmlns:a="http://schemas.openxmlformats.org/drawingml/2006/main" xmlns:r="http://schemas.openxmlformats.org/officeDocument/2006/relationships" xmlns:p="http://schemas.openxmlformats.org/presentationml/2006/main">
  <p:tag name="OLDNUMANSWERS" val="4"/>
  <p:tag name="TEXTLENGTH" val="4"/>
  <p:tag name="FONTSIZE" val="32"/>
  <p:tag name="BULLETTYPE" val="ppBulletAlphaUCPeriod"/>
  <p:tag name="ANSWERTEXT" val="A&#10;B"/>
</p:tagLst>
</file>

<file path=ppt/tags/tag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9.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F0DD922472BF437C8FA9E25315A93210"/>
  <p:tag name="VALUES" val="Incorrect¤Correct"/>
  <p:tag name="TOTALRESPONSES" val="5"/>
  <p:tag name="SLICED" val="False"/>
  <p:tag name="RESPONSES" val="NA,1,5,1;1;1;2;2;"/>
  <p:tag name="CHARTSTRINGSTD" val="3 2"/>
  <p:tag name="CHARTSTRINGREV" val="2 3"/>
  <p:tag name="CHARTSTRINGSTDPER" val="0.6 0.4"/>
  <p:tag name="CHARTSTRINGREVPER" val="0.4 0.6"/>
  <p:tag name="QUESTIONALIAS" val="Example 1"/>
  <p:tag name="ANSWERSALIAS" val="A¤B"/>
  <p:tag name="RESPONSESGATHERED" val="False"/>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themeOverride>
</file>

<file path=ppt/theme/themeOverride2.xml><?xml version="1.0" encoding="utf-8"?>
<a:themeOverride xmlns:a="http://schemas.openxmlformats.org/drawingml/2006/main">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themeOverride>
</file>

<file path=docProps/app.xml><?xml version="1.0" encoding="utf-8"?>
<Properties xmlns="http://schemas.openxmlformats.org/officeDocument/2006/extended-properties" xmlns:vt="http://schemas.openxmlformats.org/officeDocument/2006/docPropsVTypes">
  <TotalTime>4</TotalTime>
  <Words>592</Words>
  <Application>Microsoft Office PowerPoint</Application>
  <PresentationFormat>On-screen Show (4:3)</PresentationFormat>
  <Paragraphs>110</Paragraphs>
  <Slides>22</Slides>
  <Notes>0</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3_Default Design</vt:lpstr>
      <vt:lpstr>2_Default Design</vt:lpstr>
      <vt:lpstr>5_Default Design</vt:lpstr>
      <vt:lpstr>6_Default Design</vt:lpstr>
      <vt:lpstr>7_Default Design</vt:lpstr>
      <vt:lpstr>8_Default Design</vt:lpstr>
      <vt:lpstr>9_Default Design</vt:lpstr>
      <vt:lpstr>11_Default Design</vt:lpstr>
      <vt:lpstr>Splash Screen</vt:lpstr>
      <vt:lpstr>Then/Now</vt:lpstr>
      <vt:lpstr>Vocabulary</vt:lpstr>
      <vt:lpstr>Example 1</vt:lpstr>
      <vt:lpstr>Example 1</vt:lpstr>
      <vt:lpstr>Example 1</vt:lpstr>
      <vt:lpstr>Example 1</vt:lpstr>
      <vt:lpstr>Concept</vt:lpstr>
      <vt:lpstr>Example 2</vt:lpstr>
      <vt:lpstr>Example 2</vt:lpstr>
      <vt:lpstr>Example 2</vt:lpstr>
      <vt:lpstr>Example 3</vt:lpstr>
      <vt:lpstr>Example 3</vt:lpstr>
      <vt:lpstr>Example 3</vt:lpstr>
      <vt:lpstr>Concept</vt:lpstr>
      <vt:lpstr>Example 4</vt:lpstr>
      <vt:lpstr>Example 4</vt:lpstr>
      <vt:lpstr>Example 4</vt:lpstr>
      <vt:lpstr>Example 4</vt:lpstr>
      <vt:lpstr>Example 5</vt:lpstr>
      <vt:lpstr>Example 5</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1</cp:revision>
  <dcterms:created xsi:type="dcterms:W3CDTF">2012-10-30T15:42:38Z</dcterms:created>
  <dcterms:modified xsi:type="dcterms:W3CDTF">2012-10-30T15:46:53Z</dcterms:modified>
</cp:coreProperties>
</file>