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1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6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82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19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83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8192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58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28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91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239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19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46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925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85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23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86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44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5385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71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708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359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73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66940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558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2913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74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01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98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66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5470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077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839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63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35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868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25090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32453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569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455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743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86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73260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340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8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355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959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1605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65566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54675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765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461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094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871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53362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0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629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038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922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1751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6915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07448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668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4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92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54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40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glencoe.mcgraw-hill.com/sites/0078884845/" TargetMode="Externa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hyperlink" Target="10Math_GEOM_CR02.ppt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hyperlink" Target="10Math_GEOM_CR02.ppt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9.png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27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hyperlink" Target="10Math_GEOM_CR02.ppt" TargetMode="External"/><Relationship Id="rId10" Type="http://schemas.openxmlformats.org/officeDocument/2006/relationships/slideLayout" Target="../slideLayouts/slideLayout32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9.png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hyperlink" Target="10Math_GEOM_CR02.ppt" TargetMode="Externa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43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Relationship Id="rId22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9.png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hyperlink" Target="10Math_GEOM_CR02.ppt" TargetMode="External"/><Relationship Id="rId5" Type="http://schemas.openxmlformats.org/officeDocument/2006/relationships/slideLayout" Target="../slideLayouts/slideLayout49.xml"/><Relationship Id="rId15" Type="http://schemas.openxmlformats.org/officeDocument/2006/relationships/hyperlink" Target="http://glencoe.mcgraw-hill.com/sites/0078884845/" TargetMode="Externa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54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Relationship Id="rId22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5.jpe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hyperlink" Target="http://glencoe.mcgraw-hill.com/sites/0078884845/" TargetMode="Externa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2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hyperlink" Target="10Math_GEOM_CR02.ppt" TargetMode="Externa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" Target="../slides/slide1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2" name="Picture 2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7" b="2942"/>
          <a:stretch>
            <a:fillRect/>
          </a:stretch>
        </p:blipFill>
        <p:spPr bwMode="hidden">
          <a:xfrm>
            <a:off x="1752600" y="6067425"/>
            <a:ext cx="739140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7897" name="EXIT" descr="09_PAlg-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GLOBE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Lesson Menu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685800"/>
            <a:ext cx="3683000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7" name="CR" descr="09_PAlg-Ch Resources">
            <a:hlinkClick r:id="rId19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3" name="Picture 25" descr="LNHeader2-5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4" name="Picture 26" descr="09_GEOM LTHeader 02-05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07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91" name="Picture 23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3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4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2781" name="Picture 13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2" name="Picture 14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86" name="Picture 18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2" name="Picture 24" descr="LNHeader2-5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3" name="Picture 25" descr="09_GEOM LTHeader 02-05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94" name="CR" descr="09_PAlg-Ch Resources">
            <a:hlinkClick r:id="rId23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01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6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69639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1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7" name="Picture 15" descr="LNHeader2-5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8" name="Picture 16" descr="09_GEOM LTHeader 02-05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9" name="CR" descr="09_PAlg-Ch Resources">
            <a:hlinkClick r:id="rId23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0" name="Picture 18" descr="Real World Ex_1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49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0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9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0663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5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7" name="Picture 11" descr="Example_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1" name="Picture 15" descr="LNHeader2-5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2" name="Picture 16" descr="09_GEOM LTHeader 02-05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3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63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4" name="Picture 14" descr="09_Geom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BORDER_2" descr="09_Pre-Algbra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GLOBE" descr="09_PAlg-Online">
            <a:hlinkClick r:id="rId15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1687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9" name="Picture 9" descr="09_PAlg-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1" name="Picture 11" descr="Example_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5" name="Picture 15" descr="LNHeader2-5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6" name="Picture 16" descr="09_GEOM LTHeader 02-05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7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06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49" name="Picture 25" descr="09_Geom EndO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48" name="Picture 24" descr="09_Geom Int_01A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7" name="BORDER_2" descr="09_Pre-Algbra Nav_Bar">
            <a:hlinkClick r:id="rId14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1" b="2942"/>
          <a:stretch>
            <a:fillRect/>
          </a:stretch>
        </p:blipFill>
        <p:spPr bwMode="hidden">
          <a:xfrm>
            <a:off x="847725" y="6067425"/>
            <a:ext cx="8296275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8" name="GLOBE" descr="09_PAlg-Online">
            <a:hlinkClick r:id="rId17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431" name="Picture 7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3" name="Picture 9" descr="09_PAlg-Home">
            <a:hlinkClick r:id="rId14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8" name="Picture 14" descr="09_PAlg-ForwardDEAD">
            <a:hlinkClick r:id="" action="ppaction://noaction" highlightClick="1" endSnd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15075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2" name="Picture 18" descr="LNHeader2-5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-28575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3" name="Picture 19" descr="09_GEOM LTHeader 02-05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819275" y="0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4" name="CR" descr="09_PAlg-Ch Resources">
            <a:hlinkClick r:id="rId24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15075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89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3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4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5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24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4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13" name="Picture 49" descr="09_GEOM NA Splash Fl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02" name="Picture 38" descr="09_GEOM Splash ARM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64444" r="63020" b="18889"/>
          <a:stretch>
            <a:fillRect/>
          </a:stretch>
        </p:blipFill>
        <p:spPr bwMode="ltGray">
          <a:xfrm>
            <a:off x="4076700" y="4419600"/>
            <a:ext cx="16287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Splash Screen</a:t>
            </a:r>
          </a:p>
        </p:txBody>
      </p:sp>
      <p:pic>
        <p:nvPicPr>
          <p:cNvPr id="36907" name="Picture 43" descr="LNHeader2-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4648200"/>
            <a:ext cx="1143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08" name="Picture 44" descr="09_GEOM LTHeader 02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884738"/>
            <a:ext cx="73247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157880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Analyze Statements Using Postulates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33400" y="4781550"/>
            <a:ext cx="82296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	</a:t>
            </a:r>
            <a:r>
              <a:rPr lang="en-US" sz="2400">
                <a:solidFill>
                  <a:srgbClr val="E01B22"/>
                </a:solidFill>
              </a:rPr>
              <a:t>Always; Postulate 2.5 states that if two points lie in a plane, then the entire line containing those points lies in the plane.</a:t>
            </a:r>
          </a:p>
        </p:txBody>
      </p: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876300" y="1503363"/>
            <a:ext cx="7705725" cy="1552575"/>
            <a:chOff x="552" y="947"/>
            <a:chExt cx="4854" cy="978"/>
          </a:xfrm>
        </p:grpSpPr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552" y="947"/>
              <a:ext cx="4854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 b="1">
                  <a:solidFill>
                    <a:srgbClr val="E01B22"/>
                  </a:solidFill>
                  <a:ea typeface="Times New Roman" pitchFamily="18" charset="0"/>
                  <a:cs typeface="Arial" charset="0"/>
                </a:rPr>
                <a:t>A.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  Determine whether the following statement is 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always, sometimes,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 or 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never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 true. Explain.</a:t>
              </a:r>
            </a:p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If plane 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T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 contains                    contains point 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G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, then plane 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T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 contains point </a:t>
              </a:r>
              <a:r>
                <a:rPr lang="en-US" sz="2400" b="1" i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G</a:t>
              </a: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.</a:t>
              </a:r>
            </a:p>
          </p:txBody>
        </p:sp>
        <p:pic>
          <p:nvPicPr>
            <p:cNvPr id="6152" name="Picture 8" descr="GEO_8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" y="1434"/>
              <a:ext cx="1049" cy="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949638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Analyze Statements Using Postulates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533400" y="4781550"/>
            <a:ext cx="83343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Never; noncollinear points do not lie on the same line by definition.</a:t>
            </a:r>
          </a:p>
        </p:txBody>
      </p:sp>
      <p:grpSp>
        <p:nvGrpSpPr>
          <p:cNvPr id="7182" name="Group 14"/>
          <p:cNvGrpSpPr>
            <a:grpSpLocks/>
          </p:cNvGrpSpPr>
          <p:nvPr/>
        </p:nvGrpSpPr>
        <p:grpSpPr bwMode="auto">
          <a:xfrm>
            <a:off x="876300" y="1455738"/>
            <a:ext cx="7705725" cy="1443037"/>
            <a:chOff x="552" y="917"/>
            <a:chExt cx="4854" cy="909"/>
          </a:xfrm>
        </p:grpSpPr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552" y="917"/>
              <a:ext cx="4854" cy="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b="1">
                  <a:solidFill>
                    <a:srgbClr val="E01B22"/>
                  </a:solidFill>
                </a:rPr>
                <a:t>B.</a:t>
              </a:r>
              <a:r>
                <a:rPr lang="en-US" sz="2400" b="1">
                  <a:solidFill>
                    <a:srgbClr val="00539D"/>
                  </a:solidFill>
                </a:rPr>
                <a:t>  Determine whether the following statement is </a:t>
              </a:r>
              <a:r>
                <a:rPr lang="en-US" sz="2400" b="1" i="1">
                  <a:solidFill>
                    <a:srgbClr val="00539D"/>
                  </a:solidFill>
                </a:rPr>
                <a:t>always, sometimes,</a:t>
              </a:r>
              <a:r>
                <a:rPr lang="en-US" sz="2400" b="1">
                  <a:solidFill>
                    <a:srgbClr val="00539D"/>
                  </a:solidFill>
                </a:rPr>
                <a:t> or </a:t>
              </a:r>
              <a:r>
                <a:rPr lang="en-US" sz="2400" b="1" i="1">
                  <a:solidFill>
                    <a:srgbClr val="00539D"/>
                  </a:solidFill>
                </a:rPr>
                <a:t>never</a:t>
              </a:r>
              <a:r>
                <a:rPr lang="en-US" sz="2400" b="1">
                  <a:solidFill>
                    <a:srgbClr val="00539D"/>
                  </a:solidFill>
                </a:rPr>
                <a:t> true. Explain.</a:t>
              </a:r>
            </a:p>
            <a:p>
              <a:pPr fontAlgn="base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b="1">
                  <a:solidFill>
                    <a:srgbClr val="00539D"/>
                  </a:solidFill>
                </a:rPr>
                <a:t> </a:t>
              </a:r>
              <a:r>
                <a:rPr lang="en-US" sz="2400" b="1" i="1">
                  <a:solidFill>
                    <a:srgbClr val="00539D"/>
                  </a:solidFill>
                </a:rPr>
                <a:t>      </a:t>
              </a:r>
              <a:r>
                <a:rPr lang="en-US" sz="2400" b="1">
                  <a:solidFill>
                    <a:srgbClr val="00539D"/>
                  </a:solidFill>
                </a:rPr>
                <a:t>contains three noncollinear points.</a:t>
              </a:r>
            </a:p>
          </p:txBody>
        </p:sp>
        <p:pic>
          <p:nvPicPr>
            <p:cNvPr id="7180" name="Picture 12" descr="02-05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" y="1536"/>
              <a:ext cx="354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48573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1469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114695" name="Oval 7"/>
          <p:cNvSpPr>
            <a:spLocks noChangeArrowheads="1"/>
          </p:cNvSpPr>
          <p:nvPr/>
        </p:nvSpPr>
        <p:spPr bwMode="auto">
          <a:xfrm>
            <a:off x="914400" y="496887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4696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7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8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400" b="1">
                <a:solidFill>
                  <a:srgbClr val="E01B22"/>
                </a:solidFill>
                <a:cs typeface="Times New Roman" pitchFamily="18" charset="0"/>
              </a:rPr>
              <a:t>A.  </a:t>
            </a:r>
            <a:r>
              <a:rPr lang="en-US" sz="2400" b="1">
                <a:solidFill>
                  <a:srgbClr val="00539D"/>
                </a:solidFill>
              </a:rPr>
              <a:t>Determine whether the statement is </a:t>
            </a:r>
            <a:r>
              <a:rPr lang="en-US" sz="2400" b="1" i="1">
                <a:solidFill>
                  <a:srgbClr val="00539D"/>
                </a:solidFill>
              </a:rPr>
              <a:t>always, sometimes,</a:t>
            </a:r>
            <a:r>
              <a:rPr lang="en-US" sz="2400" b="1">
                <a:solidFill>
                  <a:srgbClr val="00539D"/>
                </a:solidFill>
              </a:rPr>
              <a:t> or </a:t>
            </a:r>
            <a:r>
              <a:rPr lang="en-US" sz="2400" b="1" i="1">
                <a:solidFill>
                  <a:srgbClr val="00539D"/>
                </a:solidFill>
              </a:rPr>
              <a:t>never</a:t>
            </a:r>
            <a:r>
              <a:rPr lang="en-US" sz="2400" b="1">
                <a:solidFill>
                  <a:srgbClr val="00539D"/>
                </a:solidFill>
              </a:rPr>
              <a:t> true. </a:t>
            </a:r>
            <a:r>
              <a:rPr lang="en-US" b="1" i="1">
                <a:solidFill>
                  <a:srgbClr val="00539D"/>
                </a:solidFill>
              </a:rPr>
              <a:t/>
            </a:r>
            <a:br>
              <a:rPr lang="en-US" b="1" i="1">
                <a:solidFill>
                  <a:srgbClr val="00539D"/>
                </a:solidFill>
              </a:rPr>
            </a:br>
            <a:r>
              <a:rPr lang="en-US" b="1" i="1">
                <a:solidFill>
                  <a:srgbClr val="00539D"/>
                </a:solidFill>
              </a:rPr>
              <a:t/>
            </a:r>
            <a:br>
              <a:rPr lang="en-US" b="1" i="1">
                <a:solidFill>
                  <a:srgbClr val="00539D"/>
                </a:solidFill>
              </a:rPr>
            </a:br>
            <a:r>
              <a:rPr lang="en-US" sz="2400" b="1">
                <a:solidFill>
                  <a:srgbClr val="00539D"/>
                </a:solidFill>
              </a:rPr>
              <a:t>Plane </a:t>
            </a:r>
            <a:r>
              <a:rPr lang="en-US" sz="2400" b="1" i="1">
                <a:solidFill>
                  <a:srgbClr val="00539D"/>
                </a:solidFill>
              </a:rPr>
              <a:t>A</a:t>
            </a:r>
            <a:r>
              <a:rPr lang="en-US" sz="2400" b="1">
                <a:solidFill>
                  <a:srgbClr val="00539D"/>
                </a:solidFill>
              </a:rPr>
              <a:t> and plane </a:t>
            </a:r>
            <a:r>
              <a:rPr lang="en-US" sz="2400" b="1" i="1">
                <a:solidFill>
                  <a:srgbClr val="00539D"/>
                </a:solidFill>
              </a:rPr>
              <a:t>B</a:t>
            </a:r>
            <a:r>
              <a:rPr lang="en-US" sz="2400" b="1">
                <a:solidFill>
                  <a:srgbClr val="00539D"/>
                </a:solidFill>
              </a:rPr>
              <a:t> intersect in exactly one point.</a:t>
            </a:r>
          </a:p>
        </p:txBody>
      </p:sp>
      <p:sp>
        <p:nvSpPr>
          <p:cNvPr id="114699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124200"/>
            <a:ext cx="2590800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always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sometimes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never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846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5" grpId="0" animBg="1"/>
      <p:bldP spid="114698" grpId="0" autoUpdateAnimBg="0"/>
      <p:bldP spid="11469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4541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145412" name="Oval 4"/>
          <p:cNvSpPr>
            <a:spLocks noChangeArrowheads="1"/>
          </p:cNvSpPr>
          <p:nvPr/>
        </p:nvSpPr>
        <p:spPr bwMode="auto">
          <a:xfrm>
            <a:off x="923925" y="37592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5413" name="Picture 5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4" name="Picture 6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8" name="TPQuestion"/>
          <p:cNvSpPr>
            <a:spLocks noChangeArrowheads="1"/>
          </p:cNvSpPr>
          <p:nvPr/>
        </p:nvSpPr>
        <p:spPr bwMode="auto">
          <a:xfrm>
            <a:off x="533400" y="1504950"/>
            <a:ext cx="83058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400" b="1">
                <a:solidFill>
                  <a:srgbClr val="E01B22"/>
                </a:solidFill>
                <a:cs typeface="Times New Roman" pitchFamily="18" charset="0"/>
              </a:rPr>
              <a:t>B.  </a:t>
            </a:r>
            <a:r>
              <a:rPr lang="en-US" sz="2400" b="1">
                <a:solidFill>
                  <a:srgbClr val="00539D"/>
                </a:solidFill>
              </a:rPr>
              <a:t>Determine whether the statement is </a:t>
            </a:r>
            <a:r>
              <a:rPr lang="en-US" sz="2400" b="1" i="1">
                <a:solidFill>
                  <a:srgbClr val="00539D"/>
                </a:solidFill>
              </a:rPr>
              <a:t>always, sometimes,</a:t>
            </a:r>
            <a:r>
              <a:rPr lang="en-US" sz="2400" b="1">
                <a:solidFill>
                  <a:srgbClr val="00539D"/>
                </a:solidFill>
              </a:rPr>
              <a:t> or </a:t>
            </a:r>
            <a:r>
              <a:rPr lang="en-US" sz="2400" b="1" i="1">
                <a:solidFill>
                  <a:srgbClr val="00539D"/>
                </a:solidFill>
              </a:rPr>
              <a:t>never</a:t>
            </a:r>
            <a:r>
              <a:rPr lang="en-US" sz="2400" b="1">
                <a:solidFill>
                  <a:srgbClr val="00539D"/>
                </a:solidFill>
              </a:rPr>
              <a:t> true. </a:t>
            </a:r>
            <a:r>
              <a:rPr lang="en-US" sz="2400" b="1" i="1">
                <a:solidFill>
                  <a:srgbClr val="00539D"/>
                </a:solidFill>
              </a:rPr>
              <a:t/>
            </a:r>
            <a:br>
              <a:rPr lang="en-US" sz="2400" b="1" i="1">
                <a:solidFill>
                  <a:srgbClr val="00539D"/>
                </a:solidFill>
              </a:rPr>
            </a:br>
            <a:r>
              <a:rPr lang="en-US" sz="2400" b="1" i="1">
                <a:solidFill>
                  <a:srgbClr val="00539D"/>
                </a:solidFill>
              </a:rPr>
              <a:t/>
            </a:r>
            <a:br>
              <a:rPr lang="en-US" sz="2400" b="1" i="1">
                <a:solidFill>
                  <a:srgbClr val="00539D"/>
                </a:solidFill>
              </a:rPr>
            </a:br>
            <a:r>
              <a:rPr lang="en-US" sz="2400" b="1">
                <a:solidFill>
                  <a:srgbClr val="00539D"/>
                </a:solidFill>
              </a:rPr>
              <a:t>Point </a:t>
            </a:r>
            <a:r>
              <a:rPr lang="en-US" sz="2400" b="1" i="1">
                <a:solidFill>
                  <a:srgbClr val="00539D"/>
                </a:solidFill>
              </a:rPr>
              <a:t>N</a:t>
            </a:r>
            <a:r>
              <a:rPr lang="en-US" sz="2400" b="1">
                <a:solidFill>
                  <a:srgbClr val="00539D"/>
                </a:solidFill>
              </a:rPr>
              <a:t> lies in plane </a:t>
            </a:r>
            <a:r>
              <a:rPr lang="en-US" sz="2400" b="1" i="1">
                <a:solidFill>
                  <a:srgbClr val="00539D"/>
                </a:solidFill>
              </a:rPr>
              <a:t>X</a:t>
            </a:r>
            <a:r>
              <a:rPr lang="en-US" sz="2400" b="1">
                <a:solidFill>
                  <a:srgbClr val="00539D"/>
                </a:solidFill>
              </a:rPr>
              <a:t> and point </a:t>
            </a:r>
            <a:r>
              <a:rPr lang="en-US" sz="2400" b="1" i="1">
                <a:solidFill>
                  <a:srgbClr val="00539D"/>
                </a:solidFill>
              </a:rPr>
              <a:t>R</a:t>
            </a:r>
            <a:r>
              <a:rPr lang="en-US" sz="2400" b="1">
                <a:solidFill>
                  <a:srgbClr val="00539D"/>
                </a:solidFill>
              </a:rPr>
              <a:t> lies in plane </a:t>
            </a:r>
            <a:r>
              <a:rPr lang="en-US" sz="2400" b="1" i="1">
                <a:solidFill>
                  <a:srgbClr val="00539D"/>
                </a:solidFill>
              </a:rPr>
              <a:t>Z.</a:t>
            </a:r>
            <a:r>
              <a:rPr lang="en-US" sz="2400" b="1">
                <a:solidFill>
                  <a:srgbClr val="00539D"/>
                </a:solidFill>
              </a:rPr>
              <a:t> </a:t>
            </a:r>
            <a:br>
              <a:rPr lang="en-US" sz="2400" b="1">
                <a:solidFill>
                  <a:srgbClr val="00539D"/>
                </a:solidFill>
              </a:rPr>
            </a:br>
            <a:r>
              <a:rPr lang="en-US" sz="2400" b="1">
                <a:solidFill>
                  <a:srgbClr val="00539D"/>
                </a:solidFill>
              </a:rPr>
              <a:t>You can draw only one line that contains both points </a:t>
            </a:r>
            <a:r>
              <a:rPr lang="en-US" sz="2400" b="1" i="1">
                <a:solidFill>
                  <a:srgbClr val="00539D"/>
                </a:solidFill>
              </a:rPr>
              <a:t>N</a:t>
            </a:r>
            <a:r>
              <a:rPr lang="en-US" sz="2400" b="1">
                <a:solidFill>
                  <a:srgbClr val="00539D"/>
                </a:solidFill>
              </a:rPr>
              <a:t> and </a:t>
            </a:r>
            <a:r>
              <a:rPr lang="en-US" sz="2400" b="1" i="1">
                <a:solidFill>
                  <a:srgbClr val="00539D"/>
                </a:solidFill>
              </a:rPr>
              <a:t>R.</a:t>
            </a:r>
            <a:endParaRPr lang="en-US" sz="2400" b="1">
              <a:solidFill>
                <a:srgbClr val="00539D"/>
              </a:solidFill>
            </a:endParaRPr>
          </a:p>
        </p:txBody>
      </p:sp>
      <p:sp>
        <p:nvSpPr>
          <p:cNvPr id="145419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762375"/>
            <a:ext cx="2590800" cy="229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always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sometimes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never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518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animBg="1"/>
      <p:bldP spid="145418" grpId="0" autoUpdateAnimBg="0"/>
      <p:bldP spid="14541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5" name="Picture 5" descr="GEOM-CH02-127-A-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295400"/>
            <a:ext cx="823912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805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28900" y="771525"/>
            <a:ext cx="598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Write a Paragraph Proof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520700" y="2533650"/>
            <a:ext cx="8077200" cy="468313"/>
            <a:chOff x="336" y="1518"/>
            <a:chExt cx="5088" cy="295"/>
          </a:xfrm>
        </p:grpSpPr>
        <p:sp>
          <p:nvSpPr>
            <p:cNvPr id="9221" name="Text Box 5"/>
            <p:cNvSpPr txBox="1">
              <a:spLocks noChangeArrowheads="1"/>
            </p:cNvSpPr>
            <p:nvPr/>
          </p:nvSpPr>
          <p:spPr bwMode="auto">
            <a:xfrm>
              <a:off x="336" y="1548"/>
              <a:ext cx="508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 b="1">
                  <a:solidFill>
                    <a:srgbClr val="00539D"/>
                  </a:solidFill>
                </a:rPr>
                <a:t>Given:</a:t>
              </a:r>
            </a:p>
          </p:txBody>
        </p:sp>
        <p:pic>
          <p:nvPicPr>
            <p:cNvPr id="9222" name="Picture 6" descr="GEO_8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714" r="65483" b="43608"/>
            <a:stretch>
              <a:fillRect/>
            </a:stretch>
          </p:blipFill>
          <p:spPr bwMode="auto">
            <a:xfrm>
              <a:off x="1309" y="1518"/>
              <a:ext cx="1613" cy="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20700" y="3209925"/>
            <a:ext cx="80772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>
              <a:tabLst>
                <a:tab pos="1485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485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485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485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485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539D"/>
                </a:solidFill>
              </a:rPr>
              <a:t>Prove:	</a:t>
            </a:r>
            <a:r>
              <a:rPr lang="en-US" sz="2400" i="1">
                <a:solidFill>
                  <a:srgbClr val="000000"/>
                </a:solidFill>
              </a:rPr>
              <a:t>ACD</a:t>
            </a:r>
            <a:r>
              <a:rPr lang="en-US" sz="2400">
                <a:solidFill>
                  <a:srgbClr val="000000"/>
                </a:solidFill>
              </a:rPr>
              <a:t> is a plane.</a:t>
            </a:r>
          </a:p>
        </p:txBody>
      </p: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520700" y="3827463"/>
            <a:ext cx="8353425" cy="2100262"/>
            <a:chOff x="336" y="2411"/>
            <a:chExt cx="5262" cy="1323"/>
          </a:xfrm>
        </p:grpSpPr>
        <p:pic>
          <p:nvPicPr>
            <p:cNvPr id="9225" name="Picture 9" descr="GEO_8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52" r="92703" b="22971"/>
            <a:stretch>
              <a:fillRect/>
            </a:stretch>
          </p:blipFill>
          <p:spPr bwMode="auto">
            <a:xfrm>
              <a:off x="1303" y="2412"/>
              <a:ext cx="341" cy="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GEO_8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933" r="92061" b="778"/>
            <a:stretch>
              <a:fillRect/>
            </a:stretch>
          </p:blipFill>
          <p:spPr bwMode="auto">
            <a:xfrm>
              <a:off x="1993" y="2436"/>
              <a:ext cx="371" cy="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336" y="2411"/>
              <a:ext cx="5262" cy="1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 b="1">
                  <a:solidFill>
                    <a:srgbClr val="00539D"/>
                  </a:solidFill>
                </a:rPr>
                <a:t>Proof:	      </a:t>
              </a:r>
              <a:r>
                <a:rPr lang="en-US" sz="2400">
                  <a:solidFill>
                    <a:srgbClr val="000000"/>
                  </a:solidFill>
                </a:rPr>
                <a:t>and      </a:t>
              </a:r>
              <a:r>
                <a:rPr lang="en-US" sz="2400">
                  <a:solidFill>
                    <a:srgbClr val="00539D"/>
                  </a:solidFill>
                </a:rPr>
                <a:t> 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must intersect at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C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because if two lines intersect, then their intersection is exactly one point. Point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A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is on       and point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D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is on      . Points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A, C, 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and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D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are not collinear. Therefore,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ACD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is a plane as it contains three points not on the same line.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  <p:pic>
          <p:nvPicPr>
            <p:cNvPr id="9228" name="Picture 12" descr="GEO_8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52" r="92703" b="22971"/>
            <a:stretch>
              <a:fillRect/>
            </a:stretch>
          </p:blipFill>
          <p:spPr bwMode="auto">
            <a:xfrm>
              <a:off x="1698" y="2911"/>
              <a:ext cx="341" cy="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9" name="Picture 13" descr="GEO_8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933" r="92960" b="389"/>
            <a:stretch>
              <a:fillRect/>
            </a:stretch>
          </p:blipFill>
          <p:spPr bwMode="auto">
            <a:xfrm>
              <a:off x="3505" y="2935"/>
              <a:ext cx="329" cy="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30" name="Picture 14" descr="GEO_1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1447800"/>
            <a:ext cx="7158038" cy="9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1258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pic>
        <p:nvPicPr>
          <p:cNvPr id="91140" name="Picture 4" descr="GEO_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447800"/>
            <a:ext cx="7721600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1" name="Picture 5" descr="GEO02-05-03-Y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3638550"/>
            <a:ext cx="3957637" cy="22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5" name="Picture 9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6" name="Picture 10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7569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53" name="Group 21"/>
          <p:cNvGrpSpPr>
            <a:grpSpLocks/>
          </p:cNvGrpSpPr>
          <p:nvPr/>
        </p:nvGrpSpPr>
        <p:grpSpPr bwMode="auto">
          <a:xfrm>
            <a:off x="800100" y="1457325"/>
            <a:ext cx="7999413" cy="4752975"/>
            <a:chOff x="504" y="918"/>
            <a:chExt cx="5039" cy="2994"/>
          </a:xfrm>
        </p:grpSpPr>
        <p:pic>
          <p:nvPicPr>
            <p:cNvPr id="146446" name="Picture 14" descr="GEO_8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77" b="18143"/>
            <a:stretch>
              <a:fillRect/>
            </a:stretch>
          </p:blipFill>
          <p:spPr bwMode="auto">
            <a:xfrm>
              <a:off x="1164" y="918"/>
              <a:ext cx="4379" cy="2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448" name="Picture 16" descr="GEO_8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703" r="81911" b="949"/>
            <a:stretch>
              <a:fillRect/>
            </a:stretch>
          </p:blipFill>
          <p:spPr bwMode="auto">
            <a:xfrm>
              <a:off x="1168" y="3648"/>
              <a:ext cx="848" cy="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6449" name="Rectangle 17"/>
            <p:cNvSpPr>
              <a:spLocks noChangeArrowheads="1"/>
            </p:cNvSpPr>
            <p:nvPr/>
          </p:nvSpPr>
          <p:spPr bwMode="auto">
            <a:xfrm>
              <a:off x="504" y="947"/>
              <a:ext cx="485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 b="1">
                  <a:solidFill>
                    <a:srgbClr val="00539D"/>
                  </a:solidFill>
                  <a:ea typeface="Times New Roman" pitchFamily="18" charset="0"/>
                  <a:cs typeface="Arial" charset="0"/>
                </a:rPr>
                <a:t>Proof:</a:t>
              </a:r>
            </a:p>
          </p:txBody>
        </p:sp>
        <p:pic>
          <p:nvPicPr>
            <p:cNvPr id="146452" name="Picture 20" descr="2-5-3cyp-red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" y="3408"/>
              <a:ext cx="4284" cy="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643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pic>
        <p:nvPicPr>
          <p:cNvPr id="146440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41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47" name="Text Box 15"/>
          <p:cNvSpPr txBox="1">
            <a:spLocks noChangeArrowheads="1"/>
          </p:cNvSpPr>
          <p:nvPr/>
        </p:nvSpPr>
        <p:spPr bwMode="auto">
          <a:xfrm>
            <a:off x="5276850" y="1981200"/>
            <a:ext cx="4381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504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571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115719" name="Oval 7"/>
          <p:cNvSpPr>
            <a:spLocks noChangeArrowheads="1"/>
          </p:cNvSpPr>
          <p:nvPr/>
        </p:nvSpPr>
        <p:spPr bwMode="auto">
          <a:xfrm>
            <a:off x="914400" y="14986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5720" name="Picture 8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21" name="Picture 9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22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524000"/>
            <a:ext cx="525780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Definition of midpoint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Segment Addition Postulate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Definition of congruent segments</a:t>
            </a: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400" b="1">
                <a:solidFill>
                  <a:srgbClr val="000000"/>
                </a:solidFill>
                <a:sym typeface="Symbol" pitchFamily="18" charset="2"/>
              </a:rPr>
              <a:t>	Substitution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195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 animBg="1"/>
      <p:bldP spid="11572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1" name="Picture 5" descr="GEOM-CH02-127-B-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48254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Then/Now</a:t>
            </a:r>
          </a:p>
        </p:txBody>
      </p:sp>
      <p:pic>
        <p:nvPicPr>
          <p:cNvPr id="4102" name="Picture 6" descr="T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4295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12800" y="1828800"/>
            <a:ext cx="7620000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>
                <a:solidFill>
                  <a:srgbClr val="000000"/>
                </a:solidFill>
              </a:rPr>
              <a:t>You used deductive reasoning by applying the Law of Detachment and the Law of Syllogism. (Lesson 2–4)</a:t>
            </a:r>
          </a:p>
        </p:txBody>
      </p:sp>
      <p:pic>
        <p:nvPicPr>
          <p:cNvPr id="4108" name="Picture 12" descr="N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04800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812800" y="4057650"/>
            <a:ext cx="7620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Identify and use basic postulates about points, lines, and planes.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812800" y="5086350"/>
            <a:ext cx="7620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Write paragraph proofs.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6042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of the Lesson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341954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Vocabulary</a:t>
            </a:r>
          </a:p>
        </p:txBody>
      </p:sp>
      <p:pic>
        <p:nvPicPr>
          <p:cNvPr id="88069" name="Picture 5" descr="New Voc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742950"/>
            <a:ext cx="42418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812800" y="1828800"/>
            <a:ext cx="7620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postulate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812800" y="2463800"/>
            <a:ext cx="43688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axiom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proof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theorem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deductive argument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paragraph proof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informal proof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17178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0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8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8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8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8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8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8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6" name="Picture 10" descr="GEOM-CH02-125-A-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61" y="762000"/>
            <a:ext cx="757883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0806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1" name="Picture 5" descr="GEOM-CH02-125-B-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495425"/>
            <a:ext cx="8239125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92280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457700" y="771525"/>
            <a:ext cx="430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Identifying Postulates</a:t>
            </a:r>
          </a:p>
        </p:txBody>
      </p:sp>
      <p:sp>
        <p:nvSpPr>
          <p:cNvPr id="5903" name="Rectangle 783"/>
          <p:cNvSpPr>
            <a:spLocks noChangeArrowheads="1"/>
          </p:cNvSpPr>
          <p:nvPr/>
        </p:nvSpPr>
        <p:spPr bwMode="auto">
          <a:xfrm>
            <a:off x="876300" y="1503363"/>
            <a:ext cx="55245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ARCHITECTURE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Explain how the picture illustrates that the statement is true. Then state the postulate that can be used to show the statement is true.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A.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Points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F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and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G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lie in plane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Q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and on line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m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. Line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m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lies entirely in plane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Q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.</a:t>
            </a:r>
          </a:p>
        </p:txBody>
      </p:sp>
      <p:sp>
        <p:nvSpPr>
          <p:cNvPr id="5905" name="Rectangle 785"/>
          <p:cNvSpPr>
            <a:spLocks noChangeArrowheads="1"/>
          </p:cNvSpPr>
          <p:nvPr/>
        </p:nvSpPr>
        <p:spPr bwMode="auto">
          <a:xfrm>
            <a:off x="533400" y="4360863"/>
            <a:ext cx="822960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Points </a:t>
            </a:r>
            <a:r>
              <a:rPr lang="en-US" sz="2400" i="1">
                <a:solidFill>
                  <a:srgbClr val="E01B22"/>
                </a:solidFill>
              </a:rPr>
              <a:t>F </a:t>
            </a:r>
            <a:r>
              <a:rPr lang="en-US" sz="2400">
                <a:solidFill>
                  <a:srgbClr val="E01B22"/>
                </a:solidFill>
              </a:rPr>
              <a:t>and </a:t>
            </a:r>
            <a:r>
              <a:rPr lang="en-US" sz="2400" i="1">
                <a:solidFill>
                  <a:srgbClr val="E01B22"/>
                </a:solidFill>
              </a:rPr>
              <a:t>G</a:t>
            </a:r>
            <a:r>
              <a:rPr lang="en-US" sz="2400">
                <a:solidFill>
                  <a:srgbClr val="E01B22"/>
                </a:solidFill>
              </a:rPr>
              <a:t> lie on line </a:t>
            </a:r>
            <a:r>
              <a:rPr lang="en-US" sz="2400" i="1">
                <a:solidFill>
                  <a:srgbClr val="E01B22"/>
                </a:solidFill>
              </a:rPr>
              <a:t>m</a:t>
            </a:r>
            <a:r>
              <a:rPr lang="en-US" sz="2400">
                <a:solidFill>
                  <a:srgbClr val="E01B22"/>
                </a:solidFill>
              </a:rPr>
              <a:t>, and the line lies in plane </a:t>
            </a:r>
            <a:r>
              <a:rPr lang="en-US" sz="2400" i="1">
                <a:solidFill>
                  <a:srgbClr val="E01B22"/>
                </a:solidFill>
              </a:rPr>
              <a:t>Q</a:t>
            </a:r>
            <a:r>
              <a:rPr lang="en-US" sz="2400">
                <a:solidFill>
                  <a:srgbClr val="E01B22"/>
                </a:solidFill>
              </a:rPr>
              <a:t>. Postulate 2.5, which states that if two points lie in a plane, the entire line containing the points lies in that plane, shows that this is true.</a:t>
            </a:r>
          </a:p>
        </p:txBody>
      </p:sp>
      <p:pic>
        <p:nvPicPr>
          <p:cNvPr id="5906" name="Picture 786" descr="09Geom02-05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1447800"/>
            <a:ext cx="21367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10827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3" grpId="0" build="p" autoUpdateAnimBg="0" advAuto="0"/>
      <p:bldP spid="590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876300" y="1503363"/>
            <a:ext cx="55245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ARCHITECTURE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Explain how the picture illustrates that the statement is true. Then state the postulate that can be used to show the statement is true.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  <a:ea typeface="Times New Roman" pitchFamily="18" charset="0"/>
                <a:cs typeface="Arial" charset="0"/>
              </a:rPr>
              <a:t>B.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Points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A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and </a:t>
            </a:r>
            <a:r>
              <a:rPr lang="en-US" sz="2400" b="1" i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C</a:t>
            </a:r>
            <a:r>
              <a:rPr lang="en-US" sz="2400" b="1">
                <a:solidFill>
                  <a:srgbClr val="00539D"/>
                </a:solidFill>
                <a:ea typeface="Times New Roman" pitchFamily="18" charset="0"/>
                <a:cs typeface="Arial" charset="0"/>
              </a:rPr>
              <a:t> determine a line.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533400" y="4343400"/>
            <a:ext cx="82296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12913" indent="-136842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>
                <a:solidFill>
                  <a:srgbClr val="00539D"/>
                </a:solidFill>
              </a:rPr>
              <a:t>Answer:</a:t>
            </a:r>
            <a:r>
              <a:rPr lang="en-US" sz="2400">
                <a:solidFill>
                  <a:srgbClr val="E01B22"/>
                </a:solidFill>
              </a:rPr>
              <a:t> 	Points </a:t>
            </a:r>
            <a:r>
              <a:rPr lang="en-US" sz="2400" i="1">
                <a:solidFill>
                  <a:srgbClr val="E01B22"/>
                </a:solidFill>
              </a:rPr>
              <a:t>A </a:t>
            </a:r>
            <a:r>
              <a:rPr lang="en-US" sz="2400">
                <a:solidFill>
                  <a:srgbClr val="E01B22"/>
                </a:solidFill>
              </a:rPr>
              <a:t>and </a:t>
            </a:r>
            <a:r>
              <a:rPr lang="en-US" sz="2400" i="1">
                <a:solidFill>
                  <a:srgbClr val="E01B22"/>
                </a:solidFill>
              </a:rPr>
              <a:t>C</a:t>
            </a:r>
            <a:r>
              <a:rPr lang="en-US" sz="2400">
                <a:solidFill>
                  <a:srgbClr val="E01B22"/>
                </a:solidFill>
              </a:rPr>
              <a:t> lie along an edge, the line that they determine. Postulate 2.1, which says through any two points there is exactly one line, shows that this is true.</a:t>
            </a: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4457700" y="771525"/>
            <a:ext cx="430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EC1D24"/>
                </a:solidFill>
              </a:rPr>
              <a:t>Identifying Postulates</a:t>
            </a:r>
          </a:p>
        </p:txBody>
      </p:sp>
      <p:pic>
        <p:nvPicPr>
          <p:cNvPr id="86028" name="Picture 12" descr="09Geom02-05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1447800"/>
            <a:ext cx="21367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88749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6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 build="p" autoUpdateAnimBg="0" advAuto="0"/>
      <p:bldP spid="8602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366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904875" y="5038725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13673" name="Picture 9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4" name="Picture 10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7" name="c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3581400"/>
            <a:ext cx="48006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539D"/>
              </a:buClr>
            </a:pPr>
            <a:r>
              <a:rPr lang="pt-BR" sz="22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200" b="1">
                <a:solidFill>
                  <a:srgbClr val="000000"/>
                </a:solidFill>
                <a:sym typeface="Symbol" pitchFamily="18" charset="2"/>
              </a:rPr>
              <a:t>	Through any two points there is exactly one line.</a:t>
            </a:r>
          </a:p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539D"/>
              </a:buClr>
            </a:pPr>
            <a:r>
              <a:rPr lang="pt-BR" sz="22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200" b="1">
                <a:solidFill>
                  <a:srgbClr val="000000"/>
                </a:solidFill>
                <a:sym typeface="Symbol" pitchFamily="18" charset="2"/>
              </a:rPr>
              <a:t>	A line contains at least two points.</a:t>
            </a:r>
          </a:p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539D"/>
              </a:buClr>
            </a:pPr>
            <a:r>
              <a:rPr lang="pt-BR" sz="22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200" b="1">
                <a:solidFill>
                  <a:srgbClr val="000000"/>
                </a:solidFill>
                <a:sym typeface="Symbol" pitchFamily="18" charset="2"/>
              </a:rPr>
              <a:t>	A plane contains at least three noncollinear points.</a:t>
            </a:r>
          </a:p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539D"/>
              </a:buClr>
            </a:pPr>
            <a:r>
              <a:rPr lang="pt-BR" sz="22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200" b="1">
                <a:solidFill>
                  <a:srgbClr val="000000"/>
                </a:solidFill>
                <a:sym typeface="Symbol" pitchFamily="18" charset="2"/>
              </a:rPr>
              <a:t>	A plane contains at least two noncollinear points.</a:t>
            </a:r>
          </a:p>
        </p:txBody>
      </p:sp>
      <p:sp>
        <p:nvSpPr>
          <p:cNvPr id="113678" name="TPQuestion"/>
          <p:cNvSpPr>
            <a:spLocks noChangeArrowheads="1"/>
          </p:cNvSpPr>
          <p:nvPr/>
        </p:nvSpPr>
        <p:spPr bwMode="auto">
          <a:xfrm>
            <a:off x="533400" y="1371600"/>
            <a:ext cx="55626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</a:rPr>
              <a:t>ARCHITECTURE</a:t>
            </a:r>
            <a:r>
              <a:rPr lang="en-US" sz="2400" b="1">
                <a:solidFill>
                  <a:srgbClr val="FFEB55"/>
                </a:solidFill>
              </a:rPr>
              <a:t>  </a:t>
            </a:r>
            <a:r>
              <a:rPr lang="en-US" sz="2400" b="1">
                <a:solidFill>
                  <a:srgbClr val="00539D"/>
                </a:solidFill>
              </a:rPr>
              <a:t>Refer to the picture. State the postulate that can be used to show the statement is true.</a:t>
            </a:r>
            <a:br>
              <a:rPr lang="en-US" sz="2400" b="1">
                <a:solidFill>
                  <a:srgbClr val="00539D"/>
                </a:solidFill>
              </a:rPr>
            </a:br>
            <a:r>
              <a:rPr lang="en-US" sz="1000" b="1">
                <a:solidFill>
                  <a:srgbClr val="00539D"/>
                </a:solidFill>
              </a:rPr>
              <a:t/>
            </a:r>
            <a:br>
              <a:rPr lang="en-US" sz="1000" b="1">
                <a:solidFill>
                  <a:srgbClr val="00539D"/>
                </a:solidFill>
              </a:rPr>
            </a:br>
            <a:r>
              <a:rPr lang="en-US" sz="2400" b="1">
                <a:solidFill>
                  <a:srgbClr val="E01B22"/>
                </a:solidFill>
              </a:rPr>
              <a:t>A.</a:t>
            </a:r>
            <a:r>
              <a:rPr lang="en-US" sz="2400" b="1">
                <a:solidFill>
                  <a:srgbClr val="00539D"/>
                </a:solidFill>
              </a:rPr>
              <a:t> Plane </a:t>
            </a:r>
            <a:r>
              <a:rPr lang="en-US" sz="2400" b="1" i="1">
                <a:solidFill>
                  <a:srgbClr val="00539D"/>
                </a:solidFill>
              </a:rPr>
              <a:t>P</a:t>
            </a:r>
            <a:r>
              <a:rPr lang="en-US" sz="2400" b="1">
                <a:solidFill>
                  <a:srgbClr val="00539D"/>
                </a:solidFill>
              </a:rPr>
              <a:t> contains points </a:t>
            </a:r>
            <a:r>
              <a:rPr lang="en-US" sz="2400" b="1" i="1">
                <a:solidFill>
                  <a:srgbClr val="00539D"/>
                </a:solidFill>
              </a:rPr>
              <a:t>E</a:t>
            </a:r>
            <a:r>
              <a:rPr lang="en-US" sz="2400" b="1">
                <a:solidFill>
                  <a:srgbClr val="00539D"/>
                </a:solidFill>
              </a:rPr>
              <a:t>, </a:t>
            </a:r>
            <a:r>
              <a:rPr lang="en-US" sz="2400" b="1" i="1">
                <a:solidFill>
                  <a:srgbClr val="00539D"/>
                </a:solidFill>
              </a:rPr>
              <a:t>B</a:t>
            </a:r>
            <a:r>
              <a:rPr lang="en-US" sz="2400" b="1">
                <a:solidFill>
                  <a:srgbClr val="00539D"/>
                </a:solidFill>
              </a:rPr>
              <a:t>, and </a:t>
            </a:r>
            <a:r>
              <a:rPr lang="en-US" sz="2400" b="1" i="1">
                <a:solidFill>
                  <a:srgbClr val="00539D"/>
                </a:solidFill>
              </a:rPr>
              <a:t>G</a:t>
            </a:r>
            <a:r>
              <a:rPr lang="en-US" sz="2400" b="1">
                <a:solidFill>
                  <a:srgbClr val="00539D"/>
                </a:solidFill>
              </a:rPr>
              <a:t>.</a:t>
            </a:r>
          </a:p>
        </p:txBody>
      </p:sp>
      <p:pic>
        <p:nvPicPr>
          <p:cNvPr id="113680" name="Picture 16" descr="09Geom02-05-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1447800"/>
            <a:ext cx="21367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813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2" grpId="0" animBg="1"/>
      <p:bldP spid="113677" grpId="0" autoUpdateAnimBg="0"/>
      <p:bldP spid="11367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467600" y="3581400"/>
            <a:ext cx="12192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B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C</a:t>
            </a:r>
          </a:p>
          <a:p>
            <a:pPr marL="609600" indent="-609600">
              <a:buFontTx/>
              <a:buAutoNum type="alphaUcPeriod"/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745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147461" name="Oval 5"/>
          <p:cNvSpPr>
            <a:spLocks noChangeArrowheads="1"/>
          </p:cNvSpPr>
          <p:nvPr/>
        </p:nvSpPr>
        <p:spPr bwMode="auto">
          <a:xfrm>
            <a:off x="895350" y="481965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47462" name="Picture 6" descr="Check Prog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712788"/>
            <a:ext cx="284638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3" name="Picture 7" descr="CheckPoint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47713"/>
            <a:ext cx="1222375" cy="3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64" name="c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5350" y="3673475"/>
            <a:ext cx="5486400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539D"/>
              </a:buClr>
            </a:pPr>
            <a:r>
              <a:rPr lang="pt-BR" sz="22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sz="2200" b="1">
                <a:solidFill>
                  <a:srgbClr val="000000"/>
                </a:solidFill>
                <a:sym typeface="Symbol" pitchFamily="18" charset="2"/>
              </a:rPr>
              <a:t>	Through any two points there is exactly one line.</a:t>
            </a:r>
          </a:p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539D"/>
              </a:buClr>
            </a:pPr>
            <a:r>
              <a:rPr lang="pt-BR" sz="22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sz="2200" b="1">
                <a:solidFill>
                  <a:srgbClr val="000000"/>
                </a:solidFill>
                <a:sym typeface="Symbol" pitchFamily="18" charset="2"/>
              </a:rPr>
              <a:t>	A line contains at least two points.</a:t>
            </a:r>
          </a:p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539D"/>
              </a:buClr>
            </a:pPr>
            <a:r>
              <a:rPr lang="pt-BR" sz="22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sz="2200" b="1">
                <a:solidFill>
                  <a:srgbClr val="000000"/>
                </a:solidFill>
                <a:sym typeface="Symbol" pitchFamily="18" charset="2"/>
              </a:rPr>
              <a:t>	If two lines intersect, then their intersection is exactly one point.</a:t>
            </a:r>
          </a:p>
          <a:p>
            <a:pPr marL="533400" indent="-5334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539D"/>
              </a:buClr>
            </a:pPr>
            <a:r>
              <a:rPr lang="pt-BR" sz="22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sz="2200" b="1">
                <a:solidFill>
                  <a:srgbClr val="000000"/>
                </a:solidFill>
                <a:sym typeface="Symbol" pitchFamily="18" charset="2"/>
              </a:rPr>
              <a:t>	If two planes intersect, then their intersection is a line.</a:t>
            </a:r>
          </a:p>
        </p:txBody>
      </p:sp>
      <p:sp>
        <p:nvSpPr>
          <p:cNvPr id="147465" name="TPQuestion"/>
          <p:cNvSpPr>
            <a:spLocks noChangeArrowheads="1"/>
          </p:cNvSpPr>
          <p:nvPr/>
        </p:nvSpPr>
        <p:spPr bwMode="auto">
          <a:xfrm>
            <a:off x="533400" y="1371600"/>
            <a:ext cx="59436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01B22"/>
                </a:solidFill>
              </a:rPr>
              <a:t>ARCHITECTURE</a:t>
            </a:r>
            <a:r>
              <a:rPr lang="en-US" sz="2400" b="1">
                <a:solidFill>
                  <a:srgbClr val="FFEB55"/>
                </a:solidFill>
              </a:rPr>
              <a:t>  </a:t>
            </a:r>
            <a:r>
              <a:rPr lang="en-US" sz="2400" b="1">
                <a:solidFill>
                  <a:srgbClr val="00539D"/>
                </a:solidFill>
              </a:rPr>
              <a:t>Refer to the picture. State the postulate that can be used to show the statement is true.</a:t>
            </a:r>
            <a:br>
              <a:rPr lang="en-US" sz="2400" b="1">
                <a:solidFill>
                  <a:srgbClr val="00539D"/>
                </a:solidFill>
              </a:rPr>
            </a:br>
            <a:r>
              <a:rPr lang="en-US" sz="1000" b="1">
                <a:solidFill>
                  <a:srgbClr val="00539D"/>
                </a:solidFill>
              </a:rPr>
              <a:t/>
            </a:r>
            <a:br>
              <a:rPr lang="en-US" sz="1000" b="1">
                <a:solidFill>
                  <a:srgbClr val="00539D"/>
                </a:solidFill>
              </a:rPr>
            </a:br>
            <a:r>
              <a:rPr lang="en-US" sz="2400" b="1">
                <a:solidFill>
                  <a:srgbClr val="E01B22"/>
                </a:solidFill>
              </a:rPr>
              <a:t>B.</a:t>
            </a:r>
            <a:r>
              <a:rPr lang="en-US" sz="2400" b="1">
                <a:solidFill>
                  <a:srgbClr val="00539D"/>
                </a:solidFill>
              </a:rPr>
              <a:t> Line </a:t>
            </a:r>
            <a:r>
              <a:rPr lang="en-US" sz="2400" b="1" i="1">
                <a:solidFill>
                  <a:srgbClr val="00539D"/>
                </a:solidFill>
              </a:rPr>
              <a:t>AB</a:t>
            </a:r>
            <a:r>
              <a:rPr lang="en-US" sz="2400" b="1">
                <a:solidFill>
                  <a:srgbClr val="00539D"/>
                </a:solidFill>
              </a:rPr>
              <a:t> and line </a:t>
            </a:r>
            <a:r>
              <a:rPr lang="en-US" sz="2400" b="1" i="1">
                <a:solidFill>
                  <a:srgbClr val="00539D"/>
                </a:solidFill>
              </a:rPr>
              <a:t>BC</a:t>
            </a:r>
            <a:r>
              <a:rPr lang="en-US" sz="2400" b="1">
                <a:solidFill>
                  <a:srgbClr val="00539D"/>
                </a:solidFill>
              </a:rPr>
              <a:t> intersect at point </a:t>
            </a:r>
            <a:r>
              <a:rPr lang="en-US" sz="2400" b="1" i="1">
                <a:solidFill>
                  <a:srgbClr val="00539D"/>
                </a:solidFill>
              </a:rPr>
              <a:t>B</a:t>
            </a:r>
            <a:r>
              <a:rPr lang="en-US" sz="2400" b="1">
                <a:solidFill>
                  <a:srgbClr val="00539D"/>
                </a:solidFill>
              </a:rPr>
              <a:t>.</a:t>
            </a:r>
          </a:p>
        </p:txBody>
      </p:sp>
      <p:pic>
        <p:nvPicPr>
          <p:cNvPr id="147467" name="Picture 11" descr="09Geom02-05-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1447800"/>
            <a:ext cx="21367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853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 animBg="1"/>
      <p:bldP spid="147464" grpId="0" autoUpdateAnimBg="0"/>
      <p:bldP spid="147465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844EA5CFCAAD42CEBB73EF2D39263C87"/>
  <p:tag name="VALUES" val="Incorrect¤Incorrect¤Correct¤Incorrect"/>
  <p:tag name="TOTALRESPONSES" val="5"/>
  <p:tag name="SLICED" val="False"/>
  <p:tag name="RESPONSES" val="NA,1,5,2;3;4;2;4;"/>
  <p:tag name="CHARTSTRINGSTD" val="0 2 1 2"/>
  <p:tag name="CHARTSTRINGREV" val="2 1 2 0"/>
  <p:tag name="CHARTSTRINGSTDPER" val="0 0.4 0.2 0.4"/>
  <p:tag name="CHARTSTRINGREVPER" val="0.4 0.2 0.4 0"/>
  <p:tag name="QUESTIONALIAS" val="Example 1"/>
  <p:tag name="ANSWERSALIAS" val="A¤B¤C¤D"/>
  <p:tag name="RESPONSESGATHER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763036F1F41841B5A1B0F85EC6EBD574"/>
  <p:tag name="VALUES" val="Incorrect¤Incorrect¤Correct"/>
  <p:tag name="TOTALRESPONSES" val="2"/>
  <p:tag name="SLICED" val="False"/>
  <p:tag name="RESPONSES" val="NA,1,5,2;2;-;-;-;"/>
  <p:tag name="CHARTSTRINGSTD" val="0 2 0"/>
  <p:tag name="CHARTSTRINGREV" val="0 2 0"/>
  <p:tag name="CHARTSTRINGSTDPER" val="0 1 0"/>
  <p:tag name="CHARTSTRINGREVPER" val="0 1 0"/>
  <p:tag name="QUESTIONALIAS" val="Example 2"/>
  <p:tag name="ANSWERSALIAS" val="A¤B¤C"/>
  <p:tag name="RESPONSESGATHERED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7"/>
  <p:tag name="FONTSIZE" val="32"/>
  <p:tag name="BULLETTYPE" val="ppBulletAlphaUCPeriod"/>
  <p:tag name="ANSWERTEXT" val="A&#10;B&#10;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8"/>
  <p:tag name="SLIDEGUID" val="17D733D86EE747B7B2BD4559481B5A7D"/>
  <p:tag name="VALUES" val="Correct¤Incorrect¤Incorrect"/>
  <p:tag name="TOTALRESPONSES" val="5"/>
  <p:tag name="SLICED" val="False"/>
  <p:tag name="RESPONSES" val="NA,1,5,3;3;1;3;2;"/>
  <p:tag name="CHARTSTRINGSTD" val="1 1 3"/>
  <p:tag name="CHARTSTRINGREV" val="3 1 1"/>
  <p:tag name="CHARTSTRINGSTDPER" val="0.2 0.2 0.6"/>
  <p:tag name="CHARTSTRINGREVPER" val="0.6 0.2 0.2"/>
  <p:tag name="QUESTIONALIAS" val="Example 2"/>
  <p:tag name="ANSWERSALIAS" val="A¤B¤C"/>
  <p:tag name="RESPONSESGATHER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7"/>
  <p:tag name="FONTSIZE" val="32"/>
  <p:tag name="BULLETTYPE" val="ppBulletAlphaUCPeriod"/>
  <p:tag name="ANSWERTEXT" val="A&#10;B&#10;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RESPONSESGATHERED" val="False"/>
  <p:tag name="QUESTIONALIAS" val="Example 3"/>
  <p:tag name="ANSWERSALIAS" val="A¤B¤C¤D"/>
  <p:tag name="SLIDEORDER" val="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SLIDEGUID" val="A374C315D0D94FC1A78229D8376ED540"/>
  <p:tag name="VALUES" val="Correct¤Incorrect¤Incorrect¤Incorrect"/>
  <p:tag name="QUESTIONALIAS" val="Example 3"/>
  <p:tag name="ANSWERSALIAS" val="A¤B¤C¤D"/>
  <p:tag name="TOTALRESPONSES" val="5"/>
  <p:tag name="SLICED" val="False"/>
  <p:tag name="RESPONSES" val="NA,1,5,3;1;1;2;1;"/>
  <p:tag name="CHARTSTRINGSTD" val="3 1 1 0"/>
  <p:tag name="CHARTSTRINGREV" val="0 1 1 3"/>
  <p:tag name="CHARTSTRINGSTDPER" val="0.6 0.2 0.2 0"/>
  <p:tag name="CHARTSTRINGREVPER" val="0 0.2 0.2 0.6"/>
  <p:tag name="RESPONSESGATHERED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6"/>
  <p:tag name="SLIDEGUID" val="10402C18D5024B34B2D5723FE403CB47"/>
  <p:tag name="TOTALRESPONSES" val="5"/>
  <p:tag name="SLICED" val="False"/>
  <p:tag name="RESPONSES" val="NA,1,5,3;2;3;4;2;"/>
  <p:tag name="CHARTSTRINGSTD" val="0 2 2 1"/>
  <p:tag name="CHARTSTRINGREV" val="1 2 2 0"/>
  <p:tag name="CHARTSTRINGSTDPER" val="0 0.4 0.4 0.2"/>
  <p:tag name="CHARTSTRINGREVPER" val="0.2 0.4 0.4 0"/>
  <p:tag name="VALUES" val="Incorrect¤Incorrect¤Correct¤Incorrect"/>
  <p:tag name="QUESTIONALIAS" val="Example 1"/>
  <p:tag name="ANSWERSALIAS" val="A¤B¤C¤D"/>
  <p:tag name="RESPONSESGATHERED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TEXTLENGTH" val="10"/>
  <p:tag name="FONTSIZE" val="32"/>
  <p:tag name="BULLETTYPE" val="ppBulletAlphaUCPeriod"/>
  <p:tag name="ANSWERTEXT" val="A&#10;B&#10;C&#10;D"/>
</p:tagLst>
</file>

<file path=ppt/theme/theme1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E01B18"/>
      </a:hlink>
      <a:folHlink>
        <a:srgbClr val="E01B2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Default Design">
  <a:themeElements>
    <a:clrScheme name="1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358</Words>
  <Application>Microsoft Office PowerPoint</Application>
  <PresentationFormat>On-screen Show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3_Default Design</vt:lpstr>
      <vt:lpstr>2_Default Design</vt:lpstr>
      <vt:lpstr>5_Default Design</vt:lpstr>
      <vt:lpstr>6_Default Design</vt:lpstr>
      <vt:lpstr>7_Default Design</vt:lpstr>
      <vt:lpstr>11_Default Design</vt:lpstr>
      <vt:lpstr>Splash Screen</vt:lpstr>
      <vt:lpstr>Then/Now</vt:lpstr>
      <vt:lpstr>Vocabulary</vt:lpstr>
      <vt:lpstr>Concept</vt:lpstr>
      <vt:lpstr>Concept</vt:lpstr>
      <vt:lpstr>Example 1</vt:lpstr>
      <vt:lpstr>Example 1</vt:lpstr>
      <vt:lpstr>Example 1</vt:lpstr>
      <vt:lpstr>Example 1</vt:lpstr>
      <vt:lpstr>Example 2</vt:lpstr>
      <vt:lpstr>Example 2</vt:lpstr>
      <vt:lpstr>Example 2</vt:lpstr>
      <vt:lpstr>Example 2</vt:lpstr>
      <vt:lpstr>Concept</vt:lpstr>
      <vt:lpstr>Example 3</vt:lpstr>
      <vt:lpstr>Example 3</vt:lpstr>
      <vt:lpstr>Example 3</vt:lpstr>
      <vt:lpstr>Example 3</vt:lpstr>
      <vt:lpstr>Concept</vt:lpstr>
      <vt:lpstr>End of the Lesson</vt:lpstr>
    </vt:vector>
  </TitlesOfParts>
  <Company>SCSD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Splash Screen</dc:title>
  <dc:creator>gcasper</dc:creator>
  <cp:lastModifiedBy>gcasper</cp:lastModifiedBy>
  <cp:revision>1</cp:revision>
  <dcterms:created xsi:type="dcterms:W3CDTF">2012-11-02T18:02:23Z</dcterms:created>
  <dcterms:modified xsi:type="dcterms:W3CDTF">2012-11-02T18:09:09Z</dcterms:modified>
</cp:coreProperties>
</file>