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7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1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3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35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0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06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7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55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5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744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7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80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866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6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5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69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723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165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276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18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0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60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8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713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13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91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9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8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397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493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003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49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1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4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632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3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8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3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78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257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789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8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3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29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4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458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4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9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84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31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011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018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269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96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41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83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31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18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92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5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4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9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90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8464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308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38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1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7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2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hyperlink" Target="10Math_GEOM_CR02.pp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2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2.ppt" TargetMode="External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7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2-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2-0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Lesson 2–5</a:t>
            </a:r>
          </a:p>
        </p:txBody>
      </p:sp>
      <p:pic>
        <p:nvPicPr>
          <p:cNvPr id="42009" name="Picture 25" descr="LNHeader2-6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_GEOM LTHeader 02-06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CR" descr="09_PAlg-Ch Resources">
            <a:hlinkClick r:id="rId25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LNHeader2-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_GEOM LTHeader 02-0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1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LNHeader2-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_GEOM LTHeader 02-06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4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LNHeader2-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_GEOM LTHeader 02-0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Real World Ex_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4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LNHeader2-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_GEOM LTHeader 02-06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0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9" name="Picture 25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8" name="Picture 24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Picture 18" descr="LNHeader2-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GEOM LTHeader 02-06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4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ltGray">
          <a:xfrm>
            <a:off x="5229225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LNHeader2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2-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8794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904875" y="1531938"/>
            <a:ext cx="7981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Which of the following statements would complete the proof of this conjecture?</a:t>
            </a:r>
          </a:p>
        </p:txBody>
      </p:sp>
      <p:grpSp>
        <p:nvGrpSpPr>
          <p:cNvPr id="114707" name="Group 19"/>
          <p:cNvGrpSpPr>
            <a:grpSpLocks/>
          </p:cNvGrpSpPr>
          <p:nvPr/>
        </p:nvGrpSpPr>
        <p:grpSpPr bwMode="auto">
          <a:xfrm>
            <a:off x="904875" y="2438400"/>
            <a:ext cx="7981950" cy="2000250"/>
            <a:chOff x="570" y="1536"/>
            <a:chExt cx="5028" cy="1260"/>
          </a:xfrm>
        </p:grpSpPr>
        <p:pic>
          <p:nvPicPr>
            <p:cNvPr id="114705" name="Picture 17" descr="02-06-2-cy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7" b="71339"/>
            <a:stretch>
              <a:fillRect/>
            </a:stretch>
          </p:blipFill>
          <p:spPr bwMode="auto">
            <a:xfrm>
              <a:off x="1444" y="2220"/>
              <a:ext cx="131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706" name="Rectangle 18"/>
            <p:cNvSpPr>
              <a:spLocks noChangeArrowheads="1"/>
            </p:cNvSpPr>
            <p:nvPr/>
          </p:nvSpPr>
          <p:spPr bwMode="auto">
            <a:xfrm>
              <a:off x="570" y="1536"/>
              <a:ext cx="5028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If the formula for the area of a trapezoid is                   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                       , then the height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h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of the trapezoid is given by                     .</a:t>
              </a:r>
            </a:p>
          </p:txBody>
        </p:sp>
        <p:pic>
          <p:nvPicPr>
            <p:cNvPr id="114704" name="Picture 16" descr="02-06-2-cy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293"/>
            <a:stretch>
              <a:fillRect/>
            </a:stretch>
          </p:blipFill>
          <p:spPr bwMode="auto">
            <a:xfrm>
              <a:off x="598" y="1872"/>
              <a:ext cx="131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709" name="Picture 21" descr="2-6-2rwe-re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1350"/>
            <a:ext cx="32639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3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pic>
        <p:nvPicPr>
          <p:cNvPr id="133128" name="Picture 8" descr="Check P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9" name="Picture 9" descr="CheckPoint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44" name="Group 24"/>
          <p:cNvGrpSpPr>
            <a:grpSpLocks/>
          </p:cNvGrpSpPr>
          <p:nvPr/>
        </p:nvGrpSpPr>
        <p:grpSpPr bwMode="auto">
          <a:xfrm>
            <a:off x="900113" y="1371600"/>
            <a:ext cx="7929562" cy="4597400"/>
            <a:chOff x="567" y="978"/>
            <a:chExt cx="4995" cy="2896"/>
          </a:xfrm>
        </p:grpSpPr>
        <p:sp>
          <p:nvSpPr>
            <p:cNvPr id="133145" name="Text Box 25"/>
            <p:cNvSpPr txBox="1">
              <a:spLocks noChangeArrowheads="1"/>
            </p:cNvSpPr>
            <p:nvPr/>
          </p:nvSpPr>
          <p:spPr bwMode="auto">
            <a:xfrm>
              <a:off x="567" y="1189"/>
              <a:ext cx="488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Statements	Reasons</a:t>
              </a:r>
            </a:p>
          </p:txBody>
        </p:sp>
        <p:sp>
          <p:nvSpPr>
            <p:cNvPr id="133146" name="Rectangle 26"/>
            <p:cNvSpPr>
              <a:spLocks noChangeArrowheads="1"/>
            </p:cNvSpPr>
            <p:nvPr/>
          </p:nvSpPr>
          <p:spPr bwMode="auto">
            <a:xfrm>
              <a:off x="567" y="978"/>
              <a:ext cx="49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371600" indent="-13716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539D"/>
                  </a:solidFill>
                </a:rPr>
                <a:t>Proof:</a:t>
              </a:r>
              <a:endParaRPr lang="en-US" sz="2400">
                <a:solidFill>
                  <a:srgbClr val="00539D"/>
                </a:solidFill>
              </a:endParaRPr>
            </a:p>
          </p:txBody>
        </p:sp>
        <p:sp>
          <p:nvSpPr>
            <p:cNvPr id="133147" name="Line 27"/>
            <p:cNvSpPr>
              <a:spLocks noChangeShapeType="1"/>
            </p:cNvSpPr>
            <p:nvPr/>
          </p:nvSpPr>
          <p:spPr bwMode="auto">
            <a:xfrm>
              <a:off x="637" y="1407"/>
              <a:ext cx="4925" cy="0"/>
            </a:xfrm>
            <a:prstGeom prst="line">
              <a:avLst/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148" name="Line 28"/>
            <p:cNvSpPr>
              <a:spLocks noChangeShapeType="1"/>
            </p:cNvSpPr>
            <p:nvPr/>
          </p:nvSpPr>
          <p:spPr bwMode="auto">
            <a:xfrm>
              <a:off x="2622" y="1213"/>
              <a:ext cx="0" cy="2661"/>
            </a:xfrm>
            <a:prstGeom prst="line">
              <a:avLst/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170" name="Group 50"/>
          <p:cNvGrpSpPr>
            <a:grpSpLocks/>
          </p:cNvGrpSpPr>
          <p:nvPr/>
        </p:nvGrpSpPr>
        <p:grpSpPr bwMode="auto">
          <a:xfrm>
            <a:off x="885825" y="2095500"/>
            <a:ext cx="7953375" cy="3851275"/>
            <a:chOff x="558" y="1320"/>
            <a:chExt cx="5010" cy="2426"/>
          </a:xfrm>
        </p:grpSpPr>
        <p:sp>
          <p:nvSpPr>
            <p:cNvPr id="133133" name="Text Box 13"/>
            <p:cNvSpPr txBox="1">
              <a:spLocks noChangeArrowheads="1"/>
            </p:cNvSpPr>
            <p:nvPr/>
          </p:nvSpPr>
          <p:spPr bwMode="auto">
            <a:xfrm>
              <a:off x="558" y="2627"/>
              <a:ext cx="187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3.  </a:t>
              </a:r>
            </a:p>
          </p:txBody>
        </p:sp>
        <p:sp>
          <p:nvSpPr>
            <p:cNvPr id="133134" name="Text Box 14"/>
            <p:cNvSpPr txBox="1">
              <a:spLocks noChangeArrowheads="1"/>
            </p:cNvSpPr>
            <p:nvPr/>
          </p:nvSpPr>
          <p:spPr bwMode="auto">
            <a:xfrm>
              <a:off x="2688" y="2627"/>
              <a:ext cx="283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3.</a:t>
              </a:r>
              <a:r>
                <a:rPr lang="en-US" sz="2400">
                  <a:solidFill>
                    <a:srgbClr val="000000"/>
                  </a:solidFill>
                </a:rPr>
                <a:t> Division Property of Equality</a:t>
              </a:r>
            </a:p>
          </p:txBody>
        </p:sp>
        <p:sp>
          <p:nvSpPr>
            <p:cNvPr id="133136" name="Text Box 16"/>
            <p:cNvSpPr txBox="1">
              <a:spLocks noChangeArrowheads="1"/>
            </p:cNvSpPr>
            <p:nvPr/>
          </p:nvSpPr>
          <p:spPr bwMode="auto">
            <a:xfrm>
              <a:off x="558" y="3302"/>
              <a:ext cx="203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4.  </a:t>
              </a:r>
            </a:p>
          </p:txBody>
        </p:sp>
        <p:sp>
          <p:nvSpPr>
            <p:cNvPr id="133137" name="Text Box 17"/>
            <p:cNvSpPr txBox="1">
              <a:spLocks noChangeArrowheads="1"/>
            </p:cNvSpPr>
            <p:nvPr/>
          </p:nvSpPr>
          <p:spPr bwMode="auto">
            <a:xfrm>
              <a:off x="2688" y="3302"/>
              <a:ext cx="278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6075" indent="-346075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4.</a:t>
              </a:r>
              <a:r>
                <a:rPr lang="en-US" sz="2400">
                  <a:solidFill>
                    <a:srgbClr val="000000"/>
                  </a:solidFill>
                </a:rPr>
                <a:t> Symmetric Property of Equality</a:t>
              </a:r>
            </a:p>
          </p:txBody>
        </p:sp>
        <p:sp>
          <p:nvSpPr>
            <p:cNvPr id="133150" name="Text Box 30"/>
            <p:cNvSpPr txBox="1">
              <a:spLocks noChangeArrowheads="1"/>
            </p:cNvSpPr>
            <p:nvPr/>
          </p:nvSpPr>
          <p:spPr bwMode="auto">
            <a:xfrm>
              <a:off x="2688" y="1433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1.</a:t>
              </a:r>
              <a:r>
                <a:rPr lang="en-US" sz="2400">
                  <a:solidFill>
                    <a:srgbClr val="000000"/>
                  </a:solidFill>
                </a:rPr>
                <a:t> Given</a:t>
              </a:r>
            </a:p>
          </p:txBody>
        </p:sp>
        <p:sp>
          <p:nvSpPr>
            <p:cNvPr id="133151" name="Text Box 31"/>
            <p:cNvSpPr txBox="1">
              <a:spLocks noChangeArrowheads="1"/>
            </p:cNvSpPr>
            <p:nvPr/>
          </p:nvSpPr>
          <p:spPr bwMode="auto">
            <a:xfrm>
              <a:off x="558" y="1435"/>
              <a:ext cx="46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1. </a:t>
              </a:r>
            </a:p>
          </p:txBody>
        </p:sp>
        <p:sp>
          <p:nvSpPr>
            <p:cNvPr id="133158" name="Text Box 38"/>
            <p:cNvSpPr txBox="1">
              <a:spLocks noChangeArrowheads="1"/>
            </p:cNvSpPr>
            <p:nvPr/>
          </p:nvSpPr>
          <p:spPr bwMode="auto">
            <a:xfrm>
              <a:off x="558" y="2015"/>
              <a:ext cx="184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2.	</a:t>
              </a:r>
              <a:r>
                <a:rPr lang="en-US" sz="2400">
                  <a:solidFill>
                    <a:srgbClr val="000000"/>
                  </a:solidFill>
                </a:rPr>
                <a:t>_____________ </a:t>
              </a:r>
            </a:p>
          </p:txBody>
        </p:sp>
        <p:sp>
          <p:nvSpPr>
            <p:cNvPr id="133159" name="Text Box 39"/>
            <p:cNvSpPr txBox="1">
              <a:spLocks noChangeArrowheads="1"/>
            </p:cNvSpPr>
            <p:nvPr/>
          </p:nvSpPr>
          <p:spPr bwMode="auto">
            <a:xfrm>
              <a:off x="2688" y="2015"/>
              <a:ext cx="288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2.</a:t>
              </a:r>
              <a:r>
                <a:rPr lang="en-US" sz="2400">
                  <a:solidFill>
                    <a:srgbClr val="000000"/>
                  </a:solidFill>
                </a:rPr>
                <a:t> Multiplication Property of Equality</a:t>
              </a:r>
            </a:p>
          </p:txBody>
        </p:sp>
        <p:sp>
          <p:nvSpPr>
            <p:cNvPr id="133161" name="Text Box 41"/>
            <p:cNvSpPr txBox="1">
              <a:spLocks noChangeArrowheads="1"/>
            </p:cNvSpPr>
            <p:nvPr/>
          </p:nvSpPr>
          <p:spPr bwMode="auto">
            <a:xfrm>
              <a:off x="1344" y="2007"/>
              <a:ext cx="22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?</a:t>
              </a:r>
            </a:p>
          </p:txBody>
        </p:sp>
        <p:pic>
          <p:nvPicPr>
            <p:cNvPr id="133163" name="Picture 43" descr="02-06-2-cy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8" b="57639"/>
            <a:stretch>
              <a:fillRect/>
            </a:stretch>
          </p:blipFill>
          <p:spPr bwMode="auto">
            <a:xfrm>
              <a:off x="834" y="1320"/>
              <a:ext cx="131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4" name="Picture 44" descr="02-06-2-CY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8" b="42679"/>
            <a:stretch>
              <a:fillRect/>
            </a:stretch>
          </p:blipFill>
          <p:spPr bwMode="auto">
            <a:xfrm>
              <a:off x="840" y="2520"/>
              <a:ext cx="131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9" name="Picture 49" descr="2-6-2rwe-pg2-red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3192"/>
              <a:ext cx="1065" cy="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736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Write a Geometric Proof</a:t>
            </a:r>
          </a:p>
        </p:txBody>
      </p: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904875" y="1531938"/>
            <a:ext cx="7705725" cy="1077912"/>
            <a:chOff x="570" y="965"/>
            <a:chExt cx="4854" cy="679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570" y="965"/>
              <a:ext cx="485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If 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A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   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B, 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B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= 2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C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, and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C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= 45, then 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A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= 90. Write a two-column proof to verify this conjecture.</a:t>
              </a:r>
            </a:p>
          </p:txBody>
        </p:sp>
        <p:pic>
          <p:nvPicPr>
            <p:cNvPr id="9224" name="Picture 8" descr="GEO_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74" t="13670" r="47096" b="47595"/>
            <a:stretch>
              <a:fillRect/>
            </a:stretch>
          </p:blipFill>
          <p:spPr bwMode="auto">
            <a:xfrm>
              <a:off x="1120" y="978"/>
              <a:ext cx="173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74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4704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0418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885825" y="5622925"/>
            <a:ext cx="7343775" cy="473075"/>
            <a:chOff x="558" y="2476"/>
            <a:chExt cx="4626" cy="298"/>
          </a:xfrm>
        </p:grpSpPr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558" y="2476"/>
              <a:ext cx="187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5.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m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= 90</a:t>
              </a:r>
            </a:p>
          </p:txBody>
        </p:sp>
        <p:sp>
          <p:nvSpPr>
            <p:cNvPr id="91142" name="Text Box 6"/>
            <p:cNvSpPr txBox="1">
              <a:spLocks noChangeArrowheads="1"/>
            </p:cNvSpPr>
            <p:nvPr/>
          </p:nvSpPr>
          <p:spPr bwMode="auto">
            <a:xfrm>
              <a:off x="2845" y="2476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5.</a:t>
              </a:r>
              <a:r>
                <a:rPr lang="en-US" sz="2400">
                  <a:solidFill>
                    <a:srgbClr val="000000"/>
                  </a:solidFill>
                </a:rPr>
                <a:t> Substitution</a:t>
              </a:r>
            </a:p>
          </p:txBody>
        </p:sp>
      </p:grpSp>
      <p:grpSp>
        <p:nvGrpSpPr>
          <p:cNvPr id="91173" name="Group 37"/>
          <p:cNvGrpSpPr>
            <a:grpSpLocks/>
          </p:cNvGrpSpPr>
          <p:nvPr/>
        </p:nvGrpSpPr>
        <p:grpSpPr bwMode="auto">
          <a:xfrm>
            <a:off x="838200" y="1325563"/>
            <a:ext cx="7929563" cy="4694237"/>
            <a:chOff x="528" y="835"/>
            <a:chExt cx="4995" cy="2957"/>
          </a:xfrm>
        </p:grpSpPr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528" y="998"/>
              <a:ext cx="48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6766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000">
                  <a:solidFill>
                    <a:srgbClr val="00539D"/>
                  </a:solidFill>
                </a:rPr>
                <a:t>Statements	Reasons</a:t>
              </a:r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528" y="835"/>
              <a:ext cx="49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371600" indent="-13716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000" b="1">
                  <a:solidFill>
                    <a:srgbClr val="00539D"/>
                  </a:solidFill>
                </a:rPr>
                <a:t>Proof:</a:t>
              </a:r>
              <a:endParaRPr lang="en-US" sz="2000">
                <a:solidFill>
                  <a:srgbClr val="00539D"/>
                </a:solidFill>
              </a:endParaRPr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598" y="1216"/>
              <a:ext cx="4925" cy="0"/>
            </a:xfrm>
            <a:prstGeom prst="line">
              <a:avLst/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147" name="Line 11"/>
            <p:cNvSpPr>
              <a:spLocks noChangeShapeType="1"/>
            </p:cNvSpPr>
            <p:nvPr/>
          </p:nvSpPr>
          <p:spPr bwMode="auto">
            <a:xfrm>
              <a:off x="2583" y="1022"/>
              <a:ext cx="0" cy="2770"/>
            </a:xfrm>
            <a:prstGeom prst="line">
              <a:avLst/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1148" name="Group 12"/>
          <p:cNvGrpSpPr>
            <a:grpSpLocks/>
          </p:cNvGrpSpPr>
          <p:nvPr/>
        </p:nvGrpSpPr>
        <p:grpSpPr bwMode="auto">
          <a:xfrm>
            <a:off x="885825" y="5016500"/>
            <a:ext cx="7343775" cy="481013"/>
            <a:chOff x="558" y="1288"/>
            <a:chExt cx="4626" cy="303"/>
          </a:xfrm>
        </p:grpSpPr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2845" y="1291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4.</a:t>
              </a:r>
              <a:r>
                <a:rPr lang="en-US" sz="2400">
                  <a:solidFill>
                    <a:srgbClr val="000000"/>
                  </a:solidFill>
                </a:rPr>
                <a:t> Substitution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558" y="1293"/>
              <a:ext cx="46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4. 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797" y="1288"/>
              <a:ext cx="136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m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= 2(45)</a:t>
              </a:r>
            </a:p>
          </p:txBody>
        </p:sp>
      </p:grp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Write a Geometric Proof</a:t>
            </a:r>
          </a:p>
        </p:txBody>
      </p:sp>
      <p:grpSp>
        <p:nvGrpSpPr>
          <p:cNvPr id="91171" name="Group 35"/>
          <p:cNvGrpSpPr>
            <a:grpSpLocks/>
          </p:cNvGrpSpPr>
          <p:nvPr/>
        </p:nvGrpSpPr>
        <p:grpSpPr bwMode="auto">
          <a:xfrm>
            <a:off x="885825" y="3349625"/>
            <a:ext cx="7343775" cy="476250"/>
            <a:chOff x="558" y="2110"/>
            <a:chExt cx="4626" cy="300"/>
          </a:xfrm>
        </p:grpSpPr>
        <p:grpSp>
          <p:nvGrpSpPr>
            <p:cNvPr id="91170" name="Group 34"/>
            <p:cNvGrpSpPr>
              <a:grpSpLocks/>
            </p:cNvGrpSpPr>
            <p:nvPr/>
          </p:nvGrpSpPr>
          <p:grpSpPr bwMode="auto">
            <a:xfrm>
              <a:off x="558" y="2110"/>
              <a:ext cx="4626" cy="300"/>
              <a:chOff x="558" y="2110"/>
              <a:chExt cx="4626" cy="300"/>
            </a:xfrm>
          </p:grpSpPr>
          <p:sp>
            <p:nvSpPr>
              <p:cNvPr id="91158" name="Text Box 22"/>
              <p:cNvSpPr txBox="1">
                <a:spLocks noChangeArrowheads="1"/>
              </p:cNvSpPr>
              <p:nvPr/>
            </p:nvSpPr>
            <p:spPr bwMode="auto">
              <a:xfrm>
                <a:off x="558" y="2110"/>
                <a:ext cx="187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20574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21717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2860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4003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857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3147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771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2291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539D"/>
                    </a:solidFill>
                  </a:rPr>
                  <a:t>2.</a:t>
                </a:r>
                <a:r>
                  <a:rPr lang="en-US" sz="2000">
                    <a:solidFill>
                      <a:srgbClr val="00539D"/>
                    </a:solidFill>
                  </a:rPr>
                  <a:t>  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m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A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 = 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m</a:t>
                </a: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</a:p>
            </p:txBody>
          </p:sp>
          <p:sp>
            <p:nvSpPr>
              <p:cNvPr id="91159" name="Text Box 23"/>
              <p:cNvSpPr txBox="1">
                <a:spLocks noChangeArrowheads="1"/>
              </p:cNvSpPr>
              <p:nvPr/>
            </p:nvSpPr>
            <p:spPr bwMode="auto">
              <a:xfrm>
                <a:off x="2845" y="2112"/>
                <a:ext cx="233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20574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21717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2860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4003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857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3147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771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2291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539D"/>
                    </a:solidFill>
                  </a:rPr>
                  <a:t>2.</a:t>
                </a:r>
                <a:r>
                  <a:rPr lang="en-US" sz="2400">
                    <a:solidFill>
                      <a:srgbClr val="000000"/>
                    </a:solidFill>
                  </a:rPr>
                  <a:t> Definition of       angles</a:t>
                </a:r>
              </a:p>
            </p:txBody>
          </p:sp>
        </p:grpSp>
        <p:pic>
          <p:nvPicPr>
            <p:cNvPr id="91160" name="Picture 24" descr="02-06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174"/>
              <a:ext cx="175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161" name="Group 25"/>
          <p:cNvGrpSpPr>
            <a:grpSpLocks/>
          </p:cNvGrpSpPr>
          <p:nvPr/>
        </p:nvGrpSpPr>
        <p:grpSpPr bwMode="auto">
          <a:xfrm>
            <a:off x="885825" y="2166938"/>
            <a:ext cx="7343775" cy="481012"/>
            <a:chOff x="558" y="2133"/>
            <a:chExt cx="4626" cy="303"/>
          </a:xfrm>
        </p:grpSpPr>
        <p:grpSp>
          <p:nvGrpSpPr>
            <p:cNvPr id="91162" name="Group 26"/>
            <p:cNvGrpSpPr>
              <a:grpSpLocks/>
            </p:cNvGrpSpPr>
            <p:nvPr/>
          </p:nvGrpSpPr>
          <p:grpSpPr bwMode="auto">
            <a:xfrm>
              <a:off x="558" y="2133"/>
              <a:ext cx="4626" cy="303"/>
              <a:chOff x="558" y="2133"/>
              <a:chExt cx="4626" cy="303"/>
            </a:xfrm>
          </p:grpSpPr>
          <p:sp>
            <p:nvSpPr>
              <p:cNvPr id="91163" name="Text Box 27"/>
              <p:cNvSpPr txBox="1">
                <a:spLocks noChangeArrowheads="1"/>
              </p:cNvSpPr>
              <p:nvPr/>
            </p:nvSpPr>
            <p:spPr bwMode="auto">
              <a:xfrm>
                <a:off x="2845" y="2136"/>
                <a:ext cx="233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20574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21717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2860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4003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857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3147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771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2291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539D"/>
                    </a:solidFill>
                  </a:rPr>
                  <a:t>1.</a:t>
                </a:r>
                <a:r>
                  <a:rPr lang="en-US" sz="2400">
                    <a:solidFill>
                      <a:srgbClr val="000000"/>
                    </a:solidFill>
                  </a:rPr>
                  <a:t> Given</a:t>
                </a:r>
              </a:p>
            </p:txBody>
          </p:sp>
          <p:sp>
            <p:nvSpPr>
              <p:cNvPr id="91164" name="Text Box 28"/>
              <p:cNvSpPr txBox="1">
                <a:spLocks noChangeArrowheads="1"/>
              </p:cNvSpPr>
              <p:nvPr/>
            </p:nvSpPr>
            <p:spPr bwMode="auto">
              <a:xfrm>
                <a:off x="558" y="2138"/>
                <a:ext cx="461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20574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21717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2860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4003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857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3147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771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2291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539D"/>
                    </a:solidFill>
                  </a:rPr>
                  <a:t>1.</a:t>
                </a:r>
                <a:r>
                  <a:rPr lang="en-US" sz="2000">
                    <a:solidFill>
                      <a:srgbClr val="00539D"/>
                    </a:solidFill>
                  </a:rPr>
                  <a:t> </a:t>
                </a:r>
              </a:p>
            </p:txBody>
          </p:sp>
          <p:sp>
            <p:nvSpPr>
              <p:cNvPr id="91165" name="Text Box 29"/>
              <p:cNvSpPr txBox="1">
                <a:spLocks noChangeArrowheads="1"/>
              </p:cNvSpPr>
              <p:nvPr/>
            </p:nvSpPr>
            <p:spPr bwMode="auto">
              <a:xfrm>
                <a:off x="797" y="2133"/>
                <a:ext cx="160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20574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21717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2860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4003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857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3147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771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2291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A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    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B; </a:t>
                </a:r>
                <a:b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</a:b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m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B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 = 2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m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C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;  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m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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C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  <a:sym typeface="Symbol" pitchFamily="18" charset="2"/>
                  </a:rPr>
                  <a:t> = 45</a:t>
                </a:r>
              </a:p>
            </p:txBody>
          </p:sp>
        </p:grpSp>
        <p:pic>
          <p:nvPicPr>
            <p:cNvPr id="91166" name="Picture 30" descr="02-06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160"/>
              <a:ext cx="175" cy="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167" name="Group 31"/>
          <p:cNvGrpSpPr>
            <a:grpSpLocks/>
          </p:cNvGrpSpPr>
          <p:nvPr/>
        </p:nvGrpSpPr>
        <p:grpSpPr bwMode="auto">
          <a:xfrm>
            <a:off x="885825" y="4127500"/>
            <a:ext cx="7800975" cy="482600"/>
            <a:chOff x="558" y="3368"/>
            <a:chExt cx="4914" cy="304"/>
          </a:xfrm>
        </p:grpSpPr>
        <p:sp>
          <p:nvSpPr>
            <p:cNvPr id="91168" name="Text Box 32"/>
            <p:cNvSpPr txBox="1">
              <a:spLocks noChangeArrowheads="1"/>
            </p:cNvSpPr>
            <p:nvPr/>
          </p:nvSpPr>
          <p:spPr bwMode="auto">
            <a:xfrm>
              <a:off x="2845" y="3368"/>
              <a:ext cx="2627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3.</a:t>
              </a:r>
              <a:r>
                <a:rPr lang="en-US" sz="2400">
                  <a:solidFill>
                    <a:srgbClr val="000000"/>
                  </a:solidFill>
                </a:rPr>
                <a:t> Transitive Property of Equality</a:t>
              </a:r>
            </a:p>
          </p:txBody>
        </p:sp>
        <p:sp>
          <p:nvSpPr>
            <p:cNvPr id="91169" name="Text Box 33"/>
            <p:cNvSpPr txBox="1">
              <a:spLocks noChangeArrowheads="1"/>
            </p:cNvSpPr>
            <p:nvPr/>
          </p:nvSpPr>
          <p:spPr bwMode="auto">
            <a:xfrm>
              <a:off x="558" y="3374"/>
              <a:ext cx="187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3. 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m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 = 2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m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  <a:sym typeface="Symbol" pitchFamily="18" charset="2"/>
                </a:rPr>
                <a:t>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45778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012058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Menu</a:t>
            </a:r>
          </a:p>
        </p:txBody>
      </p:sp>
      <p:sp>
        <p:nvSpPr>
          <p:cNvPr id="3077" name="Lessonmenutext"/>
          <p:cNvSpPr txBox="1">
            <a:spLocks noChangeArrowheads="1"/>
          </p:cNvSpPr>
          <p:nvPr/>
        </p:nvSpPr>
        <p:spPr bwMode="auto">
          <a:xfrm>
            <a:off x="1066800" y="1855788"/>
            <a:ext cx="7583488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485900" indent="-1485900">
              <a:defRPr>
                <a:solidFill>
                  <a:schemeClr val="tx1"/>
                </a:solidFill>
                <a:latin typeface="Arial" charset="0"/>
              </a:defRPr>
            </a:lvl1pPr>
            <a:lvl2pPr marL="1600200">
              <a:defRPr>
                <a:solidFill>
                  <a:schemeClr val="tx1"/>
                </a:solidFill>
                <a:latin typeface="Arial" charset="0"/>
              </a:defRPr>
            </a:lvl2pPr>
            <a:lvl3pPr marL="1714500">
              <a:defRPr>
                <a:solidFill>
                  <a:schemeClr val="tx1"/>
                </a:solidFill>
                <a:latin typeface="Arial" charset="0"/>
              </a:defRPr>
            </a:lvl3pPr>
            <a:lvl4pPr marL="1828800">
              <a:defRPr>
                <a:solidFill>
                  <a:schemeClr val="tx1"/>
                </a:solidFill>
                <a:latin typeface="Arial" charset="0"/>
              </a:defRPr>
            </a:lvl4pPr>
            <a:lvl5pPr marL="1943100">
              <a:defRPr>
                <a:solidFill>
                  <a:schemeClr val="tx1"/>
                </a:solidFill>
                <a:latin typeface="Arial" charset="0"/>
              </a:defRPr>
            </a:lvl5pPr>
            <a:lvl6pPr marL="2400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4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1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E01B22"/>
                </a:solidFill>
                <a:hlinkClick r:id="" action="ppaction://hlinkshowjump?jump=nextslide"/>
              </a:rPr>
              <a:t>Five-Minute Check (over Lesson 2–5)</a:t>
            </a:r>
            <a:endParaRPr lang="en-US" sz="2000" b="1">
              <a:solidFill>
                <a:srgbClr val="E01B22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E01B22"/>
                </a:solidFill>
                <a:hlinkClick r:id="rId3" action="ppaction://hlinksldjump"/>
              </a:rPr>
              <a:t>Then/Now</a:t>
            </a:r>
            <a:endParaRPr lang="en-US" sz="2000" b="1">
              <a:solidFill>
                <a:srgbClr val="E01B22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E01B22"/>
                </a:solidFill>
                <a:hlinkClick r:id="rId4" action="ppaction://hlinksldjump"/>
              </a:rPr>
              <a:t>New Vocabulary</a:t>
            </a:r>
            <a:endParaRPr lang="en-US" sz="2000" b="1">
              <a:solidFill>
                <a:srgbClr val="E01B22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E01B22"/>
                </a:solidFill>
                <a:hlinkClick r:id="rId5" action="ppaction://hlinksldjump"/>
              </a:rPr>
              <a:t>Key Concept: Properties of Real Numbers</a:t>
            </a:r>
            <a:endParaRPr lang="en-US" sz="2000" b="1">
              <a:solidFill>
                <a:srgbClr val="E01B22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E01B22"/>
                </a:solidFill>
                <a:hlinkClick r:id="rId6" action="ppaction://hlinksldjump"/>
              </a:rPr>
              <a:t>Example 1:	Justify Each Step When Solving an Equation</a:t>
            </a:r>
            <a:endParaRPr lang="en-US" sz="2000" b="1">
              <a:solidFill>
                <a:srgbClr val="E01B22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E01B22"/>
                </a:solidFill>
                <a:hlinkClick r:id="rId7" action="ppaction://hlinksldjump"/>
              </a:rPr>
              <a:t>Example 2:	Real-World Example: Write an Algebraic Proof</a:t>
            </a:r>
            <a:endParaRPr lang="en-US" sz="2000" b="1">
              <a:solidFill>
                <a:srgbClr val="E01B22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000" b="1">
                <a:solidFill>
                  <a:srgbClr val="E01B22"/>
                </a:solidFill>
                <a:hlinkClick r:id="" action="ppaction://noaction"/>
              </a:rPr>
              <a:t>Example 3:	Write a Geometric Proof</a:t>
            </a:r>
            <a:endParaRPr lang="en-US" sz="2000" b="1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53344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used postulates about points, lines, and planes to write paragraph proofs. (Lesson 2–5)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Use algebra to write two-column proofs.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69900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Use properties of equality to write geometric proofs.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4279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algebraic proof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2800" y="2463800"/>
            <a:ext cx="7620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two-column proof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formal proof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4826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2-134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66800"/>
            <a:ext cx="8239125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87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Justify Each Step When Solving an Equation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Solve 2(5 – 3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) – 4(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+ 7) = 92.</a:t>
            </a:r>
          </a:p>
        </p:txBody>
      </p:sp>
      <p:sp>
        <p:nvSpPr>
          <p:cNvPr id="5904" name="Text Box 784"/>
          <p:cNvSpPr txBox="1">
            <a:spLocks noChangeArrowheads="1"/>
          </p:cNvSpPr>
          <p:nvPr/>
        </p:nvSpPr>
        <p:spPr bwMode="auto">
          <a:xfrm>
            <a:off x="533400" y="2286000"/>
            <a:ext cx="83439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Algebraic Steps				Properties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2(5 – 3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– 4(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+ 7)	=	92	Original equation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10 – 6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4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28	=	92	Distributive Property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–18 – 10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	92	Substitution Property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–18 – 10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+ 18 	=	92 + 18	Addition Property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433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Justify Each Step When Solving an Equation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33400" y="478155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a</a:t>
            </a:r>
            <a:r>
              <a:rPr lang="en-US" sz="2400">
                <a:solidFill>
                  <a:srgbClr val="E01B22"/>
                </a:solidFill>
              </a:rPr>
              <a:t> = –11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561975" y="1495425"/>
            <a:ext cx="83439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–10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	110	Substitution Property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561975" y="2246313"/>
            <a:ext cx="8343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		Division Property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61975" y="3084513"/>
            <a:ext cx="8343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86100" algn="r"/>
                <a:tab pos="3200400" algn="l"/>
                <a:tab pos="3486150" algn="l"/>
                <a:tab pos="5029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=	–11	Substitution Property</a:t>
            </a:r>
          </a:p>
        </p:txBody>
      </p:sp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066925"/>
            <a:ext cx="17430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3377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build="p" autoUpdateAnimBg="0"/>
      <p:bldP spid="86027" grpId="0" build="p" autoUpdateAnimBg="0" advAuto="0"/>
      <p:bldP spid="86028" grpId="0" build="p" autoUpdateAnimBg="0" advAuto="0"/>
      <p:bldP spid="8602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67200" y="771525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Write an Algebraic Proof</a:t>
            </a:r>
          </a:p>
        </p:txBody>
      </p:sp>
      <p:pic>
        <p:nvPicPr>
          <p:cNvPr id="6149" name="Picture 5" descr="02-06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6700"/>
            <a:ext cx="704056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38200" y="4038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Begin by stating what is given and what you are to prove.</a:t>
            </a:r>
          </a:p>
        </p:txBody>
      </p:sp>
      <p:pic>
        <p:nvPicPr>
          <p:cNvPr id="6156" name="Picture 12" descr="2-6-2rwe-re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1"/>
          <a:stretch>
            <a:fillRect/>
          </a:stretch>
        </p:blipFill>
        <p:spPr bwMode="auto">
          <a:xfrm>
            <a:off x="906463" y="4706938"/>
            <a:ext cx="2459037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2-6-2rwe-re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0"/>
          <a:stretch>
            <a:fillRect/>
          </a:stretch>
        </p:blipFill>
        <p:spPr bwMode="auto">
          <a:xfrm>
            <a:off x="942975" y="5162550"/>
            <a:ext cx="24590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732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67200" y="771525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Write an Algebraic Proof</a:t>
            </a:r>
          </a:p>
        </p:txBody>
      </p:sp>
      <p:grpSp>
        <p:nvGrpSpPr>
          <p:cNvPr id="7212" name="Group 44"/>
          <p:cNvGrpSpPr>
            <a:grpSpLocks/>
          </p:cNvGrpSpPr>
          <p:nvPr/>
        </p:nvGrpSpPr>
        <p:grpSpPr bwMode="auto">
          <a:xfrm>
            <a:off x="860425" y="2879725"/>
            <a:ext cx="7826375" cy="473075"/>
            <a:chOff x="542" y="1670"/>
            <a:chExt cx="4930" cy="298"/>
          </a:xfrm>
        </p:grpSpPr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542" y="1670"/>
              <a:ext cx="187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2.  </a:t>
              </a:r>
              <a:r>
                <a:rPr lang="en-US" sz="2400" i="1">
                  <a:solidFill>
                    <a:srgbClr val="000000"/>
                  </a:solidFill>
                </a:rPr>
                <a:t>d</a:t>
              </a:r>
              <a:r>
                <a:rPr lang="en-US" sz="2400">
                  <a:solidFill>
                    <a:srgbClr val="000000"/>
                  </a:solidFill>
                </a:rPr>
                <a:t> – 5 = 20</a:t>
              </a:r>
              <a:r>
                <a:rPr lang="en-US" sz="2400" i="1">
                  <a:solidFill>
                    <a:srgbClr val="000000"/>
                  </a:solidFill>
                </a:rPr>
                <a:t>t</a:t>
              </a:r>
              <a:r>
                <a:rPr lang="en-US" sz="2400">
                  <a:solidFill>
                    <a:srgbClr val="00539D"/>
                  </a:solidFill>
                </a:rPr>
                <a:t> 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2688" y="1670"/>
              <a:ext cx="278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2.</a:t>
              </a:r>
              <a:r>
                <a:rPr lang="en-US" sz="2400">
                  <a:solidFill>
                    <a:srgbClr val="000000"/>
                  </a:solidFill>
                </a:rPr>
                <a:t> Addition Property of Equality</a:t>
              </a:r>
            </a:p>
          </p:txBody>
        </p:sp>
      </p:grp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900113" y="1325563"/>
            <a:ext cx="7929562" cy="4521200"/>
            <a:chOff x="567" y="1204"/>
            <a:chExt cx="4995" cy="2848"/>
          </a:xfrm>
        </p:grpSpPr>
        <p:sp>
          <p:nvSpPr>
            <p:cNvPr id="7200" name="Text Box 32"/>
            <p:cNvSpPr txBox="1">
              <a:spLocks noChangeArrowheads="1"/>
            </p:cNvSpPr>
            <p:nvPr/>
          </p:nvSpPr>
          <p:spPr bwMode="auto">
            <a:xfrm>
              <a:off x="567" y="1367"/>
              <a:ext cx="48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371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000">
                  <a:solidFill>
                    <a:srgbClr val="00539D"/>
                  </a:solidFill>
                </a:rPr>
                <a:t>Statements	Reasons</a:t>
              </a:r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567" y="1204"/>
              <a:ext cx="49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371600" indent="-13716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000" b="1">
                  <a:solidFill>
                    <a:srgbClr val="00539D"/>
                  </a:solidFill>
                </a:rPr>
                <a:t>Proof:</a:t>
              </a:r>
              <a:endParaRPr lang="en-US" sz="2000">
                <a:solidFill>
                  <a:srgbClr val="00539D"/>
                </a:solidFill>
              </a:endParaRPr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637" y="1585"/>
              <a:ext cx="4925" cy="0"/>
            </a:xfrm>
            <a:prstGeom prst="line">
              <a:avLst/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2622" y="1391"/>
              <a:ext cx="0" cy="2661"/>
            </a:xfrm>
            <a:prstGeom prst="line">
              <a:avLst/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885825" y="2168525"/>
            <a:ext cx="7119938" cy="481013"/>
            <a:chOff x="558" y="1270"/>
            <a:chExt cx="4485" cy="303"/>
          </a:xfrm>
        </p:grpSpPr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2704" y="1273"/>
              <a:ext cx="233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1.</a:t>
              </a:r>
              <a:r>
                <a:rPr lang="en-US" sz="2400">
                  <a:solidFill>
                    <a:srgbClr val="000000"/>
                  </a:solidFill>
                </a:rPr>
                <a:t> Given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558" y="1275"/>
              <a:ext cx="46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1. </a:t>
              </a:r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797" y="1270"/>
              <a:ext cx="136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i="1">
                  <a:solidFill>
                    <a:srgbClr val="000000"/>
                  </a:solidFill>
                </a:rPr>
                <a:t>d</a:t>
              </a:r>
              <a:r>
                <a:rPr lang="en-US" sz="2400">
                  <a:solidFill>
                    <a:srgbClr val="000000"/>
                  </a:solidFill>
                </a:rPr>
                <a:t> = 20</a:t>
              </a:r>
              <a:r>
                <a:rPr lang="en-US" sz="2400" i="1">
                  <a:solidFill>
                    <a:srgbClr val="000000"/>
                  </a:solidFill>
                </a:rPr>
                <a:t>t</a:t>
              </a:r>
              <a:r>
                <a:rPr lang="en-US" sz="2400">
                  <a:solidFill>
                    <a:srgbClr val="000000"/>
                  </a:solidFill>
                </a:rPr>
                <a:t> + 5</a:t>
              </a:r>
            </a:p>
          </p:txBody>
        </p:sp>
      </p:grpSp>
      <p:grpSp>
        <p:nvGrpSpPr>
          <p:cNvPr id="7214" name="Group 46"/>
          <p:cNvGrpSpPr>
            <a:grpSpLocks/>
          </p:cNvGrpSpPr>
          <p:nvPr/>
        </p:nvGrpSpPr>
        <p:grpSpPr bwMode="auto">
          <a:xfrm>
            <a:off x="885825" y="4538663"/>
            <a:ext cx="7800975" cy="795337"/>
            <a:chOff x="558" y="2424"/>
            <a:chExt cx="4914" cy="501"/>
          </a:xfrm>
        </p:grpSpPr>
        <p:pic>
          <p:nvPicPr>
            <p:cNvPr id="7208" name="Picture 40" descr="02-06-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424"/>
              <a:ext cx="777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558" y="2534"/>
              <a:ext cx="46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4.</a:t>
              </a:r>
              <a:r>
                <a:rPr lang="en-US" sz="2000">
                  <a:solidFill>
                    <a:srgbClr val="00539D"/>
                  </a:solidFill>
                </a:rPr>
                <a:t> </a:t>
              </a:r>
            </a:p>
          </p:txBody>
        </p:sp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2704" y="2534"/>
              <a:ext cx="276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4.</a:t>
              </a:r>
              <a:r>
                <a:rPr lang="en-US" sz="2400">
                  <a:solidFill>
                    <a:srgbClr val="000000"/>
                  </a:solidFill>
                </a:rPr>
                <a:t> Symmetric Property of Equality</a:t>
              </a:r>
            </a:p>
          </p:txBody>
        </p:sp>
      </p:grpSp>
      <p:grpSp>
        <p:nvGrpSpPr>
          <p:cNvPr id="7218" name="Group 50"/>
          <p:cNvGrpSpPr>
            <a:grpSpLocks/>
          </p:cNvGrpSpPr>
          <p:nvPr/>
        </p:nvGrpSpPr>
        <p:grpSpPr bwMode="auto">
          <a:xfrm>
            <a:off x="885825" y="3470275"/>
            <a:ext cx="7800975" cy="873125"/>
            <a:chOff x="558" y="2186"/>
            <a:chExt cx="4914" cy="550"/>
          </a:xfrm>
        </p:grpSpPr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558" y="2360"/>
              <a:ext cx="46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43100" indent="-19431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20574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21717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2860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00300"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8575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147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7719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2910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539D"/>
                  </a:solidFill>
                </a:rPr>
                <a:t>3.</a:t>
              </a:r>
              <a:r>
                <a:rPr lang="en-US" sz="2000">
                  <a:solidFill>
                    <a:srgbClr val="00539D"/>
                  </a:solidFill>
                </a:rPr>
                <a:t> </a:t>
              </a:r>
            </a:p>
          </p:txBody>
        </p:sp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816" y="2186"/>
              <a:ext cx="4656" cy="550"/>
              <a:chOff x="816" y="2186"/>
              <a:chExt cx="4656" cy="550"/>
            </a:xfrm>
          </p:grpSpPr>
          <p:sp>
            <p:nvSpPr>
              <p:cNvPr id="7195" name="Text Box 27"/>
              <p:cNvSpPr txBox="1">
                <a:spLocks noChangeArrowheads="1"/>
              </p:cNvSpPr>
              <p:nvPr/>
            </p:nvSpPr>
            <p:spPr bwMode="auto">
              <a:xfrm>
                <a:off x="2704" y="2360"/>
                <a:ext cx="276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1943100" indent="-19431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20574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21717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22860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400300"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857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3147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7719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2291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539D"/>
                    </a:solidFill>
                  </a:rPr>
                  <a:t>3.</a:t>
                </a:r>
                <a:r>
                  <a:rPr lang="en-US" sz="2400">
                    <a:solidFill>
                      <a:srgbClr val="000000"/>
                    </a:solidFill>
                  </a:rPr>
                  <a:t> Division Property of Equality</a:t>
                </a:r>
              </a:p>
            </p:txBody>
          </p:sp>
          <p:pic>
            <p:nvPicPr>
              <p:cNvPr id="7206" name="Picture 38" descr="02-06-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4" t="75000" r="82863"/>
              <a:stretch>
                <a:fillRect/>
              </a:stretch>
            </p:blipFill>
            <p:spPr bwMode="auto">
              <a:xfrm>
                <a:off x="816" y="2186"/>
                <a:ext cx="480" cy="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16" name="Text Box 48"/>
              <p:cNvSpPr txBox="1">
                <a:spLocks noChangeArrowheads="1"/>
              </p:cNvSpPr>
              <p:nvPr/>
            </p:nvSpPr>
            <p:spPr bwMode="auto">
              <a:xfrm>
                <a:off x="1266" y="232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</a:rPr>
                  <a:t>= </a:t>
                </a:r>
                <a:r>
                  <a:rPr lang="en-US" sz="2400" i="1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2429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RESPONSESGATHERED" val="False"/>
  <p:tag name="SLIDEORDER" val="7"/>
  <p:tag name="QUESTIONALIAS" val="Example 2"/>
  <p:tag name="ANSWERSALIAS" val="A¤B¤C¤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RESPONSESGATHERED" val="False"/>
  <p:tag name="SLIDEORDER" val="8"/>
  <p:tag name="QUESTIONALIAS" val="Example 2"/>
  <p:tag name="ANSWERSALIAS" val="A¤B¤C¤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333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11_Default Design</vt:lpstr>
      <vt:lpstr>Splash Screen</vt:lpstr>
      <vt:lpstr>Lesson Menu</vt:lpstr>
      <vt:lpstr>Then/Now</vt:lpstr>
      <vt:lpstr>Vocabulary</vt:lpstr>
      <vt:lpstr>Concept</vt:lpstr>
      <vt:lpstr>Example 1</vt:lpstr>
      <vt:lpstr>Example 1</vt:lpstr>
      <vt:lpstr>Example 2</vt:lpstr>
      <vt:lpstr>Example 2</vt:lpstr>
      <vt:lpstr>Example 2</vt:lpstr>
      <vt:lpstr>Example 2</vt:lpstr>
      <vt:lpstr>Example 3</vt:lpstr>
      <vt:lpstr>Example 3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2012-11-14T19:42:33Z</dcterms:created>
  <dcterms:modified xsi:type="dcterms:W3CDTF">2012-11-14T19:45:26Z</dcterms:modified>
</cp:coreProperties>
</file>