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sldIdLst>
    <p:sldId id="257"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0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8953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301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698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8905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4854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0744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666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87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3130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556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196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753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8514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638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2895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9296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7256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3676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0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9139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1547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9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90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243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0158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409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008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52194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8630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6486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892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8527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63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1017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627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5550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2971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0397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72796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886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280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3974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113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230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582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1426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355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4453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6649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1038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4986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9524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1866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02044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3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97897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316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637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9633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5213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06189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701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764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61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534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881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glencoe.mcgraw-hill.com/sites/0078884845/"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hyperlink" Target="10Math_GEOM_CR02.ppt"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10.png"/><Relationship Id="rId26"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image" Target="../media/image12.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5" Type="http://schemas.openxmlformats.org/officeDocument/2006/relationships/hyperlink" Target="10Math_GEOM_CR02.ppt" TargetMode="External"/><Relationship Id="rId2" Type="http://schemas.openxmlformats.org/officeDocument/2006/relationships/slideLayout" Target="../slideLayouts/slideLayout13.xml"/><Relationship Id="rId16" Type="http://schemas.openxmlformats.org/officeDocument/2006/relationships/hyperlink" Target="http://glencoe.mcgraw-hill.com/sites/0078884845/" TargetMode="External"/><Relationship Id="rId20" Type="http://schemas.openxmlformats.org/officeDocument/2006/relationships/slide" Target="../slides/slide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8.png"/><Relationship Id="rId5" Type="http://schemas.openxmlformats.org/officeDocument/2006/relationships/slideLayout" Target="../slideLayouts/slideLayout16.xml"/><Relationship Id="rId15" Type="http://schemas.openxmlformats.org/officeDocument/2006/relationships/image" Target="../media/image2.png"/><Relationship Id="rId23" Type="http://schemas.openxmlformats.org/officeDocument/2006/relationships/image" Target="../media/image7.png"/><Relationship Id="rId10" Type="http://schemas.openxmlformats.org/officeDocument/2006/relationships/slideLayout" Target="../slideLayouts/slideLayout21.xml"/><Relationship Id="rId19"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 Id="rId22"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25.xml"/><Relationship Id="rId21" Type="http://schemas.openxmlformats.org/officeDocument/2006/relationships/image" Target="../media/image7.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0.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6.png"/><Relationship Id="rId5" Type="http://schemas.openxmlformats.org/officeDocument/2006/relationships/slideLayout" Target="../slideLayouts/slideLayout27.xml"/><Relationship Id="rId15" Type="http://schemas.openxmlformats.org/officeDocument/2006/relationships/hyperlink" Target="http://glencoe.mcgraw-hill.com/sites/0078884845/" TargetMode="External"/><Relationship Id="rId23" Type="http://schemas.openxmlformats.org/officeDocument/2006/relationships/hyperlink" Target="10Math_GEOM_CR02.ppt" TargetMode="External"/><Relationship Id="rId10" Type="http://schemas.openxmlformats.org/officeDocument/2006/relationships/slideLayout" Target="../slideLayouts/slideLayout32.xml"/><Relationship Id="rId19" Type="http://schemas.openxmlformats.org/officeDocument/2006/relationships/slide" Target="../slides/slide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36.xml"/><Relationship Id="rId21" Type="http://schemas.openxmlformats.org/officeDocument/2006/relationships/image" Target="../media/image14.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hyperlink" Target="10Math_GEOM_CR02.ppt" TargetMode="External"/><Relationship Id="rId5" Type="http://schemas.openxmlformats.org/officeDocument/2006/relationships/slideLayout" Target="../slideLayouts/slideLayout38.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43.xml"/><Relationship Id="rId19" Type="http://schemas.openxmlformats.org/officeDocument/2006/relationships/slide" Target="../slides/slide1.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47.xml"/><Relationship Id="rId21" Type="http://schemas.openxmlformats.org/officeDocument/2006/relationships/image" Target="../media/image7.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png"/><Relationship Id="rId25" Type="http://schemas.openxmlformats.org/officeDocument/2006/relationships/image" Target="../media/image15.png"/><Relationship Id="rId2" Type="http://schemas.openxmlformats.org/officeDocument/2006/relationships/slideLayout" Target="../slideLayouts/slideLayout46.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6.png"/><Relationship Id="rId5" Type="http://schemas.openxmlformats.org/officeDocument/2006/relationships/slideLayout" Target="../slideLayouts/slideLayout49.xml"/><Relationship Id="rId15" Type="http://schemas.openxmlformats.org/officeDocument/2006/relationships/hyperlink" Target="http://glencoe.mcgraw-hill.com/sites/0078884845/" TargetMode="External"/><Relationship Id="rId23" Type="http://schemas.openxmlformats.org/officeDocument/2006/relationships/hyperlink" Target="10Math_GEOM_CR02.ppt" TargetMode="External"/><Relationship Id="rId10" Type="http://schemas.openxmlformats.org/officeDocument/2006/relationships/slideLayout" Target="../slideLayouts/slideLayout54.xml"/><Relationship Id="rId19" Type="http://schemas.openxmlformats.org/officeDocument/2006/relationships/slide" Target="../slides/slide1.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6.jpeg"/><Relationship Id="rId18" Type="http://schemas.openxmlformats.org/officeDocument/2006/relationships/image" Target="../media/image4.png"/><Relationship Id="rId3" Type="http://schemas.openxmlformats.org/officeDocument/2006/relationships/slideLayout" Target="../slideLayouts/slideLayout58.xml"/><Relationship Id="rId21" Type="http://schemas.openxmlformats.org/officeDocument/2006/relationships/image" Target="../media/image17.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hyperlink" Target="http://glencoe.mcgraw-hill.com/sites/0078884845/" TargetMode="External"/><Relationship Id="rId25" Type="http://schemas.openxmlformats.org/officeDocument/2006/relationships/image" Target="../media/image6.png"/><Relationship Id="rId2" Type="http://schemas.openxmlformats.org/officeDocument/2006/relationships/slideLayout" Target="../slideLayouts/slideLayout57.xml"/><Relationship Id="rId16" Type="http://schemas.openxmlformats.org/officeDocument/2006/relationships/image" Target="../media/image2.png"/><Relationship Id="rId20" Type="http://schemas.openxmlformats.org/officeDocument/2006/relationships/image" Target="../media/image1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hyperlink" Target="10Math_GEOM_CR02.ppt" TargetMode="External"/><Relationship Id="rId5" Type="http://schemas.openxmlformats.org/officeDocument/2006/relationships/slideLayout" Target="../slideLayouts/slideLayout60.xml"/><Relationship Id="rId15" Type="http://schemas.openxmlformats.org/officeDocument/2006/relationships/image" Target="../media/image1.png"/><Relationship Id="rId23" Type="http://schemas.openxmlformats.org/officeDocument/2006/relationships/image" Target="../media/image8.png"/><Relationship Id="rId10" Type="http://schemas.openxmlformats.org/officeDocument/2006/relationships/slideLayout" Target="../slideLayouts/slideLayout65.xml"/><Relationship Id="rId19" Type="http://schemas.openxmlformats.org/officeDocument/2006/relationships/image" Target="../media/image10.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 Target="../slides/slide1.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912" name="Picture 2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6"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19167" b="2942"/>
          <a:stretch>
            <a:fillRect/>
          </a:stretch>
        </p:blipFill>
        <p:spPr bwMode="hidden">
          <a:xfrm>
            <a:off x="1752600" y="6067425"/>
            <a:ext cx="7391400" cy="785813"/>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7897" name="EXIT" descr="09_PAlg-Exit">
            <a:hlinkClick r:id="" action="ppaction://hlinkshowjump?jump=endshow"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96288"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898"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753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Lesson Menu"/>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9625" y="685800"/>
            <a:ext cx="36830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37907" name="CR" descr="09_PAlg-Ch Resources">
            <a:hlinkClick r:id="rId19" action="ppaction://hlinkpres?slideindex=1&amp;slidetitle="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99325"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13" name="Picture 25" descr="LNHeader2-7"/>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7914" name="Picture 26" descr="09_GEOM LTHeader 02-07"/>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7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005" name="Picture 21" descr="5Min Chec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8488" y="657225"/>
            <a:ext cx="6792912" cy="62547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Picture 24" descr="09_Geom Int_01A"/>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92" name="BORDER_2" descr="09_Pre-Algbra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41994"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41997" name="Picture 13" descr="09_PAlg-Back">
            <a:hlinkClick r:id="" action="ppaction://hlinkshowjump?jump=previous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Picture 14" descr="09_PAlg-Forward">
            <a:hlinkClick r:id="" action="ppaction://hlinkshowjump?jump=next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Picture 16" descr="09_PAlg-Home">
            <a:hlinkClick r:id="rId20" action="ppaction://hlinksldjump"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CheckPointICON"/>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467600" y="776288"/>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42003" name="Text Box 19"/>
          <p:cNvSpPr txBox="1">
            <a:spLocks noChangeArrowheads="1"/>
          </p:cNvSpPr>
          <p:nvPr userDrawn="1"/>
        </p:nvSpPr>
        <p:spPr bwMode="auto">
          <a:xfrm>
            <a:off x="3886200" y="8001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18984C"/>
                </a:solidFill>
              </a:rPr>
              <a:t>Over Lesson 2–6</a:t>
            </a:r>
          </a:p>
        </p:txBody>
      </p:sp>
      <p:pic>
        <p:nvPicPr>
          <p:cNvPr id="42009" name="Picture 25" descr="LNHeader2-7"/>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42010" name="Picture 26" descr="09_GEOM LTHeader 02-07"/>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42011" name="CR" descr="09_PAlg-Ch Resources">
            <a:hlinkClick r:id="rId25" action="ppaction://hlinkpres?slideindex=1&amp;slidetitle=" highlightClick="1"/>
          </p:cNvPr>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00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91" name="Picture 23"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7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2781" name="Picture 13"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LNHeader2-7"/>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09_GEOM LTHeader 02-07"/>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5463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6"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9635"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69636"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69639"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1"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Example_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9647" name="Picture 15" descr="LNHeader2-7"/>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09_GEOM LTHeader 02-07"/>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69649"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9064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70"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0659"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0660"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0663"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71" name="Picture 15" descr="LNHeader2-7"/>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0672" name="Picture 16" descr="09_GEOM LTHeader 02-07"/>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0673"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74" name="Picture 18" descr="Real World Ex_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4281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49" name="Picture 25" descr="09_Geom EndO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48" name="Picture 24" descr="09_Geom Int_01A">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BORDER_2" descr="09_Pre-Algbra Nav_Bar">
            <a:hlinkClick r:id="rId14"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GLOBE" descr="09_PAlg-Online">
            <a:hlinkClick r:id="rId17"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10343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431" name="Picture 7" descr="09_PAlg-Back">
            <a:hlinkClick r:id="" action="ppaction://hlinkshowjump?jump=previous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09_PAlg-Home">
            <a:hlinkClick r:id="rId14"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8" name="Picture 14" descr="09_PAlg-ForwardDEAD">
            <a:hlinkClick r:id="" action="ppaction://noaction" highlightClick="1" endSnd="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2" name="Picture 18" descr="LNHeader2-7"/>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09_GEOM LTHeader 02-07"/>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444"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3801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6.xml"/><Relationship Id="rId1" Type="http://schemas.openxmlformats.org/officeDocument/2006/relationships/tags" Target="../tags/tag14.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6.xml"/><Relationship Id="rId1" Type="http://schemas.openxmlformats.org/officeDocument/2006/relationships/tags" Target="../tags/tag15.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6.xml"/><Relationship Id="rId1" Type="http://schemas.openxmlformats.org/officeDocument/2006/relationships/tags" Target="../tags/tag16.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6.xml"/><Relationship Id="rId1" Type="http://schemas.openxmlformats.org/officeDocument/2006/relationships/tags" Target="../tags/tag17.xml"/><Relationship Id="rId5" Type="http://schemas.openxmlformats.org/officeDocument/2006/relationships/image" Target="../media/image37.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3.jpeg"/><Relationship Id="rId5" Type="http://schemas.openxmlformats.org/officeDocument/2006/relationships/image" Target="../media/image27.png"/><Relationship Id="rId4"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35.xml"/><Relationship Id="rId1" Type="http://schemas.openxmlformats.org/officeDocument/2006/relationships/tags" Target="../tags/tag5.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5.xml"/><Relationship Id="rId1" Type="http://schemas.openxmlformats.org/officeDocument/2006/relationships/tags" Target="../tags/tag7.xml"/><Relationship Id="rId5" Type="http://schemas.openxmlformats.org/officeDocument/2006/relationships/image" Target="../media/image28.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5.xml"/><Relationship Id="rId1" Type="http://schemas.openxmlformats.org/officeDocument/2006/relationships/tags" Target="../tags/tag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image" Target="../media/image27.png"/><Relationship Id="rId4"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913" name="Picture 49" descr="09_GEOM NA Splash F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02" name="Picture 38" descr="09_GEOM Splash ARM"/>
          <p:cNvPicPr>
            <a:picLocks noChangeArrowheads="1"/>
          </p:cNvPicPr>
          <p:nvPr/>
        </p:nvPicPr>
        <p:blipFill>
          <a:blip r:embed="rId4">
            <a:extLst>
              <a:ext uri="{28A0092B-C50C-407E-A947-70E740481C1C}">
                <a14:useLocalDpi xmlns:a14="http://schemas.microsoft.com/office/drawing/2010/main" val="0"/>
              </a:ext>
            </a:extLst>
          </a:blip>
          <a:srcRect l="19167" t="64444" r="63020" b="18889"/>
          <a:stretch>
            <a:fillRect/>
          </a:stretch>
        </p:blipFill>
        <p:spPr bwMode="ltGray">
          <a:xfrm>
            <a:off x="4076700" y="4419600"/>
            <a:ext cx="1628775" cy="114300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r>
              <a:rPr lang="en-US"/>
              <a:t>Splash Screen</a:t>
            </a:r>
          </a:p>
        </p:txBody>
      </p:sp>
      <p:pic>
        <p:nvPicPr>
          <p:cNvPr id="36907" name="Picture 43" descr="LNHeader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4648200"/>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6908" name="Picture 44" descr="09_GEOM LTHeader 0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275" y="4884738"/>
            <a:ext cx="7324725" cy="419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209559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descr="GEOM-CH02-143-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157413"/>
          </a:xfrm>
          <a:prstGeom prst="rect">
            <a:avLst/>
          </a:prstGeom>
          <a:noFill/>
          <a:extLst>
            <a:ext uri="{909E8E84-426E-40DD-AFC4-6F175D3DCCD1}">
              <a14:hiddenFill xmlns:a14="http://schemas.microsoft.com/office/drawing/2010/main">
                <a:solidFill>
                  <a:srgbClr val="FFFFFF"/>
                </a:solidFill>
              </a14:hiddenFill>
            </a:ext>
          </a:extLst>
        </p:spPr>
      </p:pic>
      <p:sp>
        <p:nvSpPr>
          <p:cNvPr id="133122"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86243096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7" name="Picture 5" descr="GEOM-CH02-144-A-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730500"/>
          </a:xfrm>
          <a:prstGeom prst="rect">
            <a:avLst/>
          </a:prstGeom>
          <a:noFill/>
          <a:extLst>
            <a:ext uri="{909E8E84-426E-40DD-AFC4-6F175D3DCCD1}">
              <a14:hiddenFill xmlns:a14="http://schemas.microsoft.com/office/drawing/2010/main">
                <a:solidFill>
                  <a:srgbClr val="FFFFFF"/>
                </a:solidFill>
              </a14:hiddenFill>
            </a:ext>
          </a:extLst>
        </p:spPr>
      </p:pic>
      <p:sp>
        <p:nvSpPr>
          <p:cNvPr id="141314"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70579646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 2</a:t>
            </a:r>
          </a:p>
        </p:txBody>
      </p:sp>
      <p:sp>
        <p:nvSpPr>
          <p:cNvPr id="6148" name="Text Box 4"/>
          <p:cNvSpPr txBox="1">
            <a:spLocks noChangeArrowheads="1"/>
          </p:cNvSpPr>
          <p:nvPr/>
        </p:nvSpPr>
        <p:spPr bwMode="auto">
          <a:xfrm>
            <a:off x="4419600" y="7715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Proof Using Segment Congruence</a:t>
            </a:r>
          </a:p>
        </p:txBody>
      </p:sp>
      <p:grpSp>
        <p:nvGrpSpPr>
          <p:cNvPr id="6154" name="Group 10"/>
          <p:cNvGrpSpPr>
            <a:grpSpLocks/>
          </p:cNvGrpSpPr>
          <p:nvPr/>
        </p:nvGrpSpPr>
        <p:grpSpPr bwMode="auto">
          <a:xfrm>
            <a:off x="533400" y="1503363"/>
            <a:ext cx="8077200" cy="4684712"/>
            <a:chOff x="336" y="947"/>
            <a:chExt cx="5088" cy="2951"/>
          </a:xfrm>
        </p:grpSpPr>
        <p:sp>
          <p:nvSpPr>
            <p:cNvPr id="6150" name="Rectangle 6"/>
            <p:cNvSpPr>
              <a:spLocks noChangeArrowheads="1"/>
            </p:cNvSpPr>
            <p:nvPr/>
          </p:nvSpPr>
          <p:spPr bwMode="auto">
            <a:xfrm>
              <a:off x="552" y="947"/>
              <a:ext cx="4854" cy="171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BADGE</a:t>
              </a:r>
              <a:r>
                <a:rPr lang="en-US" sz="2400" b="1">
                  <a:solidFill>
                    <a:srgbClr val="00539D"/>
                  </a:solidFill>
                  <a:ea typeface="Times New Roman" pitchFamily="18" charset="0"/>
                  <a:cs typeface="Arial" charset="0"/>
                </a:rPr>
                <a:t>  Jamie is designing a badge for her club. The length of the top edge of the badge is equal to the length of the left edge of the badge. The top edge of the badge is congruent to the right edge of the badge, and the right edge of the badge is congruent to the bottom edge of the badge. Prove that the bottom edge of the badge is congruent to the left edge of the badge.</a:t>
              </a:r>
            </a:p>
          </p:txBody>
        </p:sp>
        <p:sp>
          <p:nvSpPr>
            <p:cNvPr id="6151" name="Text Box 7"/>
            <p:cNvSpPr txBox="1">
              <a:spLocks noChangeArrowheads="1"/>
            </p:cNvSpPr>
            <p:nvPr/>
          </p:nvSpPr>
          <p:spPr bwMode="auto">
            <a:xfrm>
              <a:off x="336" y="2736"/>
              <a:ext cx="5088" cy="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rPr>
                <a:t>Given:</a:t>
              </a:r>
            </a:p>
            <a:p>
              <a:pPr fontAlgn="base">
                <a:lnSpc>
                  <a:spcPct val="90000"/>
                </a:lnSpc>
                <a:spcBef>
                  <a:spcPct val="20000"/>
                </a:spcBef>
                <a:spcAft>
                  <a:spcPct val="20000"/>
                </a:spcAft>
              </a:pPr>
              <a:endParaRPr lang="en-US" sz="2400">
                <a:solidFill>
                  <a:srgbClr val="000000"/>
                </a:solidFill>
              </a:endParaRPr>
            </a:p>
            <a:p>
              <a:pPr fontAlgn="base">
                <a:lnSpc>
                  <a:spcPct val="90000"/>
                </a:lnSpc>
                <a:spcBef>
                  <a:spcPct val="20000"/>
                </a:spcBef>
                <a:spcAft>
                  <a:spcPct val="20000"/>
                </a:spcAft>
              </a:pPr>
              <a:endParaRPr lang="en-US" sz="2400">
                <a:solidFill>
                  <a:srgbClr val="000000"/>
                </a:solidFill>
              </a:endParaRPr>
            </a:p>
            <a:p>
              <a:pPr fontAlgn="base">
                <a:lnSpc>
                  <a:spcPct val="90000"/>
                </a:lnSpc>
                <a:spcBef>
                  <a:spcPct val="20000"/>
                </a:spcBef>
                <a:spcAft>
                  <a:spcPct val="20000"/>
                </a:spcAft>
              </a:pPr>
              <a:r>
                <a:rPr lang="en-US" sz="2400" b="1">
                  <a:solidFill>
                    <a:srgbClr val="00539D"/>
                  </a:solidFill>
                </a:rPr>
                <a:t>Prove:</a:t>
              </a:r>
            </a:p>
          </p:txBody>
        </p:sp>
        <p:pic>
          <p:nvPicPr>
            <p:cNvPr id="6152" name="Picture 8" descr="GEO_102"/>
            <p:cNvPicPr>
              <a:picLocks noChangeAspect="1" noChangeArrowheads="1"/>
            </p:cNvPicPr>
            <p:nvPr/>
          </p:nvPicPr>
          <p:blipFill>
            <a:blip r:embed="rId3">
              <a:extLst>
                <a:ext uri="{28A0092B-C50C-407E-A947-70E740481C1C}">
                  <a14:useLocalDpi xmlns:a14="http://schemas.microsoft.com/office/drawing/2010/main" val="0"/>
                </a:ext>
              </a:extLst>
            </a:blip>
            <a:srcRect b="27065"/>
            <a:stretch>
              <a:fillRect/>
            </a:stretch>
          </p:blipFill>
          <p:spPr bwMode="auto">
            <a:xfrm>
              <a:off x="1392" y="2769"/>
              <a:ext cx="904" cy="857"/>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GEO_102"/>
            <p:cNvPicPr>
              <a:picLocks noChangeAspect="1" noChangeArrowheads="1"/>
            </p:cNvPicPr>
            <p:nvPr/>
          </p:nvPicPr>
          <p:blipFill>
            <a:blip r:embed="rId3">
              <a:extLst>
                <a:ext uri="{28A0092B-C50C-407E-A947-70E740481C1C}">
                  <a14:useLocalDpi xmlns:a14="http://schemas.microsoft.com/office/drawing/2010/main" val="0"/>
                </a:ext>
              </a:extLst>
            </a:blip>
            <a:srcRect t="76596"/>
            <a:stretch>
              <a:fillRect/>
            </a:stretch>
          </p:blipFill>
          <p:spPr bwMode="auto">
            <a:xfrm>
              <a:off x="1392" y="3608"/>
              <a:ext cx="904" cy="275"/>
            </a:xfrm>
            <a:prstGeom prst="rect">
              <a:avLst/>
            </a:prstGeom>
            <a:noFill/>
            <a:extLst>
              <a:ext uri="{909E8E84-426E-40DD-AFC4-6F175D3DCCD1}">
                <a14:hiddenFill xmlns:a14="http://schemas.microsoft.com/office/drawing/2010/main">
                  <a:solidFill>
                    <a:srgbClr val="FFFFFF"/>
                  </a:solidFill>
                </a14:hiddenFill>
              </a:ext>
            </a:extLst>
          </p:spPr>
        </p:pic>
      </p:grpSp>
      <p:pic>
        <p:nvPicPr>
          <p:cNvPr id="6156" name="Picture 12" descr="wxy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38600"/>
            <a:ext cx="2628900" cy="2012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00848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wipe(left)">
                                      <p:cBhvr>
                                        <p:cTn id="7" dur="500"/>
                                        <p:tgtEl>
                                          <p:spTgt spid="615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56"/>
                                        </p:tgtEl>
                                        <p:attrNameLst>
                                          <p:attrName>style.visibility</p:attrName>
                                        </p:attrNameLst>
                                      </p:cBhvr>
                                      <p:to>
                                        <p:strVal val="visible"/>
                                      </p:to>
                                    </p:set>
                                    <p:animEffect transition="in" filter="wipe(left)">
                                      <p:cBhvr>
                                        <p:cTn id="11"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Example 2</a:t>
            </a:r>
          </a:p>
        </p:txBody>
      </p:sp>
      <p:sp>
        <p:nvSpPr>
          <p:cNvPr id="7173" name="Text Box 5"/>
          <p:cNvSpPr txBox="1">
            <a:spLocks noChangeArrowheads="1"/>
          </p:cNvSpPr>
          <p:nvPr/>
        </p:nvSpPr>
        <p:spPr bwMode="auto">
          <a:xfrm>
            <a:off x="4419600" y="7715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Proof Using Segment Congruence</a:t>
            </a:r>
          </a:p>
        </p:txBody>
      </p:sp>
      <p:grpSp>
        <p:nvGrpSpPr>
          <p:cNvPr id="7175" name="Group 7"/>
          <p:cNvGrpSpPr>
            <a:grpSpLocks/>
          </p:cNvGrpSpPr>
          <p:nvPr/>
        </p:nvGrpSpPr>
        <p:grpSpPr bwMode="auto">
          <a:xfrm>
            <a:off x="903288" y="4918075"/>
            <a:ext cx="7259637" cy="492125"/>
            <a:chOff x="569" y="3098"/>
            <a:chExt cx="4573" cy="310"/>
          </a:xfrm>
        </p:grpSpPr>
        <p:sp>
          <p:nvSpPr>
            <p:cNvPr id="7176" name="Text Box 8"/>
            <p:cNvSpPr txBox="1">
              <a:spLocks noChangeArrowheads="1"/>
            </p:cNvSpPr>
            <p:nvPr/>
          </p:nvSpPr>
          <p:spPr bwMode="auto">
            <a:xfrm>
              <a:off x="2699" y="3098"/>
              <a:ext cx="244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5.</a:t>
              </a:r>
              <a:r>
                <a:rPr lang="en-US" sz="2400">
                  <a:solidFill>
                    <a:srgbClr val="000000"/>
                  </a:solidFill>
                </a:rPr>
                <a:t> Substitution</a:t>
              </a:r>
            </a:p>
          </p:txBody>
        </p:sp>
        <p:pic>
          <p:nvPicPr>
            <p:cNvPr id="7177" name="Picture 9" descr="188"/>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838" y="3102"/>
              <a:ext cx="843" cy="204"/>
            </a:xfrm>
            <a:prstGeom prst="rect">
              <a:avLst/>
            </a:prstGeom>
            <a:noFill/>
            <a:extLst>
              <a:ext uri="{909E8E84-426E-40DD-AFC4-6F175D3DCCD1}">
                <a14:hiddenFill xmlns:a14="http://schemas.microsoft.com/office/drawing/2010/main">
                  <a:solidFill>
                    <a:srgbClr val="FFFFFF"/>
                  </a:solidFill>
                </a14:hiddenFill>
              </a:ext>
            </a:extLst>
          </p:spPr>
        </p:pic>
        <p:sp>
          <p:nvSpPr>
            <p:cNvPr id="7178" name="Text Box 10"/>
            <p:cNvSpPr txBox="1">
              <a:spLocks noChangeArrowheads="1"/>
            </p:cNvSpPr>
            <p:nvPr/>
          </p:nvSpPr>
          <p:spPr bwMode="auto">
            <a:xfrm>
              <a:off x="569" y="3110"/>
              <a:ext cx="45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5. </a:t>
              </a:r>
            </a:p>
          </p:txBody>
        </p:sp>
      </p:grpSp>
      <p:grpSp>
        <p:nvGrpSpPr>
          <p:cNvPr id="7201" name="Group 33"/>
          <p:cNvGrpSpPr>
            <a:grpSpLocks/>
          </p:cNvGrpSpPr>
          <p:nvPr/>
        </p:nvGrpSpPr>
        <p:grpSpPr bwMode="auto">
          <a:xfrm>
            <a:off x="876300" y="1503363"/>
            <a:ext cx="7810500" cy="3983037"/>
            <a:chOff x="552" y="947"/>
            <a:chExt cx="4920" cy="2509"/>
          </a:xfrm>
        </p:grpSpPr>
        <p:sp>
          <p:nvSpPr>
            <p:cNvPr id="7180" name="Rectangle 12"/>
            <p:cNvSpPr>
              <a:spLocks noChangeArrowheads="1"/>
            </p:cNvSpPr>
            <p:nvPr/>
          </p:nvSpPr>
          <p:spPr bwMode="auto">
            <a:xfrm>
              <a:off x="552" y="947"/>
              <a:ext cx="4854" cy="2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Proof:</a:t>
              </a:r>
            </a:p>
          </p:txBody>
        </p:sp>
        <p:sp>
          <p:nvSpPr>
            <p:cNvPr id="7181" name="Text Box 13"/>
            <p:cNvSpPr txBox="1">
              <a:spLocks noChangeArrowheads="1"/>
            </p:cNvSpPr>
            <p:nvPr/>
          </p:nvSpPr>
          <p:spPr bwMode="auto">
            <a:xfrm>
              <a:off x="561" y="1180"/>
              <a:ext cx="4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539D"/>
                  </a:solidFill>
                </a:rPr>
                <a:t>Statements		      Reasons</a:t>
              </a:r>
            </a:p>
          </p:txBody>
        </p:sp>
        <p:sp>
          <p:nvSpPr>
            <p:cNvPr id="7182" name="Line 14"/>
            <p:cNvSpPr>
              <a:spLocks noChangeShapeType="1"/>
            </p:cNvSpPr>
            <p:nvPr/>
          </p:nvSpPr>
          <p:spPr bwMode="auto">
            <a:xfrm>
              <a:off x="625" y="1440"/>
              <a:ext cx="4847" cy="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7183" name="Line 15"/>
            <p:cNvSpPr>
              <a:spLocks noChangeShapeType="1"/>
            </p:cNvSpPr>
            <p:nvPr/>
          </p:nvSpPr>
          <p:spPr bwMode="auto">
            <a:xfrm>
              <a:off x="2543" y="1176"/>
              <a:ext cx="0" cy="228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grpSp>
      <p:grpSp>
        <p:nvGrpSpPr>
          <p:cNvPr id="7184" name="Group 16"/>
          <p:cNvGrpSpPr>
            <a:grpSpLocks/>
          </p:cNvGrpSpPr>
          <p:nvPr/>
        </p:nvGrpSpPr>
        <p:grpSpPr bwMode="auto">
          <a:xfrm>
            <a:off x="903288" y="2400300"/>
            <a:ext cx="6492875" cy="500063"/>
            <a:chOff x="569" y="1512"/>
            <a:chExt cx="4090" cy="315"/>
          </a:xfrm>
        </p:grpSpPr>
        <p:sp>
          <p:nvSpPr>
            <p:cNvPr id="7185" name="Text Box 17"/>
            <p:cNvSpPr txBox="1">
              <a:spLocks noChangeArrowheads="1"/>
            </p:cNvSpPr>
            <p:nvPr/>
          </p:nvSpPr>
          <p:spPr bwMode="auto">
            <a:xfrm>
              <a:off x="2699" y="1512"/>
              <a:ext cx="196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a:t>
              </a:r>
              <a:r>
                <a:rPr lang="en-US" sz="2400">
                  <a:solidFill>
                    <a:srgbClr val="000000"/>
                  </a:solidFill>
                </a:rPr>
                <a:t> Given</a:t>
              </a:r>
            </a:p>
          </p:txBody>
        </p:sp>
        <p:sp>
          <p:nvSpPr>
            <p:cNvPr id="7186" name="Text Box 18"/>
            <p:cNvSpPr txBox="1">
              <a:spLocks noChangeArrowheads="1"/>
            </p:cNvSpPr>
            <p:nvPr/>
          </p:nvSpPr>
          <p:spPr bwMode="auto">
            <a:xfrm>
              <a:off x="569" y="1529"/>
              <a:ext cx="36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 </a:t>
              </a:r>
            </a:p>
          </p:txBody>
        </p:sp>
        <p:pic>
          <p:nvPicPr>
            <p:cNvPr id="7187" name="Picture 19" descr="GEO_103"/>
            <p:cNvPicPr>
              <a:picLocks noChangeAspect="1" noChangeArrowheads="1"/>
            </p:cNvPicPr>
            <p:nvPr/>
          </p:nvPicPr>
          <p:blipFill>
            <a:blip r:embed="rId4">
              <a:extLst>
                <a:ext uri="{28A0092B-C50C-407E-A947-70E740481C1C}">
                  <a14:useLocalDpi xmlns:a14="http://schemas.microsoft.com/office/drawing/2010/main" val="0"/>
                </a:ext>
              </a:extLst>
            </a:blip>
            <a:srcRect r="52296" b="85600"/>
            <a:stretch>
              <a:fillRect/>
            </a:stretch>
          </p:blipFill>
          <p:spPr bwMode="auto">
            <a:xfrm>
              <a:off x="838" y="1563"/>
              <a:ext cx="762" cy="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88" name="Group 20"/>
          <p:cNvGrpSpPr>
            <a:grpSpLocks/>
          </p:cNvGrpSpPr>
          <p:nvPr/>
        </p:nvGrpSpPr>
        <p:grpSpPr bwMode="auto">
          <a:xfrm>
            <a:off x="903288" y="2917825"/>
            <a:ext cx="7983537" cy="500063"/>
            <a:chOff x="569" y="1838"/>
            <a:chExt cx="5029" cy="315"/>
          </a:xfrm>
        </p:grpSpPr>
        <p:sp>
          <p:nvSpPr>
            <p:cNvPr id="7189" name="Text Box 21"/>
            <p:cNvSpPr txBox="1">
              <a:spLocks noChangeArrowheads="1"/>
            </p:cNvSpPr>
            <p:nvPr/>
          </p:nvSpPr>
          <p:spPr bwMode="auto">
            <a:xfrm>
              <a:off x="2699" y="1838"/>
              <a:ext cx="2899"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342900" algn="l"/>
                </a:tabLst>
                <a:defRPr>
                  <a:solidFill>
                    <a:schemeClr val="tx1"/>
                  </a:solidFill>
                  <a:latin typeface="Arial" charset="0"/>
                </a:defRPr>
              </a:lvl1pPr>
              <a:lvl2pPr marL="2057400">
                <a:tabLst>
                  <a:tab pos="342900" algn="l"/>
                </a:tabLst>
                <a:defRPr>
                  <a:solidFill>
                    <a:schemeClr val="tx1"/>
                  </a:solidFill>
                  <a:latin typeface="Arial" charset="0"/>
                </a:defRPr>
              </a:lvl2pPr>
              <a:lvl3pPr marL="2171700">
                <a:tabLst>
                  <a:tab pos="342900" algn="l"/>
                </a:tabLst>
                <a:defRPr>
                  <a:solidFill>
                    <a:schemeClr val="tx1"/>
                  </a:solidFill>
                  <a:latin typeface="Arial" charset="0"/>
                </a:defRPr>
              </a:lvl3pPr>
              <a:lvl4pPr marL="2286000">
                <a:tabLst>
                  <a:tab pos="342900" algn="l"/>
                </a:tabLst>
                <a:defRPr>
                  <a:solidFill>
                    <a:schemeClr val="tx1"/>
                  </a:solidFill>
                  <a:latin typeface="Arial" charset="0"/>
                </a:defRPr>
              </a:lvl4pPr>
              <a:lvl5pPr marL="2400300">
                <a:tabLst>
                  <a:tab pos="342900" algn="l"/>
                </a:tabLst>
                <a:defRPr>
                  <a:solidFill>
                    <a:schemeClr val="tx1"/>
                  </a:solidFill>
                  <a:latin typeface="Arial" charset="0"/>
                </a:defRPr>
              </a:lvl5pPr>
              <a:lvl6pPr marL="2857500" fontAlgn="base">
                <a:spcBef>
                  <a:spcPct val="0"/>
                </a:spcBef>
                <a:spcAft>
                  <a:spcPct val="0"/>
                </a:spcAft>
                <a:tabLst>
                  <a:tab pos="342900" algn="l"/>
                </a:tabLst>
                <a:defRPr>
                  <a:solidFill>
                    <a:schemeClr val="tx1"/>
                  </a:solidFill>
                  <a:latin typeface="Arial" charset="0"/>
                </a:defRPr>
              </a:lvl6pPr>
              <a:lvl7pPr marL="3314700" fontAlgn="base">
                <a:spcBef>
                  <a:spcPct val="0"/>
                </a:spcBef>
                <a:spcAft>
                  <a:spcPct val="0"/>
                </a:spcAft>
                <a:tabLst>
                  <a:tab pos="342900" algn="l"/>
                </a:tabLst>
                <a:defRPr>
                  <a:solidFill>
                    <a:schemeClr val="tx1"/>
                  </a:solidFill>
                  <a:latin typeface="Arial" charset="0"/>
                </a:defRPr>
              </a:lvl7pPr>
              <a:lvl8pPr marL="3771900" fontAlgn="base">
                <a:spcBef>
                  <a:spcPct val="0"/>
                </a:spcBef>
                <a:spcAft>
                  <a:spcPct val="0"/>
                </a:spcAft>
                <a:tabLst>
                  <a:tab pos="342900" algn="l"/>
                </a:tabLst>
                <a:defRPr>
                  <a:solidFill>
                    <a:schemeClr val="tx1"/>
                  </a:solidFill>
                  <a:latin typeface="Arial" charset="0"/>
                </a:defRPr>
              </a:lvl8pPr>
              <a:lvl9pPr marL="4229100" fontAlgn="base">
                <a:spcBef>
                  <a:spcPct val="0"/>
                </a:spcBef>
                <a:spcAft>
                  <a:spcPct val="0"/>
                </a:spcAft>
                <a:tabLst>
                  <a:tab pos="3429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a:t>
              </a:r>
              <a:r>
                <a:rPr lang="en-US" sz="2400">
                  <a:solidFill>
                    <a:srgbClr val="000000"/>
                  </a:solidFill>
                </a:rPr>
                <a:t> Definition of congruent 	segments</a:t>
              </a:r>
            </a:p>
          </p:txBody>
        </p:sp>
        <p:sp>
          <p:nvSpPr>
            <p:cNvPr id="7190" name="Text Box 22"/>
            <p:cNvSpPr txBox="1">
              <a:spLocks noChangeArrowheads="1"/>
            </p:cNvSpPr>
            <p:nvPr/>
          </p:nvSpPr>
          <p:spPr bwMode="auto">
            <a:xfrm>
              <a:off x="569" y="1855"/>
              <a:ext cx="36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 </a:t>
              </a:r>
            </a:p>
          </p:txBody>
        </p:sp>
        <p:pic>
          <p:nvPicPr>
            <p:cNvPr id="7191" name="Picture 23" descr="GEO_103"/>
            <p:cNvPicPr>
              <a:picLocks noChangeAspect="1" noChangeArrowheads="1"/>
            </p:cNvPicPr>
            <p:nvPr/>
          </p:nvPicPr>
          <p:blipFill>
            <a:blip r:embed="rId4">
              <a:extLst>
                <a:ext uri="{28A0092B-C50C-407E-A947-70E740481C1C}">
                  <a14:useLocalDpi xmlns:a14="http://schemas.microsoft.com/office/drawing/2010/main" val="0"/>
                </a:ext>
              </a:extLst>
            </a:blip>
            <a:srcRect t="18025" b="64607"/>
            <a:stretch>
              <a:fillRect/>
            </a:stretch>
          </p:blipFill>
          <p:spPr bwMode="auto">
            <a:xfrm>
              <a:off x="838" y="1841"/>
              <a:ext cx="1612" cy="2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92" name="Group 24"/>
          <p:cNvGrpSpPr>
            <a:grpSpLocks/>
          </p:cNvGrpSpPr>
          <p:nvPr/>
        </p:nvGrpSpPr>
        <p:grpSpPr bwMode="auto">
          <a:xfrm>
            <a:off x="903288" y="3671888"/>
            <a:ext cx="6711950" cy="476250"/>
            <a:chOff x="569" y="2313"/>
            <a:chExt cx="4228" cy="300"/>
          </a:xfrm>
        </p:grpSpPr>
        <p:sp>
          <p:nvSpPr>
            <p:cNvPr id="7193" name="Text Box 25"/>
            <p:cNvSpPr txBox="1">
              <a:spLocks noChangeArrowheads="1"/>
            </p:cNvSpPr>
            <p:nvPr/>
          </p:nvSpPr>
          <p:spPr bwMode="auto">
            <a:xfrm>
              <a:off x="2699" y="2315"/>
              <a:ext cx="2098"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a:t>
              </a:r>
              <a:r>
                <a:rPr lang="en-US" sz="2400">
                  <a:solidFill>
                    <a:srgbClr val="000000"/>
                  </a:solidFill>
                </a:rPr>
                <a:t> Given</a:t>
              </a:r>
            </a:p>
          </p:txBody>
        </p:sp>
        <p:sp>
          <p:nvSpPr>
            <p:cNvPr id="7194" name="Text Box 26"/>
            <p:cNvSpPr txBox="1">
              <a:spLocks noChangeArrowheads="1"/>
            </p:cNvSpPr>
            <p:nvPr/>
          </p:nvSpPr>
          <p:spPr bwMode="auto">
            <a:xfrm>
              <a:off x="569" y="2313"/>
              <a:ext cx="389"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 </a:t>
              </a:r>
            </a:p>
          </p:txBody>
        </p:sp>
        <p:pic>
          <p:nvPicPr>
            <p:cNvPr id="7195" name="Picture 27" descr="GEO_103"/>
            <p:cNvPicPr>
              <a:picLocks noChangeAspect="1" noChangeArrowheads="1"/>
            </p:cNvPicPr>
            <p:nvPr/>
          </p:nvPicPr>
          <p:blipFill>
            <a:blip r:embed="rId4">
              <a:extLst>
                <a:ext uri="{28A0092B-C50C-407E-A947-70E740481C1C}">
                  <a14:useLocalDpi xmlns:a14="http://schemas.microsoft.com/office/drawing/2010/main" val="0"/>
                </a:ext>
              </a:extLst>
            </a:blip>
            <a:srcRect t="39494" b="42126"/>
            <a:stretch>
              <a:fillRect/>
            </a:stretch>
          </p:blipFill>
          <p:spPr bwMode="auto">
            <a:xfrm>
              <a:off x="838" y="2316"/>
              <a:ext cx="1589" cy="2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06" name="Group 38"/>
          <p:cNvGrpSpPr>
            <a:grpSpLocks/>
          </p:cNvGrpSpPr>
          <p:nvPr/>
        </p:nvGrpSpPr>
        <p:grpSpPr bwMode="auto">
          <a:xfrm>
            <a:off x="919163" y="4048125"/>
            <a:ext cx="6477000" cy="733425"/>
            <a:chOff x="579" y="2550"/>
            <a:chExt cx="4080" cy="462"/>
          </a:xfrm>
        </p:grpSpPr>
        <p:sp>
          <p:nvSpPr>
            <p:cNvPr id="7197" name="Text Box 29"/>
            <p:cNvSpPr txBox="1">
              <a:spLocks noChangeArrowheads="1"/>
            </p:cNvSpPr>
            <p:nvPr/>
          </p:nvSpPr>
          <p:spPr bwMode="auto">
            <a:xfrm>
              <a:off x="2699" y="2707"/>
              <a:ext cx="196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a:t>
              </a:r>
              <a:r>
                <a:rPr lang="en-US" sz="2400">
                  <a:solidFill>
                    <a:srgbClr val="000000"/>
                  </a:solidFill>
                </a:rPr>
                <a:t> Transitive Property</a:t>
              </a:r>
            </a:p>
          </p:txBody>
        </p:sp>
        <p:sp>
          <p:nvSpPr>
            <p:cNvPr id="7198" name="Text Box 30"/>
            <p:cNvSpPr txBox="1">
              <a:spLocks noChangeArrowheads="1"/>
            </p:cNvSpPr>
            <p:nvPr/>
          </p:nvSpPr>
          <p:spPr bwMode="auto">
            <a:xfrm>
              <a:off x="579" y="2714"/>
              <a:ext cx="36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 </a:t>
              </a:r>
            </a:p>
          </p:txBody>
        </p:sp>
        <p:pic>
          <p:nvPicPr>
            <p:cNvPr id="7199" name="Picture 31" descr="GEO_103"/>
            <p:cNvPicPr>
              <a:picLocks noChangeAspect="1" noChangeArrowheads="1"/>
            </p:cNvPicPr>
            <p:nvPr/>
          </p:nvPicPr>
          <p:blipFill>
            <a:blip r:embed="rId4">
              <a:extLst>
                <a:ext uri="{28A0092B-C50C-407E-A947-70E740481C1C}">
                  <a14:useLocalDpi xmlns:a14="http://schemas.microsoft.com/office/drawing/2010/main" val="0"/>
                </a:ext>
              </a:extLst>
            </a:blip>
            <a:srcRect l="22781" t="60899" b="21469"/>
            <a:stretch>
              <a:fillRect/>
            </a:stretch>
          </p:blipFill>
          <p:spPr bwMode="auto">
            <a:xfrm>
              <a:off x="1125" y="2694"/>
              <a:ext cx="1227" cy="249"/>
            </a:xfrm>
            <a:prstGeom prst="rect">
              <a:avLst/>
            </a:prstGeom>
            <a:noFill/>
            <a:extLst>
              <a:ext uri="{909E8E84-426E-40DD-AFC4-6F175D3DCCD1}">
                <a14:hiddenFill xmlns:a14="http://schemas.microsoft.com/office/drawing/2010/main">
                  <a:solidFill>
                    <a:srgbClr val="FFFFFF"/>
                  </a:solidFill>
                </a14:hiddenFill>
              </a:ext>
            </a:extLst>
          </p:spPr>
        </p:pic>
        <p:sp>
          <p:nvSpPr>
            <p:cNvPr id="7203" name="Text Box 35"/>
            <p:cNvSpPr txBox="1">
              <a:spLocks noChangeArrowheads="1"/>
            </p:cNvSpPr>
            <p:nvPr/>
          </p:nvSpPr>
          <p:spPr bwMode="auto">
            <a:xfrm>
              <a:off x="768" y="2706"/>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i="1">
                  <a:solidFill>
                    <a:srgbClr val="000000"/>
                  </a:solidFill>
                </a:rPr>
                <a:t>YZ</a:t>
              </a:r>
            </a:p>
          </p:txBody>
        </p:sp>
        <p:sp>
          <p:nvSpPr>
            <p:cNvPr id="7204" name="Text Box 36"/>
            <p:cNvSpPr txBox="1">
              <a:spLocks noChangeArrowheads="1"/>
            </p:cNvSpPr>
            <p:nvPr/>
          </p:nvSpPr>
          <p:spPr bwMode="auto">
            <a:xfrm>
              <a:off x="786" y="2550"/>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rPr>
                <a:t>___</a:t>
              </a:r>
            </a:p>
          </p:txBody>
        </p:sp>
      </p:grpSp>
    </p:spTree>
    <p:custDataLst>
      <p:tags r:id="rId1"/>
    </p:custDataLst>
    <p:extLst>
      <p:ext uri="{BB962C8B-B14F-4D97-AF65-F5344CB8AC3E}">
        <p14:creationId xmlns:p14="http://schemas.microsoft.com/office/powerpoint/2010/main" val="1028987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201"/>
                                        </p:tgtEl>
                                        <p:attrNameLst>
                                          <p:attrName>style.visibility</p:attrName>
                                        </p:attrNameLst>
                                      </p:cBhvr>
                                      <p:to>
                                        <p:strVal val="visible"/>
                                      </p:to>
                                    </p:set>
                                    <p:animEffect transition="in" filter="wipe(left)">
                                      <p:cBhvr>
                                        <p:cTn id="7" dur="500"/>
                                        <p:tgtEl>
                                          <p:spTgt spid="72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84"/>
                                        </p:tgtEl>
                                        <p:attrNameLst>
                                          <p:attrName>style.visibility</p:attrName>
                                        </p:attrNameLst>
                                      </p:cBhvr>
                                      <p:to>
                                        <p:strVal val="visible"/>
                                      </p:to>
                                    </p:set>
                                    <p:animEffect transition="in" filter="wipe(left)">
                                      <p:cBhvr>
                                        <p:cTn id="12" dur="500"/>
                                        <p:tgtEl>
                                          <p:spTgt spid="7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188"/>
                                        </p:tgtEl>
                                        <p:attrNameLst>
                                          <p:attrName>style.visibility</p:attrName>
                                        </p:attrNameLst>
                                      </p:cBhvr>
                                      <p:to>
                                        <p:strVal val="visible"/>
                                      </p:to>
                                    </p:set>
                                    <p:animEffect transition="in" filter="wipe(left)">
                                      <p:cBhvr>
                                        <p:cTn id="17" dur="500"/>
                                        <p:tgtEl>
                                          <p:spTgt spid="71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192"/>
                                        </p:tgtEl>
                                        <p:attrNameLst>
                                          <p:attrName>style.visibility</p:attrName>
                                        </p:attrNameLst>
                                      </p:cBhvr>
                                      <p:to>
                                        <p:strVal val="visible"/>
                                      </p:to>
                                    </p:set>
                                    <p:animEffect transition="in" filter="wipe(left)">
                                      <p:cBhvr>
                                        <p:cTn id="22" dur="500"/>
                                        <p:tgtEl>
                                          <p:spTgt spid="71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206"/>
                                        </p:tgtEl>
                                        <p:attrNameLst>
                                          <p:attrName>style.visibility</p:attrName>
                                        </p:attrNameLst>
                                      </p:cBhvr>
                                      <p:to>
                                        <p:strVal val="visible"/>
                                      </p:to>
                                    </p:set>
                                    <p:animEffect transition="in" filter="wipe(left)">
                                      <p:cBhvr>
                                        <p:cTn id="27" dur="500"/>
                                        <p:tgtEl>
                                          <p:spTgt spid="72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wipe(left)">
                                      <p:cBhvr>
                                        <p:cTn id="3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PQuestion"/>
          <p:cNvSpPr>
            <a:spLocks noGrp="1" noChangeArrowheads="1"/>
          </p:cNvSpPr>
          <p:nvPr>
            <p:ph type="title"/>
          </p:nvPr>
        </p:nvSpPr>
        <p:spPr/>
        <p:txBody>
          <a:bodyPr/>
          <a:lstStyle/>
          <a:p>
            <a:r>
              <a:rPr lang="en-US"/>
              <a:t>Example 2</a:t>
            </a:r>
          </a:p>
        </p:txBody>
      </p:sp>
      <p:pic>
        <p:nvPicPr>
          <p:cNvPr id="114696" name="Picture 8" descr="Check Pro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4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CheckPoint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grpSp>
        <p:nvGrpSpPr>
          <p:cNvPr id="114700" name="Group 12"/>
          <p:cNvGrpSpPr>
            <a:grpSpLocks/>
          </p:cNvGrpSpPr>
          <p:nvPr/>
        </p:nvGrpSpPr>
        <p:grpSpPr bwMode="auto">
          <a:xfrm>
            <a:off x="533400" y="1503363"/>
            <a:ext cx="8077200" cy="3178175"/>
            <a:chOff x="336" y="947"/>
            <a:chExt cx="5088" cy="2002"/>
          </a:xfrm>
        </p:grpSpPr>
        <p:sp>
          <p:nvSpPr>
            <p:cNvPr id="114701" name="Rectangle 13"/>
            <p:cNvSpPr>
              <a:spLocks noChangeArrowheads="1"/>
            </p:cNvSpPr>
            <p:nvPr/>
          </p:nvSpPr>
          <p:spPr bwMode="auto">
            <a:xfrm>
              <a:off x="552" y="947"/>
              <a:ext cx="4854" cy="2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Prove the following.</a:t>
              </a:r>
              <a:endParaRPr lang="en-US" sz="2400" i="1">
                <a:solidFill>
                  <a:srgbClr val="000000"/>
                </a:solidFill>
                <a:ea typeface="Times New Roman" pitchFamily="18" charset="0"/>
                <a:cs typeface="Arial" charset="0"/>
              </a:endParaRPr>
            </a:p>
          </p:txBody>
        </p:sp>
        <p:sp>
          <p:nvSpPr>
            <p:cNvPr id="114702" name="Text Box 14"/>
            <p:cNvSpPr txBox="1">
              <a:spLocks noChangeArrowheads="1"/>
            </p:cNvSpPr>
            <p:nvPr/>
          </p:nvSpPr>
          <p:spPr bwMode="auto">
            <a:xfrm>
              <a:off x="336" y="1488"/>
              <a:ext cx="5088" cy="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rPr>
                <a:t>Given:</a:t>
              </a:r>
            </a:p>
            <a:p>
              <a:pPr fontAlgn="base">
                <a:lnSpc>
                  <a:spcPct val="90000"/>
                </a:lnSpc>
                <a:spcBef>
                  <a:spcPct val="20000"/>
                </a:spcBef>
                <a:spcAft>
                  <a:spcPct val="20000"/>
                </a:spcAft>
              </a:pPr>
              <a:endParaRPr lang="en-US" sz="2400">
                <a:solidFill>
                  <a:srgbClr val="000000"/>
                </a:solidFill>
              </a:endParaRPr>
            </a:p>
            <a:p>
              <a:pPr fontAlgn="base">
                <a:lnSpc>
                  <a:spcPct val="90000"/>
                </a:lnSpc>
                <a:spcBef>
                  <a:spcPct val="20000"/>
                </a:spcBef>
                <a:spcAft>
                  <a:spcPct val="20000"/>
                </a:spcAft>
              </a:pPr>
              <a:endParaRPr lang="en-US" sz="2400">
                <a:solidFill>
                  <a:srgbClr val="000000"/>
                </a:solidFill>
              </a:endParaRPr>
            </a:p>
            <a:p>
              <a:pPr fontAlgn="base">
                <a:lnSpc>
                  <a:spcPct val="90000"/>
                </a:lnSpc>
                <a:spcBef>
                  <a:spcPct val="20000"/>
                </a:spcBef>
                <a:spcAft>
                  <a:spcPct val="20000"/>
                </a:spcAft>
              </a:pPr>
              <a:endParaRPr lang="en-US" sz="2400">
                <a:solidFill>
                  <a:srgbClr val="000000"/>
                </a:solidFill>
              </a:endParaRPr>
            </a:p>
            <a:p>
              <a:pPr fontAlgn="base">
                <a:lnSpc>
                  <a:spcPct val="90000"/>
                </a:lnSpc>
                <a:spcBef>
                  <a:spcPct val="20000"/>
                </a:spcBef>
                <a:spcAft>
                  <a:spcPct val="20000"/>
                </a:spcAft>
              </a:pPr>
              <a:r>
                <a:rPr lang="en-US" sz="2400" b="1">
                  <a:solidFill>
                    <a:srgbClr val="00539D"/>
                  </a:solidFill>
                </a:rPr>
                <a:t>Prove:</a:t>
              </a:r>
            </a:p>
          </p:txBody>
        </p:sp>
        <p:pic>
          <p:nvPicPr>
            <p:cNvPr id="114703" name="Picture 15" descr="GEO_104"/>
            <p:cNvPicPr>
              <a:picLocks noChangeAspect="1" noChangeArrowheads="1"/>
            </p:cNvPicPr>
            <p:nvPr/>
          </p:nvPicPr>
          <p:blipFill>
            <a:blip r:embed="rId5">
              <a:extLst>
                <a:ext uri="{28A0092B-C50C-407E-A947-70E740481C1C}">
                  <a14:useLocalDpi xmlns:a14="http://schemas.microsoft.com/office/drawing/2010/main" val="0"/>
                </a:ext>
              </a:extLst>
            </a:blip>
            <a:srcRect b="26093"/>
            <a:stretch>
              <a:fillRect/>
            </a:stretch>
          </p:blipFill>
          <p:spPr bwMode="auto">
            <a:xfrm>
              <a:off x="1392" y="1521"/>
              <a:ext cx="939" cy="919"/>
            </a:xfrm>
            <a:prstGeom prst="rect">
              <a:avLst/>
            </a:prstGeom>
            <a:noFill/>
            <a:extLst>
              <a:ext uri="{909E8E84-426E-40DD-AFC4-6F175D3DCCD1}">
                <a14:hiddenFill xmlns:a14="http://schemas.microsoft.com/office/drawing/2010/main">
                  <a:solidFill>
                    <a:srgbClr val="FFFFFF"/>
                  </a:solidFill>
                </a14:hiddenFill>
              </a:ext>
            </a:extLst>
          </p:spPr>
        </p:pic>
        <p:pic>
          <p:nvPicPr>
            <p:cNvPr id="114704" name="Picture 16" descr="GEO_104"/>
            <p:cNvPicPr>
              <a:picLocks noChangeAspect="1" noChangeArrowheads="1"/>
            </p:cNvPicPr>
            <p:nvPr/>
          </p:nvPicPr>
          <p:blipFill>
            <a:blip r:embed="rId5">
              <a:extLst>
                <a:ext uri="{28A0092B-C50C-407E-A947-70E740481C1C}">
                  <a14:useLocalDpi xmlns:a14="http://schemas.microsoft.com/office/drawing/2010/main" val="0"/>
                </a:ext>
              </a:extLst>
            </a:blip>
            <a:srcRect t="77046"/>
            <a:stretch>
              <a:fillRect/>
            </a:stretch>
          </p:blipFill>
          <p:spPr bwMode="auto">
            <a:xfrm>
              <a:off x="1392" y="2642"/>
              <a:ext cx="939" cy="287"/>
            </a:xfrm>
            <a:prstGeom prst="rect">
              <a:avLst/>
            </a:prstGeom>
            <a:noFill/>
            <a:extLst>
              <a:ext uri="{909E8E84-426E-40DD-AFC4-6F175D3DCCD1}">
                <a14:hiddenFill xmlns:a14="http://schemas.microsoft.com/office/drawing/2010/main">
                  <a:solidFill>
                    <a:srgbClr val="FFFFFF"/>
                  </a:solidFill>
                </a14:hiddenFill>
              </a:ext>
            </a:extLst>
          </p:spPr>
        </p:pic>
      </p:grpSp>
      <p:pic>
        <p:nvPicPr>
          <p:cNvPr id="114705" name="Picture 17" descr="GEO02-0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288" y="1635125"/>
            <a:ext cx="2011362" cy="34639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11624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wipe(left)">
                                      <p:cBhvr>
                                        <p:cTn id="7" dur="500"/>
                                        <p:tgtEl>
                                          <p:spTgt spid="1146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Effect transition="in" filter="dissolve">
                                      <p:cBhvr>
                                        <p:cTn id="11" dur="500"/>
                                        <p:tgtEl>
                                          <p:spTgt spid="11469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4700"/>
                                        </p:tgtEl>
                                        <p:attrNameLst>
                                          <p:attrName>style.visibility</p:attrName>
                                        </p:attrNameLst>
                                      </p:cBhvr>
                                      <p:to>
                                        <p:strVal val="visible"/>
                                      </p:to>
                                    </p:set>
                                    <p:animEffect transition="in" filter="wipe(left)">
                                      <p:cBhvr>
                                        <p:cTn id="15" dur="500"/>
                                        <p:tgtEl>
                                          <p:spTgt spid="114700"/>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4705"/>
                                        </p:tgtEl>
                                        <p:attrNameLst>
                                          <p:attrName>style.visibility</p:attrName>
                                        </p:attrNameLst>
                                      </p:cBhvr>
                                      <p:to>
                                        <p:strVal val="visible"/>
                                      </p:to>
                                    </p:set>
                                    <p:animEffect transition="in" filter="wipe(up)">
                                      <p:cBhvr>
                                        <p:cTn id="19" dur="500"/>
                                        <p:tgtEl>
                                          <p:spTgt spid="114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PQuestion"/>
          <p:cNvSpPr>
            <a:spLocks noGrp="1" noChangeArrowheads="1"/>
          </p:cNvSpPr>
          <p:nvPr>
            <p:ph type="title"/>
          </p:nvPr>
        </p:nvSpPr>
        <p:spPr/>
        <p:txBody>
          <a:bodyPr/>
          <a:lstStyle/>
          <a:p>
            <a:r>
              <a:rPr lang="en-US"/>
              <a:t>Example 2</a:t>
            </a:r>
          </a:p>
        </p:txBody>
      </p:sp>
      <p:pic>
        <p:nvPicPr>
          <p:cNvPr id="153603" name="Picture 3" descr="Check Pro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4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53604" name="Picture 4" descr="CheckPoint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grpSp>
        <p:nvGrpSpPr>
          <p:cNvPr id="153605" name="Group 5"/>
          <p:cNvGrpSpPr>
            <a:grpSpLocks/>
          </p:cNvGrpSpPr>
          <p:nvPr/>
        </p:nvGrpSpPr>
        <p:grpSpPr bwMode="auto">
          <a:xfrm>
            <a:off x="825500" y="1503363"/>
            <a:ext cx="8010525" cy="4181475"/>
            <a:chOff x="552" y="947"/>
            <a:chExt cx="5046" cy="2634"/>
          </a:xfrm>
        </p:grpSpPr>
        <p:grpSp>
          <p:nvGrpSpPr>
            <p:cNvPr id="153606" name="Group 6"/>
            <p:cNvGrpSpPr>
              <a:grpSpLocks/>
            </p:cNvGrpSpPr>
            <p:nvPr/>
          </p:nvGrpSpPr>
          <p:grpSpPr bwMode="auto">
            <a:xfrm>
              <a:off x="552" y="947"/>
              <a:ext cx="5022" cy="2546"/>
              <a:chOff x="552" y="947"/>
              <a:chExt cx="5022" cy="2546"/>
            </a:xfrm>
          </p:grpSpPr>
          <p:sp>
            <p:nvSpPr>
              <p:cNvPr id="153607" name="Rectangle 7"/>
              <p:cNvSpPr>
                <a:spLocks noChangeArrowheads="1"/>
              </p:cNvSpPr>
              <p:nvPr/>
            </p:nvSpPr>
            <p:spPr bwMode="auto">
              <a:xfrm>
                <a:off x="552" y="947"/>
                <a:ext cx="4854" cy="56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Which choice correctly completes the proof?</a:t>
                </a:r>
              </a:p>
              <a:p>
                <a:pPr fontAlgn="base">
                  <a:lnSpc>
                    <a:spcPct val="90000"/>
                  </a:lnSpc>
                  <a:spcBef>
                    <a:spcPct val="20000"/>
                  </a:spcBef>
                  <a:spcAft>
                    <a:spcPct val="20000"/>
                  </a:spcAft>
                </a:pPr>
                <a:r>
                  <a:rPr lang="en-US" sz="2400" b="1">
                    <a:solidFill>
                      <a:srgbClr val="00539D"/>
                    </a:solidFill>
                    <a:ea typeface="Times New Roman" pitchFamily="18" charset="0"/>
                    <a:cs typeface="Arial" charset="0"/>
                  </a:rPr>
                  <a:t>Proof:</a:t>
                </a:r>
              </a:p>
            </p:txBody>
          </p:sp>
          <p:sp>
            <p:nvSpPr>
              <p:cNvPr id="153608" name="Text Box 8"/>
              <p:cNvSpPr txBox="1">
                <a:spLocks noChangeArrowheads="1"/>
              </p:cNvSpPr>
              <p:nvPr/>
            </p:nvSpPr>
            <p:spPr bwMode="auto">
              <a:xfrm>
                <a:off x="561" y="1516"/>
                <a:ext cx="4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539D"/>
                    </a:solidFill>
                  </a:rPr>
                  <a:t>Statements		      Reasons</a:t>
                </a:r>
              </a:p>
            </p:txBody>
          </p:sp>
          <p:sp>
            <p:nvSpPr>
              <p:cNvPr id="153609" name="Line 9"/>
              <p:cNvSpPr>
                <a:spLocks noChangeShapeType="1"/>
              </p:cNvSpPr>
              <p:nvPr/>
            </p:nvSpPr>
            <p:spPr bwMode="auto">
              <a:xfrm>
                <a:off x="625" y="1776"/>
                <a:ext cx="4949" cy="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153610" name="Line 10"/>
              <p:cNvSpPr>
                <a:spLocks noChangeShapeType="1"/>
              </p:cNvSpPr>
              <p:nvPr/>
            </p:nvSpPr>
            <p:spPr bwMode="auto">
              <a:xfrm>
                <a:off x="2543" y="1512"/>
                <a:ext cx="0" cy="1981"/>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grpSp>
        <p:grpSp>
          <p:nvGrpSpPr>
            <p:cNvPr id="153611" name="Group 11"/>
            <p:cNvGrpSpPr>
              <a:grpSpLocks/>
            </p:cNvGrpSpPr>
            <p:nvPr/>
          </p:nvGrpSpPr>
          <p:grpSpPr bwMode="auto">
            <a:xfrm>
              <a:off x="569" y="1848"/>
              <a:ext cx="4090" cy="315"/>
              <a:chOff x="569" y="1848"/>
              <a:chExt cx="4090" cy="315"/>
            </a:xfrm>
          </p:grpSpPr>
          <p:sp>
            <p:nvSpPr>
              <p:cNvPr id="153612" name="Text Box 12"/>
              <p:cNvSpPr txBox="1">
                <a:spLocks noChangeArrowheads="1"/>
              </p:cNvSpPr>
              <p:nvPr/>
            </p:nvSpPr>
            <p:spPr bwMode="auto">
              <a:xfrm>
                <a:off x="2699" y="1848"/>
                <a:ext cx="196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a:t>
                </a:r>
                <a:r>
                  <a:rPr lang="en-US" sz="2400">
                    <a:solidFill>
                      <a:srgbClr val="000000"/>
                    </a:solidFill>
                  </a:rPr>
                  <a:t> Given</a:t>
                </a:r>
              </a:p>
            </p:txBody>
          </p:sp>
          <p:sp>
            <p:nvSpPr>
              <p:cNvPr id="153613" name="Text Box 13"/>
              <p:cNvSpPr txBox="1">
                <a:spLocks noChangeArrowheads="1"/>
              </p:cNvSpPr>
              <p:nvPr/>
            </p:nvSpPr>
            <p:spPr bwMode="auto">
              <a:xfrm>
                <a:off x="569" y="1865"/>
                <a:ext cx="36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 </a:t>
                </a:r>
              </a:p>
            </p:txBody>
          </p:sp>
          <p:pic>
            <p:nvPicPr>
              <p:cNvPr id="153614" name="Picture 14" descr="GEO_105"/>
              <p:cNvPicPr>
                <a:picLocks noChangeAspect="1" noChangeArrowheads="1"/>
              </p:cNvPicPr>
              <p:nvPr/>
            </p:nvPicPr>
            <p:blipFill>
              <a:blip r:embed="rId5">
                <a:extLst>
                  <a:ext uri="{28A0092B-C50C-407E-A947-70E740481C1C}">
                    <a14:useLocalDpi xmlns:a14="http://schemas.microsoft.com/office/drawing/2010/main" val="0"/>
                  </a:ext>
                </a:extLst>
              </a:blip>
              <a:srcRect b="81372"/>
              <a:stretch>
                <a:fillRect/>
              </a:stretch>
            </p:blipFill>
            <p:spPr bwMode="auto">
              <a:xfrm>
                <a:off x="838" y="1851"/>
                <a:ext cx="1578" cy="2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3615" name="Group 15"/>
            <p:cNvGrpSpPr>
              <a:grpSpLocks/>
            </p:cNvGrpSpPr>
            <p:nvPr/>
          </p:nvGrpSpPr>
          <p:grpSpPr bwMode="auto">
            <a:xfrm>
              <a:off x="569" y="2174"/>
              <a:ext cx="5029" cy="315"/>
              <a:chOff x="569" y="2174"/>
              <a:chExt cx="5029" cy="315"/>
            </a:xfrm>
          </p:grpSpPr>
          <p:sp>
            <p:nvSpPr>
              <p:cNvPr id="153616" name="Text Box 16"/>
              <p:cNvSpPr txBox="1">
                <a:spLocks noChangeArrowheads="1"/>
              </p:cNvSpPr>
              <p:nvPr/>
            </p:nvSpPr>
            <p:spPr bwMode="auto">
              <a:xfrm>
                <a:off x="2699" y="2174"/>
                <a:ext cx="2899"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342900" algn="l"/>
                  </a:tabLst>
                  <a:defRPr>
                    <a:solidFill>
                      <a:schemeClr val="tx1"/>
                    </a:solidFill>
                    <a:latin typeface="Arial" charset="0"/>
                  </a:defRPr>
                </a:lvl1pPr>
                <a:lvl2pPr marL="2057400">
                  <a:tabLst>
                    <a:tab pos="342900" algn="l"/>
                  </a:tabLst>
                  <a:defRPr>
                    <a:solidFill>
                      <a:schemeClr val="tx1"/>
                    </a:solidFill>
                    <a:latin typeface="Arial" charset="0"/>
                  </a:defRPr>
                </a:lvl2pPr>
                <a:lvl3pPr marL="2171700">
                  <a:tabLst>
                    <a:tab pos="342900" algn="l"/>
                  </a:tabLst>
                  <a:defRPr>
                    <a:solidFill>
                      <a:schemeClr val="tx1"/>
                    </a:solidFill>
                    <a:latin typeface="Arial" charset="0"/>
                  </a:defRPr>
                </a:lvl3pPr>
                <a:lvl4pPr marL="2286000">
                  <a:tabLst>
                    <a:tab pos="342900" algn="l"/>
                  </a:tabLst>
                  <a:defRPr>
                    <a:solidFill>
                      <a:schemeClr val="tx1"/>
                    </a:solidFill>
                    <a:latin typeface="Arial" charset="0"/>
                  </a:defRPr>
                </a:lvl4pPr>
                <a:lvl5pPr marL="2400300">
                  <a:tabLst>
                    <a:tab pos="342900" algn="l"/>
                  </a:tabLst>
                  <a:defRPr>
                    <a:solidFill>
                      <a:schemeClr val="tx1"/>
                    </a:solidFill>
                    <a:latin typeface="Arial" charset="0"/>
                  </a:defRPr>
                </a:lvl5pPr>
                <a:lvl6pPr marL="2857500" fontAlgn="base">
                  <a:spcBef>
                    <a:spcPct val="0"/>
                  </a:spcBef>
                  <a:spcAft>
                    <a:spcPct val="0"/>
                  </a:spcAft>
                  <a:tabLst>
                    <a:tab pos="342900" algn="l"/>
                  </a:tabLst>
                  <a:defRPr>
                    <a:solidFill>
                      <a:schemeClr val="tx1"/>
                    </a:solidFill>
                    <a:latin typeface="Arial" charset="0"/>
                  </a:defRPr>
                </a:lvl6pPr>
                <a:lvl7pPr marL="3314700" fontAlgn="base">
                  <a:spcBef>
                    <a:spcPct val="0"/>
                  </a:spcBef>
                  <a:spcAft>
                    <a:spcPct val="0"/>
                  </a:spcAft>
                  <a:tabLst>
                    <a:tab pos="342900" algn="l"/>
                  </a:tabLst>
                  <a:defRPr>
                    <a:solidFill>
                      <a:schemeClr val="tx1"/>
                    </a:solidFill>
                    <a:latin typeface="Arial" charset="0"/>
                  </a:defRPr>
                </a:lvl7pPr>
                <a:lvl8pPr marL="3771900" fontAlgn="base">
                  <a:spcBef>
                    <a:spcPct val="0"/>
                  </a:spcBef>
                  <a:spcAft>
                    <a:spcPct val="0"/>
                  </a:spcAft>
                  <a:tabLst>
                    <a:tab pos="342900" algn="l"/>
                  </a:tabLst>
                  <a:defRPr>
                    <a:solidFill>
                      <a:schemeClr val="tx1"/>
                    </a:solidFill>
                    <a:latin typeface="Arial" charset="0"/>
                  </a:defRPr>
                </a:lvl8pPr>
                <a:lvl9pPr marL="4229100" fontAlgn="base">
                  <a:spcBef>
                    <a:spcPct val="0"/>
                  </a:spcBef>
                  <a:spcAft>
                    <a:spcPct val="0"/>
                  </a:spcAft>
                  <a:tabLst>
                    <a:tab pos="3429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a:t>
                </a:r>
                <a:r>
                  <a:rPr lang="en-US" sz="2400">
                    <a:solidFill>
                      <a:srgbClr val="000000"/>
                    </a:solidFill>
                  </a:rPr>
                  <a:t> Transitive Property</a:t>
                </a:r>
              </a:p>
            </p:txBody>
          </p:sp>
          <p:sp>
            <p:nvSpPr>
              <p:cNvPr id="153617" name="Text Box 17"/>
              <p:cNvSpPr txBox="1">
                <a:spLocks noChangeArrowheads="1"/>
              </p:cNvSpPr>
              <p:nvPr/>
            </p:nvSpPr>
            <p:spPr bwMode="auto">
              <a:xfrm>
                <a:off x="569" y="2191"/>
                <a:ext cx="36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 </a:t>
                </a:r>
              </a:p>
            </p:txBody>
          </p:sp>
          <p:pic>
            <p:nvPicPr>
              <p:cNvPr id="153618" name="Picture 18" descr="GEO_105"/>
              <p:cNvPicPr>
                <a:picLocks noChangeAspect="1" noChangeArrowheads="1"/>
              </p:cNvPicPr>
              <p:nvPr/>
            </p:nvPicPr>
            <p:blipFill>
              <a:blip r:embed="rId5">
                <a:extLst>
                  <a:ext uri="{28A0092B-C50C-407E-A947-70E740481C1C}">
                    <a14:useLocalDpi xmlns:a14="http://schemas.microsoft.com/office/drawing/2010/main" val="0"/>
                  </a:ext>
                </a:extLst>
              </a:blip>
              <a:srcRect t="21176" b="62157"/>
              <a:stretch>
                <a:fillRect/>
              </a:stretch>
            </p:blipFill>
            <p:spPr bwMode="auto">
              <a:xfrm>
                <a:off x="838" y="2183"/>
                <a:ext cx="1566" cy="2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3619" name="Group 19"/>
            <p:cNvGrpSpPr>
              <a:grpSpLocks/>
            </p:cNvGrpSpPr>
            <p:nvPr/>
          </p:nvGrpSpPr>
          <p:grpSpPr bwMode="auto">
            <a:xfrm>
              <a:off x="569" y="2537"/>
              <a:ext cx="4228" cy="304"/>
              <a:chOff x="569" y="2537"/>
              <a:chExt cx="4228" cy="304"/>
            </a:xfrm>
          </p:grpSpPr>
          <p:sp>
            <p:nvSpPr>
              <p:cNvPr id="153620" name="Text Box 20"/>
              <p:cNvSpPr txBox="1">
                <a:spLocks noChangeArrowheads="1"/>
              </p:cNvSpPr>
              <p:nvPr/>
            </p:nvSpPr>
            <p:spPr bwMode="auto">
              <a:xfrm>
                <a:off x="2699" y="2543"/>
                <a:ext cx="2098"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a:t>
                </a:r>
                <a:r>
                  <a:rPr lang="en-US" sz="2400">
                    <a:solidFill>
                      <a:srgbClr val="000000"/>
                    </a:solidFill>
                  </a:rPr>
                  <a:t> Given</a:t>
                </a:r>
              </a:p>
            </p:txBody>
          </p:sp>
          <p:sp>
            <p:nvSpPr>
              <p:cNvPr id="153621" name="Text Box 21"/>
              <p:cNvSpPr txBox="1">
                <a:spLocks noChangeArrowheads="1"/>
              </p:cNvSpPr>
              <p:nvPr/>
            </p:nvSpPr>
            <p:spPr bwMode="auto">
              <a:xfrm>
                <a:off x="569" y="2541"/>
                <a:ext cx="389"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 </a:t>
                </a:r>
              </a:p>
            </p:txBody>
          </p:sp>
          <p:pic>
            <p:nvPicPr>
              <p:cNvPr id="153622" name="Picture 22" descr="GEO_105"/>
              <p:cNvPicPr>
                <a:picLocks noChangeAspect="1" noChangeArrowheads="1"/>
              </p:cNvPicPr>
              <p:nvPr/>
            </p:nvPicPr>
            <p:blipFill>
              <a:blip r:embed="rId5">
                <a:extLst>
                  <a:ext uri="{28A0092B-C50C-407E-A947-70E740481C1C}">
                    <a14:useLocalDpi xmlns:a14="http://schemas.microsoft.com/office/drawing/2010/main" val="0"/>
                  </a:ext>
                </a:extLst>
              </a:blip>
              <a:srcRect t="41960" b="41960"/>
              <a:stretch>
                <a:fillRect/>
              </a:stretch>
            </p:blipFill>
            <p:spPr bwMode="auto">
              <a:xfrm>
                <a:off x="838" y="2537"/>
                <a:ext cx="1589" cy="2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3623" name="Group 23"/>
            <p:cNvGrpSpPr>
              <a:grpSpLocks/>
            </p:cNvGrpSpPr>
            <p:nvPr/>
          </p:nvGrpSpPr>
          <p:grpSpPr bwMode="auto">
            <a:xfrm>
              <a:off x="569" y="2852"/>
              <a:ext cx="4090" cy="329"/>
              <a:chOff x="569" y="2852"/>
              <a:chExt cx="4090" cy="329"/>
            </a:xfrm>
          </p:grpSpPr>
          <p:sp>
            <p:nvSpPr>
              <p:cNvPr id="153624" name="Text Box 24"/>
              <p:cNvSpPr txBox="1">
                <a:spLocks noChangeArrowheads="1"/>
              </p:cNvSpPr>
              <p:nvPr/>
            </p:nvSpPr>
            <p:spPr bwMode="auto">
              <a:xfrm>
                <a:off x="2699" y="2880"/>
                <a:ext cx="196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a:t>
                </a:r>
                <a:r>
                  <a:rPr lang="en-US" sz="2400">
                    <a:solidFill>
                      <a:srgbClr val="000000"/>
                    </a:solidFill>
                  </a:rPr>
                  <a:t> Transitive Property</a:t>
                </a:r>
              </a:p>
            </p:txBody>
          </p:sp>
          <p:sp>
            <p:nvSpPr>
              <p:cNvPr id="153625" name="Text Box 25"/>
              <p:cNvSpPr txBox="1">
                <a:spLocks noChangeArrowheads="1"/>
              </p:cNvSpPr>
              <p:nvPr/>
            </p:nvSpPr>
            <p:spPr bwMode="auto">
              <a:xfrm>
                <a:off x="569" y="2883"/>
                <a:ext cx="36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 </a:t>
                </a:r>
              </a:p>
            </p:txBody>
          </p:sp>
          <p:pic>
            <p:nvPicPr>
              <p:cNvPr id="153626" name="Picture 26" descr="GEO_105"/>
              <p:cNvPicPr>
                <a:picLocks noChangeAspect="1" noChangeArrowheads="1"/>
              </p:cNvPicPr>
              <p:nvPr/>
            </p:nvPicPr>
            <p:blipFill>
              <a:blip r:embed="rId5">
                <a:extLst>
                  <a:ext uri="{28A0092B-C50C-407E-A947-70E740481C1C}">
                    <a14:useLocalDpi xmlns:a14="http://schemas.microsoft.com/office/drawing/2010/main" val="0"/>
                  </a:ext>
                </a:extLst>
              </a:blip>
              <a:srcRect t="61372" b="20784"/>
              <a:stretch>
                <a:fillRect/>
              </a:stretch>
            </p:blipFill>
            <p:spPr bwMode="auto">
              <a:xfrm>
                <a:off x="838" y="2852"/>
                <a:ext cx="1589" cy="2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3627" name="Group 27"/>
            <p:cNvGrpSpPr>
              <a:grpSpLocks/>
            </p:cNvGrpSpPr>
            <p:nvPr/>
          </p:nvGrpSpPr>
          <p:grpSpPr bwMode="auto">
            <a:xfrm>
              <a:off x="569" y="3251"/>
              <a:ext cx="4573" cy="330"/>
              <a:chOff x="569" y="3251"/>
              <a:chExt cx="4573" cy="330"/>
            </a:xfrm>
          </p:grpSpPr>
          <p:sp>
            <p:nvSpPr>
              <p:cNvPr id="153628" name="Text Box 28"/>
              <p:cNvSpPr txBox="1">
                <a:spLocks noChangeArrowheads="1"/>
              </p:cNvSpPr>
              <p:nvPr/>
            </p:nvSpPr>
            <p:spPr bwMode="auto">
              <a:xfrm>
                <a:off x="2699" y="3271"/>
                <a:ext cx="244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5.</a:t>
                </a:r>
                <a:r>
                  <a:rPr lang="en-US" sz="2400">
                    <a:solidFill>
                      <a:srgbClr val="000000"/>
                    </a:solidFill>
                  </a:rPr>
                  <a:t> _______________</a:t>
                </a:r>
              </a:p>
            </p:txBody>
          </p:sp>
          <p:sp>
            <p:nvSpPr>
              <p:cNvPr id="153629" name="Text Box 29"/>
              <p:cNvSpPr txBox="1">
                <a:spLocks noChangeArrowheads="1"/>
              </p:cNvSpPr>
              <p:nvPr/>
            </p:nvSpPr>
            <p:spPr bwMode="auto">
              <a:xfrm>
                <a:off x="569" y="3283"/>
                <a:ext cx="45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5. </a:t>
                </a:r>
              </a:p>
            </p:txBody>
          </p:sp>
          <p:sp>
            <p:nvSpPr>
              <p:cNvPr id="153630" name="Text Box 30"/>
              <p:cNvSpPr txBox="1">
                <a:spLocks noChangeArrowheads="1"/>
              </p:cNvSpPr>
              <p:nvPr/>
            </p:nvSpPr>
            <p:spPr bwMode="auto">
              <a:xfrm>
                <a:off x="3606" y="3269"/>
                <a:ext cx="222" cy="2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pPr>
                <a:r>
                  <a:rPr lang="en-US" sz="2400">
                    <a:solidFill>
                      <a:srgbClr val="000000"/>
                    </a:solidFill>
                    <a:ea typeface="Times New Roman" pitchFamily="18" charset="0"/>
                    <a:cs typeface="Arial" charset="0"/>
                  </a:rPr>
                  <a:t>?</a:t>
                </a:r>
              </a:p>
            </p:txBody>
          </p:sp>
          <p:pic>
            <p:nvPicPr>
              <p:cNvPr id="153631" name="Picture 31" descr="GEO_105"/>
              <p:cNvPicPr>
                <a:picLocks noChangeAspect="1" noChangeArrowheads="1"/>
              </p:cNvPicPr>
              <p:nvPr/>
            </p:nvPicPr>
            <p:blipFill>
              <a:blip r:embed="rId5">
                <a:extLst>
                  <a:ext uri="{28A0092B-C50C-407E-A947-70E740481C1C}">
                    <a14:useLocalDpi xmlns:a14="http://schemas.microsoft.com/office/drawing/2010/main" val="0"/>
                  </a:ext>
                </a:extLst>
              </a:blip>
              <a:srcRect t="81764"/>
              <a:stretch>
                <a:fillRect/>
              </a:stretch>
            </p:blipFill>
            <p:spPr bwMode="auto">
              <a:xfrm>
                <a:off x="838" y="3251"/>
                <a:ext cx="1607" cy="271"/>
              </a:xfrm>
              <a:prstGeom prst="rect">
                <a:avLst/>
              </a:prstGeom>
              <a:noFill/>
              <a:extLst>
                <a:ext uri="{909E8E84-426E-40DD-AFC4-6F175D3DCCD1}">
                  <a14:hiddenFill xmlns:a14="http://schemas.microsoft.com/office/drawing/2010/main">
                    <a:solidFill>
                      <a:srgbClr val="FFFFFF"/>
                    </a:solidFill>
                  </a14:hiddenFill>
                </a:ext>
              </a:extLst>
            </p:spPr>
          </p:pic>
        </p:grpSp>
      </p:grpSp>
    </p:spTree>
    <p:custDataLst>
      <p:tags r:id="rId1"/>
    </p:custDataLst>
    <p:extLst>
      <p:ext uri="{BB962C8B-B14F-4D97-AF65-F5344CB8AC3E}">
        <p14:creationId xmlns:p14="http://schemas.microsoft.com/office/powerpoint/2010/main" val="4187884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wipe(left)">
                                      <p:cBhvr>
                                        <p:cTn id="7" dur="500"/>
                                        <p:tgtEl>
                                          <p:spTgt spid="153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52579" name="TPQuestion"/>
          <p:cNvSpPr>
            <a:spLocks noGrp="1" noChangeArrowheads="1"/>
          </p:cNvSpPr>
          <p:nvPr>
            <p:ph type="title"/>
          </p:nvPr>
        </p:nvSpPr>
        <p:spPr/>
        <p:txBody>
          <a:bodyPr/>
          <a:lstStyle/>
          <a:p>
            <a:r>
              <a:rPr lang="en-US"/>
              <a:t>Example 2</a:t>
            </a:r>
          </a:p>
        </p:txBody>
      </p:sp>
      <p:sp>
        <p:nvSpPr>
          <p:cNvPr id="152583" name="Oval 7"/>
          <p:cNvSpPr>
            <a:spLocks noChangeArrowheads="1"/>
          </p:cNvSpPr>
          <p:nvPr/>
        </p:nvSpPr>
        <p:spPr bwMode="auto">
          <a:xfrm>
            <a:off x="895350" y="245745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52584"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64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52585"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52586" name="c"/>
          <p:cNvSpPr>
            <a:spLocks noChangeArrowheads="1"/>
          </p:cNvSpPr>
          <p:nvPr>
            <p:custDataLst>
              <p:tags r:id="rId3"/>
            </p:custDataLst>
          </p:nvPr>
        </p:nvSpPr>
        <p:spPr bwMode="auto">
          <a:xfrm>
            <a:off x="914400" y="1524000"/>
            <a:ext cx="48387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Substitution</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Symmetric Property</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Segment Addition Postulate</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Reflexive Property</a:t>
            </a:r>
          </a:p>
        </p:txBody>
      </p:sp>
    </p:spTree>
    <p:custDataLst>
      <p:tags r:id="rId1"/>
    </p:custDataLst>
    <p:extLst>
      <p:ext uri="{BB962C8B-B14F-4D97-AF65-F5344CB8AC3E}">
        <p14:creationId xmlns:p14="http://schemas.microsoft.com/office/powerpoint/2010/main" val="247251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2586"/>
                                        </p:tgtEl>
                                        <p:attrNameLst>
                                          <p:attrName>style.visibility</p:attrName>
                                        </p:attrNameLst>
                                      </p:cBhvr>
                                      <p:to>
                                        <p:strVal val="visible"/>
                                      </p:to>
                                    </p:set>
                                    <p:animEffect transition="in" filter="wipe(left)">
                                      <p:cBhvr>
                                        <p:cTn id="7" dur="500"/>
                                        <p:tgtEl>
                                          <p:spTgt spid="152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2583"/>
                                        </p:tgtEl>
                                        <p:attrNameLst>
                                          <p:attrName>style.visibility</p:attrName>
                                        </p:attrNameLst>
                                      </p:cBhvr>
                                      <p:to>
                                        <p:strVal val="visible"/>
                                      </p:to>
                                    </p:set>
                                    <p:animEffect transition="in" filter="wipe(down)">
                                      <p:cBhvr>
                                        <p:cTn id="12" dur="580">
                                          <p:stCondLst>
                                            <p:cond delay="0"/>
                                          </p:stCondLst>
                                        </p:cTn>
                                        <p:tgtEl>
                                          <p:spTgt spid="152583"/>
                                        </p:tgtEl>
                                      </p:cBhvr>
                                    </p:animEffect>
                                    <p:anim calcmode="lin" valueType="num">
                                      <p:cBhvr>
                                        <p:cTn id="13" dur="1822" tmFilter="0,0; 0.14,0.36; 0.43,0.73; 0.71,0.91; 1.0,1.0">
                                          <p:stCondLst>
                                            <p:cond delay="0"/>
                                          </p:stCondLst>
                                        </p:cTn>
                                        <p:tgtEl>
                                          <p:spTgt spid="15258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258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258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258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2583"/>
                                        </p:tgtEl>
                                        <p:attrNameLst>
                                          <p:attrName>ppt_y</p:attrName>
                                        </p:attrNameLst>
                                      </p:cBhvr>
                                      <p:tavLst>
                                        <p:tav tm="0" fmla="#ppt_y-sin(pi*$)/81">
                                          <p:val>
                                            <p:fltVal val="0"/>
                                          </p:val>
                                        </p:tav>
                                        <p:tav tm="100000">
                                          <p:val>
                                            <p:fltVal val="1"/>
                                          </p:val>
                                        </p:tav>
                                      </p:tavLst>
                                    </p:anim>
                                    <p:animScale>
                                      <p:cBhvr>
                                        <p:cTn id="18" dur="26">
                                          <p:stCondLst>
                                            <p:cond delay="650"/>
                                          </p:stCondLst>
                                        </p:cTn>
                                        <p:tgtEl>
                                          <p:spTgt spid="152583"/>
                                        </p:tgtEl>
                                      </p:cBhvr>
                                      <p:to x="100000" y="60000"/>
                                    </p:animScale>
                                    <p:animScale>
                                      <p:cBhvr>
                                        <p:cTn id="19" dur="166" decel="50000">
                                          <p:stCondLst>
                                            <p:cond delay="676"/>
                                          </p:stCondLst>
                                        </p:cTn>
                                        <p:tgtEl>
                                          <p:spTgt spid="152583"/>
                                        </p:tgtEl>
                                      </p:cBhvr>
                                      <p:to x="100000" y="100000"/>
                                    </p:animScale>
                                    <p:animScale>
                                      <p:cBhvr>
                                        <p:cTn id="20" dur="26">
                                          <p:stCondLst>
                                            <p:cond delay="1312"/>
                                          </p:stCondLst>
                                        </p:cTn>
                                        <p:tgtEl>
                                          <p:spTgt spid="152583"/>
                                        </p:tgtEl>
                                      </p:cBhvr>
                                      <p:to x="100000" y="80000"/>
                                    </p:animScale>
                                    <p:animScale>
                                      <p:cBhvr>
                                        <p:cTn id="21" dur="166" decel="50000">
                                          <p:stCondLst>
                                            <p:cond delay="1338"/>
                                          </p:stCondLst>
                                        </p:cTn>
                                        <p:tgtEl>
                                          <p:spTgt spid="152583"/>
                                        </p:tgtEl>
                                      </p:cBhvr>
                                      <p:to x="100000" y="100000"/>
                                    </p:animScale>
                                    <p:animScale>
                                      <p:cBhvr>
                                        <p:cTn id="22" dur="26">
                                          <p:stCondLst>
                                            <p:cond delay="1642"/>
                                          </p:stCondLst>
                                        </p:cTn>
                                        <p:tgtEl>
                                          <p:spTgt spid="152583"/>
                                        </p:tgtEl>
                                      </p:cBhvr>
                                      <p:to x="100000" y="90000"/>
                                    </p:animScale>
                                    <p:animScale>
                                      <p:cBhvr>
                                        <p:cTn id="23" dur="166" decel="50000">
                                          <p:stCondLst>
                                            <p:cond delay="1668"/>
                                          </p:stCondLst>
                                        </p:cTn>
                                        <p:tgtEl>
                                          <p:spTgt spid="152583"/>
                                        </p:tgtEl>
                                      </p:cBhvr>
                                      <p:to x="100000" y="100000"/>
                                    </p:animScale>
                                    <p:animScale>
                                      <p:cBhvr>
                                        <p:cTn id="24" dur="26">
                                          <p:stCondLst>
                                            <p:cond delay="1808"/>
                                          </p:stCondLst>
                                        </p:cTn>
                                        <p:tgtEl>
                                          <p:spTgt spid="152583"/>
                                        </p:tgtEl>
                                      </p:cBhvr>
                                      <p:to x="100000" y="95000"/>
                                    </p:animScale>
                                    <p:animScale>
                                      <p:cBhvr>
                                        <p:cTn id="25" dur="166" decel="50000">
                                          <p:stCondLst>
                                            <p:cond delay="1834"/>
                                          </p:stCondLst>
                                        </p:cTn>
                                        <p:tgtEl>
                                          <p:spTgt spid="1525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3" grpId="0" animBg="1"/>
      <p:bldP spid="15258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End of the Lesson</a:t>
            </a:r>
          </a:p>
        </p:txBody>
      </p:sp>
    </p:spTree>
    <p:custDataLst>
      <p:tags r:id="rId1"/>
    </p:custDataLst>
    <p:extLst>
      <p:ext uri="{BB962C8B-B14F-4D97-AF65-F5344CB8AC3E}">
        <p14:creationId xmlns:p14="http://schemas.microsoft.com/office/powerpoint/2010/main" val="1404861856"/>
      </p:ext>
    </p:extLst>
  </p:cSld>
  <p:clrMapOvr>
    <a:masterClrMapping/>
  </p:clrMapOvr>
  <p:transition advClick="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Then/Now</a:t>
            </a:r>
          </a:p>
        </p:txBody>
      </p:sp>
      <p:pic>
        <p:nvPicPr>
          <p:cNvPr id="4102" name="Picture 6" descr="T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812800" y="1828800"/>
            <a:ext cx="7620000"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20000"/>
              </a:spcBef>
              <a:spcAft>
                <a:spcPct val="20000"/>
              </a:spcAft>
            </a:pPr>
            <a:r>
              <a:rPr lang="en-US" sz="2800">
                <a:solidFill>
                  <a:srgbClr val="000000"/>
                </a:solidFill>
              </a:rPr>
              <a:t>You wrote algebraic and two-column proofs. (Lesson 2–6)</a:t>
            </a:r>
          </a:p>
        </p:txBody>
      </p:sp>
      <p:pic>
        <p:nvPicPr>
          <p:cNvPr id="4108" name="Picture 12" descr="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04800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812800" y="4057650"/>
            <a:ext cx="76200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Write proofs involving segment addition.</a:t>
            </a:r>
          </a:p>
        </p:txBody>
      </p:sp>
      <p:sp>
        <p:nvSpPr>
          <p:cNvPr id="4110" name="Text Box 14"/>
          <p:cNvSpPr txBox="1">
            <a:spLocks noChangeArrowheads="1"/>
          </p:cNvSpPr>
          <p:nvPr/>
        </p:nvSpPr>
        <p:spPr bwMode="auto">
          <a:xfrm>
            <a:off x="812800" y="469900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Write proofs involving segment congruence.</a:t>
            </a:r>
          </a:p>
        </p:txBody>
      </p:sp>
    </p:spTree>
    <p:custDataLst>
      <p:tags r:id="rId1"/>
    </p:custDataLst>
    <p:extLst>
      <p:ext uri="{BB962C8B-B14F-4D97-AF65-F5344CB8AC3E}">
        <p14:creationId xmlns:p14="http://schemas.microsoft.com/office/powerpoint/2010/main" val="23358548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05">
                                            <p:txEl>
                                              <p:charRg st="4294967295" end="4294967295"/>
                                            </p:txEl>
                                          </p:spTgt>
                                        </p:tgtEl>
                                        <p:attrNameLst>
                                          <p:attrName>style.visibility</p:attrName>
                                        </p:attrNameLst>
                                      </p:cBhvr>
                                      <p:to>
                                        <p:strVal val="visible"/>
                                      </p:to>
                                    </p:set>
                                    <p:animEffect transition="in" filter="wipe(left)">
                                      <p:cBhvr>
                                        <p:cTn id="11" dur="500"/>
                                        <p:tgtEl>
                                          <p:spTgt spid="4105">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ipe(left)">
                                      <p:cBhvr>
                                        <p:cTn id="16" dur="500"/>
                                        <p:tgtEl>
                                          <p:spTgt spid="410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109">
                                            <p:txEl>
                                              <p:charRg st="4294967295" end="4294967295"/>
                                            </p:txEl>
                                          </p:spTgt>
                                        </p:tgtEl>
                                        <p:attrNameLst>
                                          <p:attrName>style.visibility</p:attrName>
                                        </p:attrNameLst>
                                      </p:cBhvr>
                                      <p:to>
                                        <p:strVal val="visible"/>
                                      </p:to>
                                    </p:set>
                                    <p:animEffect transition="in" filter="wipe(left)">
                                      <p:cBhvr>
                                        <p:cTn id="20" dur="500"/>
                                        <p:tgtEl>
                                          <p:spTgt spid="4109">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10">
                                            <p:txEl>
                                              <p:pRg st="0" end="0"/>
                                            </p:txEl>
                                          </p:spTgt>
                                        </p:tgtEl>
                                        <p:attrNameLst>
                                          <p:attrName>style.visibility</p:attrName>
                                        </p:attrNameLst>
                                      </p:cBhvr>
                                      <p:to>
                                        <p:strVal val="visible"/>
                                      </p:to>
                                    </p:set>
                                    <p:animEffect transition="in" filter="wipe(left)">
                                      <p:cBhvr>
                                        <p:cTn id="25" dur="500"/>
                                        <p:tgtEl>
                                          <p:spTgt spid="4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5" name="Picture 9" descr="GEOM-CH02-142-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3994150"/>
          </a:xfrm>
          <a:prstGeom prst="rect">
            <a:avLst/>
          </a:prstGeom>
          <a:noFill/>
          <a:extLst>
            <a:ext uri="{909E8E84-426E-40DD-AFC4-6F175D3DCCD1}">
              <a14:hiddenFill xmlns:a14="http://schemas.microsoft.com/office/drawing/2010/main">
                <a:solidFill>
                  <a:srgbClr val="FFFFFF"/>
                </a:solidFill>
              </a14:hiddenFill>
            </a:ext>
          </a:extLst>
        </p:spPr>
      </p:pic>
      <p:sp>
        <p:nvSpPr>
          <p:cNvPr id="1064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93747431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GEOM-CH02-142-B-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3044825"/>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282420711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Example 1</a:t>
            </a:r>
          </a:p>
        </p:txBody>
      </p:sp>
      <p:sp>
        <p:nvSpPr>
          <p:cNvPr id="5131" name="Text Box 11"/>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the Segment Addition Postulate</a:t>
            </a:r>
          </a:p>
        </p:txBody>
      </p:sp>
      <p:grpSp>
        <p:nvGrpSpPr>
          <p:cNvPr id="5937" name="Group 817"/>
          <p:cNvGrpSpPr>
            <a:grpSpLocks/>
          </p:cNvGrpSpPr>
          <p:nvPr/>
        </p:nvGrpSpPr>
        <p:grpSpPr bwMode="auto">
          <a:xfrm>
            <a:off x="765175" y="4421188"/>
            <a:ext cx="7921625" cy="492125"/>
            <a:chOff x="482" y="2785"/>
            <a:chExt cx="4990" cy="310"/>
          </a:xfrm>
        </p:grpSpPr>
        <p:sp>
          <p:nvSpPr>
            <p:cNvPr id="5915" name="Text Box 795"/>
            <p:cNvSpPr txBox="1">
              <a:spLocks noChangeArrowheads="1"/>
            </p:cNvSpPr>
            <p:nvPr/>
          </p:nvSpPr>
          <p:spPr bwMode="auto">
            <a:xfrm>
              <a:off x="2568" y="2797"/>
              <a:ext cx="2904"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a:t>
              </a:r>
              <a:r>
                <a:rPr lang="en-US" sz="2400">
                  <a:solidFill>
                    <a:srgbClr val="000000"/>
                  </a:solidFill>
                </a:rPr>
                <a:t> Definition of congruent segments</a:t>
              </a:r>
            </a:p>
          </p:txBody>
        </p:sp>
        <p:sp>
          <p:nvSpPr>
            <p:cNvPr id="5916" name="Text Box 796"/>
            <p:cNvSpPr txBox="1">
              <a:spLocks noChangeArrowheads="1"/>
            </p:cNvSpPr>
            <p:nvPr/>
          </p:nvSpPr>
          <p:spPr bwMode="auto">
            <a:xfrm>
              <a:off x="702" y="2800"/>
              <a:ext cx="1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AB </a:t>
              </a:r>
              <a:r>
                <a:rPr lang="en-US" sz="2400">
                  <a:solidFill>
                    <a:srgbClr val="000000"/>
                  </a:solidFill>
                </a:rPr>
                <a:t>=</a:t>
              </a:r>
              <a:r>
                <a:rPr lang="en-US" sz="2400" i="1">
                  <a:solidFill>
                    <a:srgbClr val="000000"/>
                  </a:solidFill>
                </a:rPr>
                <a:t> CD</a:t>
              </a:r>
            </a:p>
          </p:txBody>
        </p:sp>
        <p:sp>
          <p:nvSpPr>
            <p:cNvPr id="5917" name="Text Box 797"/>
            <p:cNvSpPr txBox="1">
              <a:spLocks noChangeArrowheads="1"/>
            </p:cNvSpPr>
            <p:nvPr/>
          </p:nvSpPr>
          <p:spPr bwMode="auto">
            <a:xfrm>
              <a:off x="482" y="2785"/>
              <a:ext cx="301"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 </a:t>
              </a:r>
            </a:p>
          </p:txBody>
        </p:sp>
      </p:grpSp>
      <p:grpSp>
        <p:nvGrpSpPr>
          <p:cNvPr id="5938" name="Group 818"/>
          <p:cNvGrpSpPr>
            <a:grpSpLocks/>
          </p:cNvGrpSpPr>
          <p:nvPr/>
        </p:nvGrpSpPr>
        <p:grpSpPr bwMode="auto">
          <a:xfrm>
            <a:off x="765175" y="5137150"/>
            <a:ext cx="8074025" cy="492125"/>
            <a:chOff x="482" y="3236"/>
            <a:chExt cx="5086" cy="310"/>
          </a:xfrm>
        </p:grpSpPr>
        <p:sp>
          <p:nvSpPr>
            <p:cNvPr id="5919" name="Text Box 799"/>
            <p:cNvSpPr txBox="1">
              <a:spLocks noChangeArrowheads="1"/>
            </p:cNvSpPr>
            <p:nvPr/>
          </p:nvSpPr>
          <p:spPr bwMode="auto">
            <a:xfrm>
              <a:off x="2576" y="3248"/>
              <a:ext cx="299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0838" indent="-350838">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a:t>
              </a:r>
              <a:r>
                <a:rPr lang="en-US" sz="2400">
                  <a:solidFill>
                    <a:srgbClr val="000000"/>
                  </a:solidFill>
                </a:rPr>
                <a:t> Reflexive Property of Equality</a:t>
              </a:r>
            </a:p>
          </p:txBody>
        </p:sp>
        <p:sp>
          <p:nvSpPr>
            <p:cNvPr id="5920" name="Text Box 800"/>
            <p:cNvSpPr txBox="1">
              <a:spLocks noChangeArrowheads="1"/>
            </p:cNvSpPr>
            <p:nvPr/>
          </p:nvSpPr>
          <p:spPr bwMode="auto">
            <a:xfrm>
              <a:off x="702" y="3249"/>
              <a:ext cx="1074"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BC = BC</a:t>
              </a:r>
            </a:p>
          </p:txBody>
        </p:sp>
        <p:sp>
          <p:nvSpPr>
            <p:cNvPr id="5921" name="Text Box 801"/>
            <p:cNvSpPr txBox="1">
              <a:spLocks noChangeArrowheads="1"/>
            </p:cNvSpPr>
            <p:nvPr/>
          </p:nvSpPr>
          <p:spPr bwMode="auto">
            <a:xfrm>
              <a:off x="482" y="3236"/>
              <a:ext cx="365"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 </a:t>
              </a:r>
            </a:p>
          </p:txBody>
        </p:sp>
      </p:grpSp>
      <p:grpSp>
        <p:nvGrpSpPr>
          <p:cNvPr id="5939" name="Group 819"/>
          <p:cNvGrpSpPr>
            <a:grpSpLocks/>
          </p:cNvGrpSpPr>
          <p:nvPr/>
        </p:nvGrpSpPr>
        <p:grpSpPr bwMode="auto">
          <a:xfrm>
            <a:off x="765175" y="5680075"/>
            <a:ext cx="7845425" cy="492125"/>
            <a:chOff x="482" y="3578"/>
            <a:chExt cx="4942" cy="310"/>
          </a:xfrm>
        </p:grpSpPr>
        <p:sp>
          <p:nvSpPr>
            <p:cNvPr id="5923" name="Text Box 803"/>
            <p:cNvSpPr txBox="1">
              <a:spLocks noChangeArrowheads="1"/>
            </p:cNvSpPr>
            <p:nvPr/>
          </p:nvSpPr>
          <p:spPr bwMode="auto">
            <a:xfrm>
              <a:off x="2584" y="3590"/>
              <a:ext cx="284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a:t>
              </a:r>
              <a:r>
                <a:rPr lang="en-US" sz="2400">
                  <a:solidFill>
                    <a:srgbClr val="000000"/>
                  </a:solidFill>
                </a:rPr>
                <a:t> Segment Addition Postulate</a:t>
              </a:r>
            </a:p>
          </p:txBody>
        </p:sp>
        <p:sp>
          <p:nvSpPr>
            <p:cNvPr id="5924" name="Text Box 804"/>
            <p:cNvSpPr txBox="1">
              <a:spLocks noChangeArrowheads="1"/>
            </p:cNvSpPr>
            <p:nvPr/>
          </p:nvSpPr>
          <p:spPr bwMode="auto">
            <a:xfrm>
              <a:off x="702" y="3593"/>
              <a:ext cx="1602"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AB + BC = AC</a:t>
              </a:r>
            </a:p>
          </p:txBody>
        </p:sp>
        <p:sp>
          <p:nvSpPr>
            <p:cNvPr id="5925" name="Text Box 805"/>
            <p:cNvSpPr txBox="1">
              <a:spLocks noChangeArrowheads="1"/>
            </p:cNvSpPr>
            <p:nvPr/>
          </p:nvSpPr>
          <p:spPr bwMode="auto">
            <a:xfrm>
              <a:off x="482" y="3578"/>
              <a:ext cx="28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 </a:t>
              </a:r>
            </a:p>
          </p:txBody>
        </p:sp>
      </p:grpSp>
      <p:grpSp>
        <p:nvGrpSpPr>
          <p:cNvPr id="5935" name="Group 815"/>
          <p:cNvGrpSpPr>
            <a:grpSpLocks/>
          </p:cNvGrpSpPr>
          <p:nvPr/>
        </p:nvGrpSpPr>
        <p:grpSpPr bwMode="auto">
          <a:xfrm>
            <a:off x="846138" y="2876550"/>
            <a:ext cx="7902575" cy="3371850"/>
            <a:chOff x="533" y="1812"/>
            <a:chExt cx="4978" cy="2124"/>
          </a:xfrm>
        </p:grpSpPr>
        <p:sp>
          <p:nvSpPr>
            <p:cNvPr id="5927" name="Rectangle 807"/>
            <p:cNvSpPr>
              <a:spLocks noChangeArrowheads="1"/>
            </p:cNvSpPr>
            <p:nvPr/>
          </p:nvSpPr>
          <p:spPr bwMode="auto">
            <a:xfrm>
              <a:off x="553" y="1812"/>
              <a:ext cx="4958"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371600" indent="-1371600" fontAlgn="base">
                <a:lnSpc>
                  <a:spcPct val="90000"/>
                </a:lnSpc>
                <a:spcBef>
                  <a:spcPct val="20000"/>
                </a:spcBef>
                <a:spcAft>
                  <a:spcPct val="20000"/>
                </a:spcAft>
                <a:buClr>
                  <a:srgbClr val="FFFFFF"/>
                </a:buClr>
              </a:pPr>
              <a:r>
                <a:rPr lang="en-US" sz="2400" b="1">
                  <a:solidFill>
                    <a:srgbClr val="00539D"/>
                  </a:solidFill>
                </a:rPr>
                <a:t>Proof:</a:t>
              </a:r>
              <a:endParaRPr lang="en-US" sz="2400">
                <a:solidFill>
                  <a:srgbClr val="00539D"/>
                </a:solidFill>
              </a:endParaRPr>
            </a:p>
          </p:txBody>
        </p:sp>
        <p:sp>
          <p:nvSpPr>
            <p:cNvPr id="5928" name="Text Box 808"/>
            <p:cNvSpPr txBox="1">
              <a:spLocks noChangeArrowheads="1"/>
            </p:cNvSpPr>
            <p:nvPr/>
          </p:nvSpPr>
          <p:spPr bwMode="auto">
            <a:xfrm>
              <a:off x="559" y="2078"/>
              <a:ext cx="4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200400" algn="l"/>
                </a:tabLst>
                <a:defRPr>
                  <a:solidFill>
                    <a:schemeClr val="tx1"/>
                  </a:solidFill>
                  <a:latin typeface="Arial" charset="0"/>
                </a:defRPr>
              </a:lvl1pPr>
              <a:lvl2pPr>
                <a:tabLst>
                  <a:tab pos="3200400" algn="l"/>
                </a:tabLst>
                <a:defRPr>
                  <a:solidFill>
                    <a:schemeClr val="tx1"/>
                  </a:solidFill>
                  <a:latin typeface="Arial" charset="0"/>
                </a:defRPr>
              </a:lvl2pPr>
              <a:lvl3pPr>
                <a:tabLst>
                  <a:tab pos="3200400" algn="l"/>
                </a:tabLst>
                <a:defRPr>
                  <a:solidFill>
                    <a:schemeClr val="tx1"/>
                  </a:solidFill>
                  <a:latin typeface="Arial" charset="0"/>
                </a:defRPr>
              </a:lvl3pPr>
              <a:lvl4pPr>
                <a:tabLst>
                  <a:tab pos="3200400" algn="l"/>
                </a:tabLst>
                <a:defRPr>
                  <a:solidFill>
                    <a:schemeClr val="tx1"/>
                  </a:solidFill>
                  <a:latin typeface="Arial" charset="0"/>
                </a:defRPr>
              </a:lvl4pPr>
              <a:lvl5pPr>
                <a:tabLst>
                  <a:tab pos="3200400" algn="l"/>
                </a:tabLst>
                <a:defRPr>
                  <a:solidFill>
                    <a:schemeClr val="tx1"/>
                  </a:solidFill>
                  <a:latin typeface="Arial" charset="0"/>
                </a:defRPr>
              </a:lvl5pPr>
              <a:lvl6pPr fontAlgn="base">
                <a:spcBef>
                  <a:spcPct val="0"/>
                </a:spcBef>
                <a:spcAft>
                  <a:spcPct val="0"/>
                </a:spcAft>
                <a:tabLst>
                  <a:tab pos="3200400" algn="l"/>
                </a:tabLst>
                <a:defRPr>
                  <a:solidFill>
                    <a:schemeClr val="tx1"/>
                  </a:solidFill>
                  <a:latin typeface="Arial" charset="0"/>
                </a:defRPr>
              </a:lvl6pPr>
              <a:lvl7pPr fontAlgn="base">
                <a:spcBef>
                  <a:spcPct val="0"/>
                </a:spcBef>
                <a:spcAft>
                  <a:spcPct val="0"/>
                </a:spcAft>
                <a:tabLst>
                  <a:tab pos="3200400" algn="l"/>
                </a:tabLst>
                <a:defRPr>
                  <a:solidFill>
                    <a:schemeClr val="tx1"/>
                  </a:solidFill>
                  <a:latin typeface="Arial" charset="0"/>
                </a:defRPr>
              </a:lvl7pPr>
              <a:lvl8pPr fontAlgn="base">
                <a:spcBef>
                  <a:spcPct val="0"/>
                </a:spcBef>
                <a:spcAft>
                  <a:spcPct val="0"/>
                </a:spcAft>
                <a:tabLst>
                  <a:tab pos="3200400" algn="l"/>
                </a:tabLst>
                <a:defRPr>
                  <a:solidFill>
                    <a:schemeClr val="tx1"/>
                  </a:solidFill>
                  <a:latin typeface="Arial" charset="0"/>
                </a:defRPr>
              </a:lvl8pPr>
              <a:lvl9pPr fontAlgn="base">
                <a:spcBef>
                  <a:spcPct val="0"/>
                </a:spcBef>
                <a:spcAft>
                  <a:spcPct val="0"/>
                </a:spcAft>
                <a:tabLst>
                  <a:tab pos="3200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Statements	Reasons</a:t>
              </a:r>
            </a:p>
          </p:txBody>
        </p:sp>
        <p:sp>
          <p:nvSpPr>
            <p:cNvPr id="5929" name="Line 809"/>
            <p:cNvSpPr>
              <a:spLocks noChangeShapeType="1"/>
            </p:cNvSpPr>
            <p:nvPr/>
          </p:nvSpPr>
          <p:spPr bwMode="auto">
            <a:xfrm>
              <a:off x="533" y="2344"/>
              <a:ext cx="4951" cy="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5930" name="Line 810"/>
            <p:cNvSpPr>
              <a:spLocks noChangeShapeType="1"/>
            </p:cNvSpPr>
            <p:nvPr/>
          </p:nvSpPr>
          <p:spPr bwMode="auto">
            <a:xfrm>
              <a:off x="2448" y="2110"/>
              <a:ext cx="0" cy="1826"/>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grpSp>
      <p:pic>
        <p:nvPicPr>
          <p:cNvPr id="5932" name="Picture 812" descr="09Geom02-07-1-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981200"/>
            <a:ext cx="2171700" cy="1017588"/>
          </a:xfrm>
          <a:prstGeom prst="rect">
            <a:avLst/>
          </a:prstGeom>
          <a:noFill/>
          <a:extLst>
            <a:ext uri="{909E8E84-426E-40DD-AFC4-6F175D3DCCD1}">
              <a14:hiddenFill xmlns:a14="http://schemas.microsoft.com/office/drawing/2010/main">
                <a:solidFill>
                  <a:srgbClr val="FFFFFF"/>
                </a:solidFill>
              </a14:hiddenFill>
            </a:ext>
          </a:extLst>
        </p:spPr>
      </p:pic>
      <p:grpSp>
        <p:nvGrpSpPr>
          <p:cNvPr id="5946" name="Group 826"/>
          <p:cNvGrpSpPr>
            <a:grpSpLocks/>
          </p:cNvGrpSpPr>
          <p:nvPr/>
        </p:nvGrpSpPr>
        <p:grpSpPr bwMode="auto">
          <a:xfrm>
            <a:off x="765175" y="3657600"/>
            <a:ext cx="6423025" cy="776288"/>
            <a:chOff x="482" y="2304"/>
            <a:chExt cx="4046" cy="489"/>
          </a:xfrm>
        </p:grpSpPr>
        <p:sp>
          <p:nvSpPr>
            <p:cNvPr id="5913" name="Text Box 793"/>
            <p:cNvSpPr txBox="1">
              <a:spLocks noChangeArrowheads="1"/>
            </p:cNvSpPr>
            <p:nvPr/>
          </p:nvSpPr>
          <p:spPr bwMode="auto">
            <a:xfrm>
              <a:off x="482" y="2483"/>
              <a:ext cx="28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 </a:t>
              </a:r>
            </a:p>
          </p:txBody>
        </p:sp>
        <p:grpSp>
          <p:nvGrpSpPr>
            <p:cNvPr id="5945" name="Group 825"/>
            <p:cNvGrpSpPr>
              <a:grpSpLocks/>
            </p:cNvGrpSpPr>
            <p:nvPr/>
          </p:nvGrpSpPr>
          <p:grpSpPr bwMode="auto">
            <a:xfrm>
              <a:off x="720" y="2304"/>
              <a:ext cx="3808" cy="489"/>
              <a:chOff x="720" y="2304"/>
              <a:chExt cx="3808" cy="489"/>
            </a:xfrm>
          </p:grpSpPr>
          <p:sp>
            <p:nvSpPr>
              <p:cNvPr id="5911" name="Text Box 791"/>
              <p:cNvSpPr txBox="1">
                <a:spLocks noChangeArrowheads="1"/>
              </p:cNvSpPr>
              <p:nvPr/>
            </p:nvSpPr>
            <p:spPr bwMode="auto">
              <a:xfrm>
                <a:off x="2568" y="2495"/>
                <a:ext cx="196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a:t>
                </a:r>
                <a:r>
                  <a:rPr lang="en-US" sz="2400">
                    <a:solidFill>
                      <a:srgbClr val="000000"/>
                    </a:solidFill>
                  </a:rPr>
                  <a:t> Given</a:t>
                </a:r>
              </a:p>
            </p:txBody>
          </p:sp>
          <p:grpSp>
            <p:nvGrpSpPr>
              <p:cNvPr id="5944" name="Group 824"/>
              <p:cNvGrpSpPr>
                <a:grpSpLocks/>
              </p:cNvGrpSpPr>
              <p:nvPr/>
            </p:nvGrpSpPr>
            <p:grpSpPr bwMode="auto">
              <a:xfrm>
                <a:off x="720" y="2304"/>
                <a:ext cx="1008" cy="456"/>
                <a:chOff x="720" y="2304"/>
                <a:chExt cx="1008" cy="456"/>
              </a:xfrm>
            </p:grpSpPr>
            <p:sp>
              <p:nvSpPr>
                <p:cNvPr id="5941" name="Text Box 821"/>
                <p:cNvSpPr txBox="1">
                  <a:spLocks noChangeArrowheads="1"/>
                </p:cNvSpPr>
                <p:nvPr/>
              </p:nvSpPr>
              <p:spPr bwMode="auto">
                <a:xfrm>
                  <a:off x="720" y="2472"/>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i="1">
                      <a:solidFill>
                        <a:srgbClr val="000000"/>
                      </a:solidFill>
                    </a:rPr>
                    <a:t>AB </a:t>
                  </a:r>
                  <a:r>
                    <a:rPr lang="en-US" sz="2400">
                      <a:solidFill>
                        <a:srgbClr val="000000"/>
                      </a:solidFill>
                      <a:cs typeface="Arial" charset="0"/>
                      <a:sym typeface="Symbol" pitchFamily="18" charset="2"/>
                    </a:rPr>
                    <a:t></a:t>
                  </a:r>
                  <a:r>
                    <a:rPr lang="en-US" sz="2400" i="1">
                      <a:solidFill>
                        <a:srgbClr val="000000"/>
                      </a:solidFill>
                    </a:rPr>
                    <a:t> CD</a:t>
                  </a:r>
                </a:p>
              </p:txBody>
            </p:sp>
            <p:sp>
              <p:nvSpPr>
                <p:cNvPr id="5942" name="Text Box 822"/>
                <p:cNvSpPr txBox="1">
                  <a:spLocks noChangeArrowheads="1"/>
                </p:cNvSpPr>
                <p:nvPr/>
              </p:nvSpPr>
              <p:spPr bwMode="auto">
                <a:xfrm>
                  <a:off x="744" y="230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rPr>
                    <a:t>___</a:t>
                  </a:r>
                </a:p>
              </p:txBody>
            </p:sp>
            <p:sp>
              <p:nvSpPr>
                <p:cNvPr id="5943" name="Text Box 823"/>
                <p:cNvSpPr txBox="1">
                  <a:spLocks noChangeArrowheads="1"/>
                </p:cNvSpPr>
                <p:nvPr/>
              </p:nvSpPr>
              <p:spPr bwMode="auto">
                <a:xfrm>
                  <a:off x="1200" y="230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rPr>
                    <a:t>___</a:t>
                  </a:r>
                </a:p>
              </p:txBody>
            </p:sp>
          </p:grpSp>
        </p:grpSp>
      </p:grpSp>
      <p:pic>
        <p:nvPicPr>
          <p:cNvPr id="5947" name="Picture 827" descr="2-7-1-re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2386013" cy="906463"/>
          </a:xfrm>
          <a:prstGeom prst="rect">
            <a:avLst/>
          </a:prstGeom>
          <a:noFill/>
          <a:extLst>
            <a:ext uri="{909E8E84-426E-40DD-AFC4-6F175D3DCCD1}">
              <a14:hiddenFill xmlns:a14="http://schemas.microsoft.com/office/drawing/2010/main">
                <a:solidFill>
                  <a:srgbClr val="FFFFFF"/>
                </a:solidFill>
              </a14:hiddenFill>
            </a:ext>
          </a:extLst>
        </p:spPr>
      </p:pic>
      <p:pic>
        <p:nvPicPr>
          <p:cNvPr id="5948" name="Picture 828" descr="2-7-1-redo"/>
          <p:cNvPicPr>
            <a:picLocks noChangeAspect="1" noChangeArrowheads="1"/>
          </p:cNvPicPr>
          <p:nvPr/>
        </p:nvPicPr>
        <p:blipFill>
          <a:blip r:embed="rId5">
            <a:extLst>
              <a:ext uri="{28A0092B-C50C-407E-A947-70E740481C1C}">
                <a14:useLocalDpi xmlns:a14="http://schemas.microsoft.com/office/drawing/2010/main" val="0"/>
              </a:ext>
            </a:extLst>
          </a:blip>
          <a:srcRect b="65823"/>
          <a:stretch>
            <a:fillRect/>
          </a:stretch>
        </p:blipFill>
        <p:spPr bwMode="auto">
          <a:xfrm>
            <a:off x="927100" y="1238250"/>
            <a:ext cx="5397500" cy="514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626478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948"/>
                                        </p:tgtEl>
                                        <p:attrNameLst>
                                          <p:attrName>style.visibility</p:attrName>
                                        </p:attrNameLst>
                                      </p:cBhvr>
                                      <p:to>
                                        <p:strVal val="visible"/>
                                      </p:to>
                                    </p:set>
                                    <p:animEffect transition="in" filter="wipe(left)">
                                      <p:cBhvr>
                                        <p:cTn id="7" dur="500"/>
                                        <p:tgtEl>
                                          <p:spTgt spid="594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932"/>
                                        </p:tgtEl>
                                        <p:attrNameLst>
                                          <p:attrName>style.visibility</p:attrName>
                                        </p:attrNameLst>
                                      </p:cBhvr>
                                      <p:to>
                                        <p:strVal val="visible"/>
                                      </p:to>
                                    </p:set>
                                    <p:animEffect transition="in" filter="wipe(left)">
                                      <p:cBhvr>
                                        <p:cTn id="11" dur="500"/>
                                        <p:tgtEl>
                                          <p:spTgt spid="5932"/>
                                        </p:tgtEl>
                                      </p:cBhvr>
                                    </p:animEffect>
                                  </p:childTnLst>
                                </p:cTn>
                              </p:par>
                              <p:par>
                                <p:cTn id="12" presetID="22" presetClass="entr" presetSubtype="8" fill="hold" nodeType="withEffect">
                                  <p:stCondLst>
                                    <p:cond delay="0"/>
                                  </p:stCondLst>
                                  <p:childTnLst>
                                    <p:set>
                                      <p:cBhvr>
                                        <p:cTn id="13" dur="1" fill="hold">
                                          <p:stCondLst>
                                            <p:cond delay="0"/>
                                          </p:stCondLst>
                                        </p:cTn>
                                        <p:tgtEl>
                                          <p:spTgt spid="5947"/>
                                        </p:tgtEl>
                                        <p:attrNameLst>
                                          <p:attrName>style.visibility</p:attrName>
                                        </p:attrNameLst>
                                      </p:cBhvr>
                                      <p:to>
                                        <p:strVal val="visible"/>
                                      </p:to>
                                    </p:set>
                                    <p:animEffect transition="in" filter="wipe(left)">
                                      <p:cBhvr>
                                        <p:cTn id="14" dur="500"/>
                                        <p:tgtEl>
                                          <p:spTgt spid="59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935"/>
                                        </p:tgtEl>
                                        <p:attrNameLst>
                                          <p:attrName>style.visibility</p:attrName>
                                        </p:attrNameLst>
                                      </p:cBhvr>
                                      <p:to>
                                        <p:strVal val="visible"/>
                                      </p:to>
                                    </p:set>
                                    <p:animEffect transition="in" filter="wipe(left)">
                                      <p:cBhvr>
                                        <p:cTn id="19" dur="500"/>
                                        <p:tgtEl>
                                          <p:spTgt spid="59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5946"/>
                                        </p:tgtEl>
                                        <p:attrNameLst>
                                          <p:attrName>style.visibility</p:attrName>
                                        </p:attrNameLst>
                                      </p:cBhvr>
                                      <p:to>
                                        <p:strVal val="visible"/>
                                      </p:to>
                                    </p:set>
                                    <p:animEffect transition="in" filter="wipe(left)">
                                      <p:cBhvr>
                                        <p:cTn id="24" dur="500"/>
                                        <p:tgtEl>
                                          <p:spTgt spid="59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937"/>
                                        </p:tgtEl>
                                        <p:attrNameLst>
                                          <p:attrName>style.visibility</p:attrName>
                                        </p:attrNameLst>
                                      </p:cBhvr>
                                      <p:to>
                                        <p:strVal val="visible"/>
                                      </p:to>
                                    </p:set>
                                    <p:animEffect transition="in" filter="wipe(left)">
                                      <p:cBhvr>
                                        <p:cTn id="29" dur="500"/>
                                        <p:tgtEl>
                                          <p:spTgt spid="59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5938"/>
                                        </p:tgtEl>
                                        <p:attrNameLst>
                                          <p:attrName>style.visibility</p:attrName>
                                        </p:attrNameLst>
                                      </p:cBhvr>
                                      <p:to>
                                        <p:strVal val="visible"/>
                                      </p:to>
                                    </p:set>
                                    <p:animEffect transition="in" filter="wipe(left)">
                                      <p:cBhvr>
                                        <p:cTn id="34" dur="500"/>
                                        <p:tgtEl>
                                          <p:spTgt spid="593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5939"/>
                                        </p:tgtEl>
                                        <p:attrNameLst>
                                          <p:attrName>style.visibility</p:attrName>
                                        </p:attrNameLst>
                                      </p:cBhvr>
                                      <p:to>
                                        <p:strVal val="visible"/>
                                      </p:to>
                                    </p:set>
                                    <p:animEffect transition="in" filter="wipe(left)">
                                      <p:cBhvr>
                                        <p:cTn id="39" dur="500"/>
                                        <p:tgtEl>
                                          <p:spTgt spid="5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Example 1</a:t>
            </a:r>
          </a:p>
        </p:txBody>
      </p:sp>
      <p:grpSp>
        <p:nvGrpSpPr>
          <p:cNvPr id="86025" name="Group 9"/>
          <p:cNvGrpSpPr>
            <a:grpSpLocks/>
          </p:cNvGrpSpPr>
          <p:nvPr/>
        </p:nvGrpSpPr>
        <p:grpSpPr bwMode="auto">
          <a:xfrm>
            <a:off x="765175" y="3352800"/>
            <a:ext cx="7921625" cy="492125"/>
            <a:chOff x="482" y="2785"/>
            <a:chExt cx="4990" cy="310"/>
          </a:xfrm>
        </p:grpSpPr>
        <p:sp>
          <p:nvSpPr>
            <p:cNvPr id="86026" name="Text Box 10"/>
            <p:cNvSpPr txBox="1">
              <a:spLocks noChangeArrowheads="1"/>
            </p:cNvSpPr>
            <p:nvPr/>
          </p:nvSpPr>
          <p:spPr bwMode="auto">
            <a:xfrm>
              <a:off x="2568" y="2797"/>
              <a:ext cx="2904"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6.</a:t>
              </a:r>
              <a:r>
                <a:rPr lang="en-US" sz="2400">
                  <a:solidFill>
                    <a:srgbClr val="000000"/>
                  </a:solidFill>
                </a:rPr>
                <a:t> Segment Addition Postulate</a:t>
              </a:r>
            </a:p>
          </p:txBody>
        </p:sp>
        <p:sp>
          <p:nvSpPr>
            <p:cNvPr id="86027" name="Text Box 11"/>
            <p:cNvSpPr txBox="1">
              <a:spLocks noChangeArrowheads="1"/>
            </p:cNvSpPr>
            <p:nvPr/>
          </p:nvSpPr>
          <p:spPr bwMode="auto">
            <a:xfrm>
              <a:off x="702" y="2800"/>
              <a:ext cx="1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CD + BC = BD</a:t>
              </a:r>
            </a:p>
          </p:txBody>
        </p:sp>
        <p:sp>
          <p:nvSpPr>
            <p:cNvPr id="86028" name="Text Box 12"/>
            <p:cNvSpPr txBox="1">
              <a:spLocks noChangeArrowheads="1"/>
            </p:cNvSpPr>
            <p:nvPr/>
          </p:nvSpPr>
          <p:spPr bwMode="auto">
            <a:xfrm>
              <a:off x="482" y="2785"/>
              <a:ext cx="301"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6. </a:t>
              </a:r>
            </a:p>
          </p:txBody>
        </p:sp>
      </p:grpSp>
      <p:grpSp>
        <p:nvGrpSpPr>
          <p:cNvPr id="86029" name="Group 13"/>
          <p:cNvGrpSpPr>
            <a:grpSpLocks/>
          </p:cNvGrpSpPr>
          <p:nvPr/>
        </p:nvGrpSpPr>
        <p:grpSpPr bwMode="auto">
          <a:xfrm>
            <a:off x="765175" y="4068763"/>
            <a:ext cx="8074025" cy="492125"/>
            <a:chOff x="482" y="3236"/>
            <a:chExt cx="5086" cy="310"/>
          </a:xfrm>
        </p:grpSpPr>
        <p:sp>
          <p:nvSpPr>
            <p:cNvPr id="86030" name="Text Box 14"/>
            <p:cNvSpPr txBox="1">
              <a:spLocks noChangeArrowheads="1"/>
            </p:cNvSpPr>
            <p:nvPr/>
          </p:nvSpPr>
          <p:spPr bwMode="auto">
            <a:xfrm>
              <a:off x="2576" y="3248"/>
              <a:ext cx="299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0838" indent="-350838">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7.</a:t>
              </a:r>
              <a:r>
                <a:rPr lang="en-US" sz="2400">
                  <a:solidFill>
                    <a:srgbClr val="000000"/>
                  </a:solidFill>
                </a:rPr>
                <a:t> Transitive Property of Equality</a:t>
              </a:r>
            </a:p>
          </p:txBody>
        </p:sp>
        <p:sp>
          <p:nvSpPr>
            <p:cNvPr id="86031" name="Text Box 15"/>
            <p:cNvSpPr txBox="1">
              <a:spLocks noChangeArrowheads="1"/>
            </p:cNvSpPr>
            <p:nvPr/>
          </p:nvSpPr>
          <p:spPr bwMode="auto">
            <a:xfrm>
              <a:off x="702" y="3249"/>
              <a:ext cx="1074"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AC = BD</a:t>
              </a:r>
            </a:p>
          </p:txBody>
        </p:sp>
        <p:sp>
          <p:nvSpPr>
            <p:cNvPr id="86032" name="Text Box 16"/>
            <p:cNvSpPr txBox="1">
              <a:spLocks noChangeArrowheads="1"/>
            </p:cNvSpPr>
            <p:nvPr/>
          </p:nvSpPr>
          <p:spPr bwMode="auto">
            <a:xfrm>
              <a:off x="482" y="3236"/>
              <a:ext cx="365"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7. </a:t>
              </a:r>
            </a:p>
          </p:txBody>
        </p:sp>
      </p:grpSp>
      <p:grpSp>
        <p:nvGrpSpPr>
          <p:cNvPr id="86052" name="Group 36"/>
          <p:cNvGrpSpPr>
            <a:grpSpLocks/>
          </p:cNvGrpSpPr>
          <p:nvPr/>
        </p:nvGrpSpPr>
        <p:grpSpPr bwMode="auto">
          <a:xfrm>
            <a:off x="846138" y="1511300"/>
            <a:ext cx="7902575" cy="3670300"/>
            <a:chOff x="533" y="952"/>
            <a:chExt cx="4978" cy="2312"/>
          </a:xfrm>
        </p:grpSpPr>
        <p:sp>
          <p:nvSpPr>
            <p:cNvPr id="86038" name="Rectangle 22"/>
            <p:cNvSpPr>
              <a:spLocks noChangeArrowheads="1"/>
            </p:cNvSpPr>
            <p:nvPr/>
          </p:nvSpPr>
          <p:spPr bwMode="auto">
            <a:xfrm>
              <a:off x="553" y="952"/>
              <a:ext cx="4958"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371600" indent="-1371600" fontAlgn="base">
                <a:lnSpc>
                  <a:spcPct val="90000"/>
                </a:lnSpc>
                <a:spcBef>
                  <a:spcPct val="20000"/>
                </a:spcBef>
                <a:spcAft>
                  <a:spcPct val="20000"/>
                </a:spcAft>
                <a:buClr>
                  <a:srgbClr val="FFFFFF"/>
                </a:buClr>
              </a:pPr>
              <a:r>
                <a:rPr lang="en-US" sz="2400" b="1">
                  <a:solidFill>
                    <a:srgbClr val="00539D"/>
                  </a:solidFill>
                </a:rPr>
                <a:t>Proof:</a:t>
              </a:r>
              <a:endParaRPr lang="en-US" sz="2400">
                <a:solidFill>
                  <a:srgbClr val="00539D"/>
                </a:solidFill>
              </a:endParaRPr>
            </a:p>
          </p:txBody>
        </p:sp>
        <p:sp>
          <p:nvSpPr>
            <p:cNvPr id="86039" name="Text Box 23"/>
            <p:cNvSpPr txBox="1">
              <a:spLocks noChangeArrowheads="1"/>
            </p:cNvSpPr>
            <p:nvPr/>
          </p:nvSpPr>
          <p:spPr bwMode="auto">
            <a:xfrm>
              <a:off x="559" y="1218"/>
              <a:ext cx="4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200400" algn="l"/>
                </a:tabLst>
                <a:defRPr>
                  <a:solidFill>
                    <a:schemeClr val="tx1"/>
                  </a:solidFill>
                  <a:latin typeface="Arial" charset="0"/>
                </a:defRPr>
              </a:lvl1pPr>
              <a:lvl2pPr>
                <a:tabLst>
                  <a:tab pos="3200400" algn="l"/>
                </a:tabLst>
                <a:defRPr>
                  <a:solidFill>
                    <a:schemeClr val="tx1"/>
                  </a:solidFill>
                  <a:latin typeface="Arial" charset="0"/>
                </a:defRPr>
              </a:lvl2pPr>
              <a:lvl3pPr>
                <a:tabLst>
                  <a:tab pos="3200400" algn="l"/>
                </a:tabLst>
                <a:defRPr>
                  <a:solidFill>
                    <a:schemeClr val="tx1"/>
                  </a:solidFill>
                  <a:latin typeface="Arial" charset="0"/>
                </a:defRPr>
              </a:lvl3pPr>
              <a:lvl4pPr>
                <a:tabLst>
                  <a:tab pos="3200400" algn="l"/>
                </a:tabLst>
                <a:defRPr>
                  <a:solidFill>
                    <a:schemeClr val="tx1"/>
                  </a:solidFill>
                  <a:latin typeface="Arial" charset="0"/>
                </a:defRPr>
              </a:lvl4pPr>
              <a:lvl5pPr>
                <a:tabLst>
                  <a:tab pos="3200400" algn="l"/>
                </a:tabLst>
                <a:defRPr>
                  <a:solidFill>
                    <a:schemeClr val="tx1"/>
                  </a:solidFill>
                  <a:latin typeface="Arial" charset="0"/>
                </a:defRPr>
              </a:lvl5pPr>
              <a:lvl6pPr fontAlgn="base">
                <a:spcBef>
                  <a:spcPct val="0"/>
                </a:spcBef>
                <a:spcAft>
                  <a:spcPct val="0"/>
                </a:spcAft>
                <a:tabLst>
                  <a:tab pos="3200400" algn="l"/>
                </a:tabLst>
                <a:defRPr>
                  <a:solidFill>
                    <a:schemeClr val="tx1"/>
                  </a:solidFill>
                  <a:latin typeface="Arial" charset="0"/>
                </a:defRPr>
              </a:lvl6pPr>
              <a:lvl7pPr fontAlgn="base">
                <a:spcBef>
                  <a:spcPct val="0"/>
                </a:spcBef>
                <a:spcAft>
                  <a:spcPct val="0"/>
                </a:spcAft>
                <a:tabLst>
                  <a:tab pos="3200400" algn="l"/>
                </a:tabLst>
                <a:defRPr>
                  <a:solidFill>
                    <a:schemeClr val="tx1"/>
                  </a:solidFill>
                  <a:latin typeface="Arial" charset="0"/>
                </a:defRPr>
              </a:lvl7pPr>
              <a:lvl8pPr fontAlgn="base">
                <a:spcBef>
                  <a:spcPct val="0"/>
                </a:spcBef>
                <a:spcAft>
                  <a:spcPct val="0"/>
                </a:spcAft>
                <a:tabLst>
                  <a:tab pos="3200400" algn="l"/>
                </a:tabLst>
                <a:defRPr>
                  <a:solidFill>
                    <a:schemeClr val="tx1"/>
                  </a:solidFill>
                  <a:latin typeface="Arial" charset="0"/>
                </a:defRPr>
              </a:lvl8pPr>
              <a:lvl9pPr fontAlgn="base">
                <a:spcBef>
                  <a:spcPct val="0"/>
                </a:spcBef>
                <a:spcAft>
                  <a:spcPct val="0"/>
                </a:spcAft>
                <a:tabLst>
                  <a:tab pos="3200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Statements	Reasons</a:t>
              </a:r>
            </a:p>
          </p:txBody>
        </p:sp>
        <p:sp>
          <p:nvSpPr>
            <p:cNvPr id="86040" name="Line 24"/>
            <p:cNvSpPr>
              <a:spLocks noChangeShapeType="1"/>
            </p:cNvSpPr>
            <p:nvPr/>
          </p:nvSpPr>
          <p:spPr bwMode="auto">
            <a:xfrm>
              <a:off x="533" y="1484"/>
              <a:ext cx="4951" cy="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86041" name="Line 25"/>
            <p:cNvSpPr>
              <a:spLocks noChangeShapeType="1"/>
            </p:cNvSpPr>
            <p:nvPr/>
          </p:nvSpPr>
          <p:spPr bwMode="auto">
            <a:xfrm>
              <a:off x="2448" y="1250"/>
              <a:ext cx="0" cy="2014"/>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grpSp>
      <p:grpSp>
        <p:nvGrpSpPr>
          <p:cNvPr id="86047" name="Group 31"/>
          <p:cNvGrpSpPr>
            <a:grpSpLocks/>
          </p:cNvGrpSpPr>
          <p:nvPr/>
        </p:nvGrpSpPr>
        <p:grpSpPr bwMode="auto">
          <a:xfrm>
            <a:off x="765175" y="2576513"/>
            <a:ext cx="7769225" cy="492125"/>
            <a:chOff x="482" y="1623"/>
            <a:chExt cx="4894" cy="310"/>
          </a:xfrm>
        </p:grpSpPr>
        <p:sp>
          <p:nvSpPr>
            <p:cNvPr id="86043" name="Text Box 27"/>
            <p:cNvSpPr txBox="1">
              <a:spLocks noChangeArrowheads="1"/>
            </p:cNvSpPr>
            <p:nvPr/>
          </p:nvSpPr>
          <p:spPr bwMode="auto">
            <a:xfrm>
              <a:off x="2568" y="1635"/>
              <a:ext cx="2808"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2057400">
                <a:defRPr>
                  <a:solidFill>
                    <a:schemeClr val="tx1"/>
                  </a:solidFill>
                  <a:latin typeface="Arial" charset="0"/>
                </a:defRPr>
              </a:lvl2pPr>
              <a:lvl3pPr marL="2171700">
                <a:defRPr>
                  <a:solidFill>
                    <a:schemeClr val="tx1"/>
                  </a:solidFill>
                  <a:latin typeface="Arial" charset="0"/>
                </a:defRPr>
              </a:lvl3pPr>
              <a:lvl4pPr marL="2286000">
                <a:defRPr>
                  <a:solidFill>
                    <a:schemeClr val="tx1"/>
                  </a:solidFill>
                  <a:latin typeface="Arial" charset="0"/>
                </a:defRPr>
              </a:lvl4pPr>
              <a:lvl5pPr marL="2400300">
                <a:defRPr>
                  <a:solidFill>
                    <a:schemeClr val="tx1"/>
                  </a:solidFill>
                  <a:latin typeface="Arial" charset="0"/>
                </a:defRPr>
              </a:lvl5pPr>
              <a:lvl6pPr marL="2857500" fontAlgn="base">
                <a:spcBef>
                  <a:spcPct val="0"/>
                </a:spcBef>
                <a:spcAft>
                  <a:spcPct val="0"/>
                </a:spcAft>
                <a:defRPr>
                  <a:solidFill>
                    <a:schemeClr val="tx1"/>
                  </a:solidFill>
                  <a:latin typeface="Arial" charset="0"/>
                </a:defRPr>
              </a:lvl6pPr>
              <a:lvl7pPr marL="3314700" fontAlgn="base">
                <a:spcBef>
                  <a:spcPct val="0"/>
                </a:spcBef>
                <a:spcAft>
                  <a:spcPct val="0"/>
                </a:spcAft>
                <a:defRPr>
                  <a:solidFill>
                    <a:schemeClr val="tx1"/>
                  </a:solidFill>
                  <a:latin typeface="Arial" charset="0"/>
                </a:defRPr>
              </a:lvl7pPr>
              <a:lvl8pPr marL="3771900" fontAlgn="base">
                <a:spcBef>
                  <a:spcPct val="0"/>
                </a:spcBef>
                <a:spcAft>
                  <a:spcPct val="0"/>
                </a:spcAft>
                <a:defRPr>
                  <a:solidFill>
                    <a:schemeClr val="tx1"/>
                  </a:solidFill>
                  <a:latin typeface="Arial" charset="0"/>
                </a:defRPr>
              </a:lvl8pPr>
              <a:lvl9pPr marL="42291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5.</a:t>
              </a:r>
              <a:r>
                <a:rPr lang="en-US" sz="2400">
                  <a:solidFill>
                    <a:srgbClr val="000000"/>
                  </a:solidFill>
                </a:rPr>
                <a:t> Substitution Property of Equality</a:t>
              </a:r>
            </a:p>
          </p:txBody>
        </p:sp>
        <p:sp>
          <p:nvSpPr>
            <p:cNvPr id="86044" name="Text Box 28"/>
            <p:cNvSpPr txBox="1">
              <a:spLocks noChangeArrowheads="1"/>
            </p:cNvSpPr>
            <p:nvPr/>
          </p:nvSpPr>
          <p:spPr bwMode="auto">
            <a:xfrm>
              <a:off x="482" y="1623"/>
              <a:ext cx="1774"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342900" algn="l"/>
                </a:tabLst>
                <a:defRPr>
                  <a:solidFill>
                    <a:schemeClr val="tx1"/>
                  </a:solidFill>
                  <a:latin typeface="Arial" charset="0"/>
                </a:defRPr>
              </a:lvl1pPr>
              <a:lvl2pPr marL="2057400">
                <a:tabLst>
                  <a:tab pos="342900" algn="l"/>
                </a:tabLst>
                <a:defRPr>
                  <a:solidFill>
                    <a:schemeClr val="tx1"/>
                  </a:solidFill>
                  <a:latin typeface="Arial" charset="0"/>
                </a:defRPr>
              </a:lvl2pPr>
              <a:lvl3pPr marL="2171700">
                <a:tabLst>
                  <a:tab pos="342900" algn="l"/>
                </a:tabLst>
                <a:defRPr>
                  <a:solidFill>
                    <a:schemeClr val="tx1"/>
                  </a:solidFill>
                  <a:latin typeface="Arial" charset="0"/>
                </a:defRPr>
              </a:lvl3pPr>
              <a:lvl4pPr marL="2286000">
                <a:tabLst>
                  <a:tab pos="342900" algn="l"/>
                </a:tabLst>
                <a:defRPr>
                  <a:solidFill>
                    <a:schemeClr val="tx1"/>
                  </a:solidFill>
                  <a:latin typeface="Arial" charset="0"/>
                </a:defRPr>
              </a:lvl4pPr>
              <a:lvl5pPr marL="2400300">
                <a:tabLst>
                  <a:tab pos="342900" algn="l"/>
                </a:tabLst>
                <a:defRPr>
                  <a:solidFill>
                    <a:schemeClr val="tx1"/>
                  </a:solidFill>
                  <a:latin typeface="Arial" charset="0"/>
                </a:defRPr>
              </a:lvl5pPr>
              <a:lvl6pPr marL="2857500" fontAlgn="base">
                <a:spcBef>
                  <a:spcPct val="0"/>
                </a:spcBef>
                <a:spcAft>
                  <a:spcPct val="0"/>
                </a:spcAft>
                <a:tabLst>
                  <a:tab pos="342900" algn="l"/>
                </a:tabLst>
                <a:defRPr>
                  <a:solidFill>
                    <a:schemeClr val="tx1"/>
                  </a:solidFill>
                  <a:latin typeface="Arial" charset="0"/>
                </a:defRPr>
              </a:lvl6pPr>
              <a:lvl7pPr marL="3314700" fontAlgn="base">
                <a:spcBef>
                  <a:spcPct val="0"/>
                </a:spcBef>
                <a:spcAft>
                  <a:spcPct val="0"/>
                </a:spcAft>
                <a:tabLst>
                  <a:tab pos="342900" algn="l"/>
                </a:tabLst>
                <a:defRPr>
                  <a:solidFill>
                    <a:schemeClr val="tx1"/>
                  </a:solidFill>
                  <a:latin typeface="Arial" charset="0"/>
                </a:defRPr>
              </a:lvl7pPr>
              <a:lvl8pPr marL="3771900" fontAlgn="base">
                <a:spcBef>
                  <a:spcPct val="0"/>
                </a:spcBef>
                <a:spcAft>
                  <a:spcPct val="0"/>
                </a:spcAft>
                <a:tabLst>
                  <a:tab pos="342900" algn="l"/>
                </a:tabLst>
                <a:defRPr>
                  <a:solidFill>
                    <a:schemeClr val="tx1"/>
                  </a:solidFill>
                  <a:latin typeface="Arial" charset="0"/>
                </a:defRPr>
              </a:lvl8pPr>
              <a:lvl9pPr marL="4229100" fontAlgn="base">
                <a:spcBef>
                  <a:spcPct val="0"/>
                </a:spcBef>
                <a:spcAft>
                  <a:spcPct val="0"/>
                </a:spcAft>
                <a:tabLst>
                  <a:tab pos="3429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5. </a:t>
              </a:r>
              <a:r>
                <a:rPr lang="en-US" sz="2400" i="1">
                  <a:solidFill>
                    <a:srgbClr val="000000"/>
                  </a:solidFill>
                </a:rPr>
                <a:t>CD</a:t>
              </a:r>
              <a:r>
                <a:rPr lang="en-US" sz="2400">
                  <a:solidFill>
                    <a:srgbClr val="000000"/>
                  </a:solidFill>
                </a:rPr>
                <a:t> + </a:t>
              </a:r>
              <a:r>
                <a:rPr lang="en-US" sz="2400" i="1">
                  <a:solidFill>
                    <a:srgbClr val="000000"/>
                  </a:solidFill>
                </a:rPr>
                <a:t>BC</a:t>
              </a:r>
              <a:r>
                <a:rPr lang="en-US" sz="2400">
                  <a:solidFill>
                    <a:srgbClr val="000000"/>
                  </a:solidFill>
                </a:rPr>
                <a:t> = </a:t>
              </a:r>
              <a:r>
                <a:rPr lang="en-US" sz="2400" i="1">
                  <a:solidFill>
                    <a:srgbClr val="000000"/>
                  </a:solidFill>
                </a:rPr>
                <a:t>AC</a:t>
              </a:r>
            </a:p>
          </p:txBody>
        </p:sp>
      </p:grpSp>
      <p:sp>
        <p:nvSpPr>
          <p:cNvPr id="86046" name="Text Box 30"/>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the Segment Addition Postulate</a:t>
            </a:r>
          </a:p>
        </p:txBody>
      </p:sp>
      <p:grpSp>
        <p:nvGrpSpPr>
          <p:cNvPr id="86063" name="Group 47"/>
          <p:cNvGrpSpPr>
            <a:grpSpLocks/>
          </p:cNvGrpSpPr>
          <p:nvPr/>
        </p:nvGrpSpPr>
        <p:grpSpPr bwMode="auto">
          <a:xfrm>
            <a:off x="762000" y="4381500"/>
            <a:ext cx="8077200" cy="758825"/>
            <a:chOff x="480" y="2760"/>
            <a:chExt cx="5088" cy="478"/>
          </a:xfrm>
        </p:grpSpPr>
        <p:sp>
          <p:nvSpPr>
            <p:cNvPr id="86049" name="Text Box 33"/>
            <p:cNvSpPr txBox="1">
              <a:spLocks noChangeArrowheads="1"/>
            </p:cNvSpPr>
            <p:nvPr/>
          </p:nvSpPr>
          <p:spPr bwMode="auto">
            <a:xfrm>
              <a:off x="2576" y="2940"/>
              <a:ext cx="299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0838" indent="-350838">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8.</a:t>
              </a:r>
              <a:r>
                <a:rPr lang="en-US" sz="2400">
                  <a:solidFill>
                    <a:srgbClr val="000000"/>
                  </a:solidFill>
                </a:rPr>
                <a:t> Definition of congruent segments</a:t>
              </a:r>
            </a:p>
          </p:txBody>
        </p:sp>
        <p:sp>
          <p:nvSpPr>
            <p:cNvPr id="86051" name="Text Box 35"/>
            <p:cNvSpPr txBox="1">
              <a:spLocks noChangeArrowheads="1"/>
            </p:cNvSpPr>
            <p:nvPr/>
          </p:nvSpPr>
          <p:spPr bwMode="auto">
            <a:xfrm>
              <a:off x="480" y="2940"/>
              <a:ext cx="365"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8. </a:t>
              </a:r>
            </a:p>
          </p:txBody>
        </p:sp>
        <p:grpSp>
          <p:nvGrpSpPr>
            <p:cNvPr id="86059" name="Group 43"/>
            <p:cNvGrpSpPr>
              <a:grpSpLocks/>
            </p:cNvGrpSpPr>
            <p:nvPr/>
          </p:nvGrpSpPr>
          <p:grpSpPr bwMode="auto">
            <a:xfrm>
              <a:off x="720" y="2760"/>
              <a:ext cx="1008" cy="456"/>
              <a:chOff x="720" y="2304"/>
              <a:chExt cx="1008" cy="456"/>
            </a:xfrm>
          </p:grpSpPr>
          <p:sp>
            <p:nvSpPr>
              <p:cNvPr id="86060" name="Text Box 44"/>
              <p:cNvSpPr txBox="1">
                <a:spLocks noChangeArrowheads="1"/>
              </p:cNvSpPr>
              <p:nvPr/>
            </p:nvSpPr>
            <p:spPr bwMode="auto">
              <a:xfrm>
                <a:off x="720" y="2472"/>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i="1">
                    <a:solidFill>
                      <a:srgbClr val="000000"/>
                    </a:solidFill>
                  </a:rPr>
                  <a:t>AC </a:t>
                </a:r>
                <a:r>
                  <a:rPr lang="en-US" sz="2400">
                    <a:solidFill>
                      <a:srgbClr val="000000"/>
                    </a:solidFill>
                    <a:cs typeface="Arial" charset="0"/>
                    <a:sym typeface="Symbol" pitchFamily="18" charset="2"/>
                  </a:rPr>
                  <a:t></a:t>
                </a:r>
                <a:r>
                  <a:rPr lang="en-US" sz="2400" i="1">
                    <a:solidFill>
                      <a:srgbClr val="000000"/>
                    </a:solidFill>
                  </a:rPr>
                  <a:t> BD</a:t>
                </a:r>
              </a:p>
            </p:txBody>
          </p:sp>
          <p:sp>
            <p:nvSpPr>
              <p:cNvPr id="86061" name="Text Box 45"/>
              <p:cNvSpPr txBox="1">
                <a:spLocks noChangeArrowheads="1"/>
              </p:cNvSpPr>
              <p:nvPr/>
            </p:nvSpPr>
            <p:spPr bwMode="auto">
              <a:xfrm>
                <a:off x="744" y="230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rPr>
                  <a:t>___</a:t>
                </a:r>
              </a:p>
            </p:txBody>
          </p:sp>
          <p:sp>
            <p:nvSpPr>
              <p:cNvPr id="86062" name="Text Box 46"/>
              <p:cNvSpPr txBox="1">
                <a:spLocks noChangeArrowheads="1"/>
              </p:cNvSpPr>
              <p:nvPr/>
            </p:nvSpPr>
            <p:spPr bwMode="auto">
              <a:xfrm>
                <a:off x="1200" y="230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rPr>
                  <a:t>___</a:t>
                </a:r>
              </a:p>
            </p:txBody>
          </p:sp>
        </p:grpSp>
      </p:grpSp>
    </p:spTree>
    <p:custDataLst>
      <p:tags r:id="rId1"/>
    </p:custDataLst>
    <p:extLst>
      <p:ext uri="{BB962C8B-B14F-4D97-AF65-F5344CB8AC3E}">
        <p14:creationId xmlns:p14="http://schemas.microsoft.com/office/powerpoint/2010/main" val="420279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6052"/>
                                        </p:tgtEl>
                                        <p:attrNameLst>
                                          <p:attrName>style.visibility</p:attrName>
                                        </p:attrNameLst>
                                      </p:cBhvr>
                                      <p:to>
                                        <p:strVal val="visible"/>
                                      </p:to>
                                    </p:set>
                                    <p:animEffect transition="in" filter="wipe(left)">
                                      <p:cBhvr>
                                        <p:cTn id="7" dur="500"/>
                                        <p:tgtEl>
                                          <p:spTgt spid="8605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6047"/>
                                        </p:tgtEl>
                                        <p:attrNameLst>
                                          <p:attrName>style.visibility</p:attrName>
                                        </p:attrNameLst>
                                      </p:cBhvr>
                                      <p:to>
                                        <p:strVal val="visible"/>
                                      </p:to>
                                    </p:set>
                                    <p:animEffect transition="in" filter="wipe(left)">
                                      <p:cBhvr>
                                        <p:cTn id="11" dur="500"/>
                                        <p:tgtEl>
                                          <p:spTgt spid="860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6025"/>
                                        </p:tgtEl>
                                        <p:attrNameLst>
                                          <p:attrName>style.visibility</p:attrName>
                                        </p:attrNameLst>
                                      </p:cBhvr>
                                      <p:to>
                                        <p:strVal val="visible"/>
                                      </p:to>
                                    </p:set>
                                    <p:animEffect transition="in" filter="wipe(left)">
                                      <p:cBhvr>
                                        <p:cTn id="16" dur="500"/>
                                        <p:tgtEl>
                                          <p:spTgt spid="860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6029"/>
                                        </p:tgtEl>
                                        <p:attrNameLst>
                                          <p:attrName>style.visibility</p:attrName>
                                        </p:attrNameLst>
                                      </p:cBhvr>
                                      <p:to>
                                        <p:strVal val="visible"/>
                                      </p:to>
                                    </p:set>
                                    <p:animEffect transition="in" filter="wipe(left)">
                                      <p:cBhvr>
                                        <p:cTn id="21" dur="500"/>
                                        <p:tgtEl>
                                          <p:spTgt spid="860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86063"/>
                                        </p:tgtEl>
                                        <p:attrNameLst>
                                          <p:attrName>style.visibility</p:attrName>
                                        </p:attrNameLst>
                                      </p:cBhvr>
                                      <p:to>
                                        <p:strVal val="visible"/>
                                      </p:to>
                                    </p:set>
                                    <p:animEffect transition="in" filter="wipe(left)">
                                      <p:cBhvr>
                                        <p:cTn id="26" dur="500"/>
                                        <p:tgtEl>
                                          <p:spTgt spid="86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PQuestion"/>
          <p:cNvSpPr>
            <a:spLocks noGrp="1" noChangeArrowheads="1"/>
          </p:cNvSpPr>
          <p:nvPr>
            <p:ph type="title"/>
          </p:nvPr>
        </p:nvSpPr>
        <p:spPr/>
        <p:txBody>
          <a:bodyPr/>
          <a:lstStyle/>
          <a:p>
            <a:r>
              <a:rPr lang="en-US"/>
              <a:t>Example 1</a:t>
            </a:r>
          </a:p>
        </p:txBody>
      </p:sp>
      <p:pic>
        <p:nvPicPr>
          <p:cNvPr id="113673" name="Picture 9" descr="Check Pro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CheckPoint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grpSp>
        <p:nvGrpSpPr>
          <p:cNvPr id="113675" name="Group 11"/>
          <p:cNvGrpSpPr>
            <a:grpSpLocks/>
          </p:cNvGrpSpPr>
          <p:nvPr/>
        </p:nvGrpSpPr>
        <p:grpSpPr bwMode="auto">
          <a:xfrm>
            <a:off x="533400" y="1524000"/>
            <a:ext cx="8077200" cy="2425700"/>
            <a:chOff x="336" y="947"/>
            <a:chExt cx="5088" cy="1528"/>
          </a:xfrm>
        </p:grpSpPr>
        <p:sp>
          <p:nvSpPr>
            <p:cNvPr id="113676" name="Rectangle 12"/>
            <p:cNvSpPr>
              <a:spLocks noChangeArrowheads="1"/>
            </p:cNvSpPr>
            <p:nvPr/>
          </p:nvSpPr>
          <p:spPr bwMode="auto">
            <a:xfrm>
              <a:off x="552" y="947"/>
              <a:ext cx="4854" cy="2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00539D"/>
                  </a:solidFill>
                </a:rPr>
                <a:t>Prove the following.</a:t>
              </a:r>
            </a:p>
          </p:txBody>
        </p:sp>
        <p:sp>
          <p:nvSpPr>
            <p:cNvPr id="113677" name="Text Box 13"/>
            <p:cNvSpPr txBox="1">
              <a:spLocks noChangeArrowheads="1"/>
            </p:cNvSpPr>
            <p:nvPr/>
          </p:nvSpPr>
          <p:spPr bwMode="auto">
            <a:xfrm>
              <a:off x="336" y="1290"/>
              <a:ext cx="5088" cy="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tabLst>
                  <a:tab pos="1485900" algn="l"/>
                </a:tabLst>
                <a:defRPr>
                  <a:solidFill>
                    <a:schemeClr val="tx1"/>
                  </a:solidFill>
                  <a:latin typeface="Arial" charset="0"/>
                </a:defRPr>
              </a:lvl1pPr>
              <a:lvl2pPr>
                <a:tabLst>
                  <a:tab pos="1485900" algn="l"/>
                </a:tabLst>
                <a:defRPr>
                  <a:solidFill>
                    <a:schemeClr val="tx1"/>
                  </a:solidFill>
                  <a:latin typeface="Arial" charset="0"/>
                </a:defRPr>
              </a:lvl2pPr>
              <a:lvl3pPr>
                <a:tabLst>
                  <a:tab pos="1485900" algn="l"/>
                </a:tabLst>
                <a:defRPr>
                  <a:solidFill>
                    <a:schemeClr val="tx1"/>
                  </a:solidFill>
                  <a:latin typeface="Arial" charset="0"/>
                </a:defRPr>
              </a:lvl3pPr>
              <a:lvl4pPr>
                <a:tabLst>
                  <a:tab pos="1485900" algn="l"/>
                </a:tabLst>
                <a:defRPr>
                  <a:solidFill>
                    <a:schemeClr val="tx1"/>
                  </a:solidFill>
                  <a:latin typeface="Arial" charset="0"/>
                </a:defRPr>
              </a:lvl4pPr>
              <a:lvl5pPr>
                <a:tabLst>
                  <a:tab pos="1485900" algn="l"/>
                </a:tabLst>
                <a:defRPr>
                  <a:solidFill>
                    <a:schemeClr val="tx1"/>
                  </a:solidFill>
                  <a:latin typeface="Arial" charset="0"/>
                </a:defRPr>
              </a:lvl5pPr>
              <a:lvl6pPr fontAlgn="base">
                <a:spcBef>
                  <a:spcPct val="0"/>
                </a:spcBef>
                <a:spcAft>
                  <a:spcPct val="0"/>
                </a:spcAft>
                <a:tabLst>
                  <a:tab pos="1485900" algn="l"/>
                </a:tabLst>
                <a:defRPr>
                  <a:solidFill>
                    <a:schemeClr val="tx1"/>
                  </a:solidFill>
                  <a:latin typeface="Arial" charset="0"/>
                </a:defRPr>
              </a:lvl6pPr>
              <a:lvl7pPr fontAlgn="base">
                <a:spcBef>
                  <a:spcPct val="0"/>
                </a:spcBef>
                <a:spcAft>
                  <a:spcPct val="0"/>
                </a:spcAft>
                <a:tabLst>
                  <a:tab pos="1485900" algn="l"/>
                </a:tabLst>
                <a:defRPr>
                  <a:solidFill>
                    <a:schemeClr val="tx1"/>
                  </a:solidFill>
                  <a:latin typeface="Arial" charset="0"/>
                </a:defRPr>
              </a:lvl7pPr>
              <a:lvl8pPr fontAlgn="base">
                <a:spcBef>
                  <a:spcPct val="0"/>
                </a:spcBef>
                <a:spcAft>
                  <a:spcPct val="0"/>
                </a:spcAft>
                <a:tabLst>
                  <a:tab pos="1485900" algn="l"/>
                </a:tabLst>
                <a:defRPr>
                  <a:solidFill>
                    <a:schemeClr val="tx1"/>
                  </a:solidFill>
                  <a:latin typeface="Arial" charset="0"/>
                </a:defRPr>
              </a:lvl8pPr>
              <a:lvl9pPr fontAlgn="base">
                <a:spcBef>
                  <a:spcPct val="0"/>
                </a:spcBef>
                <a:spcAft>
                  <a:spcPct val="0"/>
                </a:spcAft>
                <a:tabLst>
                  <a:tab pos="1485900" algn="l"/>
                </a:tabLs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rPr>
                <a:t>Given:</a:t>
              </a:r>
              <a:r>
                <a:rPr lang="en-US" sz="2400">
                  <a:solidFill>
                    <a:srgbClr val="00539D"/>
                  </a:solidFill>
                </a:rPr>
                <a:t>	</a:t>
              </a:r>
              <a:r>
                <a:rPr lang="en-US" sz="2400" i="1">
                  <a:solidFill>
                    <a:srgbClr val="000000"/>
                  </a:solidFill>
                </a:rPr>
                <a:t>AC</a:t>
              </a:r>
              <a:r>
                <a:rPr lang="en-US" sz="2400">
                  <a:solidFill>
                    <a:srgbClr val="000000"/>
                  </a:solidFill>
                </a:rPr>
                <a:t> = </a:t>
              </a:r>
              <a:r>
                <a:rPr lang="en-US" sz="2400" i="1">
                  <a:solidFill>
                    <a:srgbClr val="000000"/>
                  </a:solidFill>
                </a:rPr>
                <a:t>AB</a:t>
              </a:r>
              <a:r>
                <a:rPr lang="en-US" sz="2400">
                  <a:solidFill>
                    <a:srgbClr val="000000"/>
                  </a:solidFill>
                </a:rPr>
                <a:t/>
              </a:r>
              <a:br>
                <a:rPr lang="en-US" sz="2400">
                  <a:solidFill>
                    <a:srgbClr val="000000"/>
                  </a:solidFill>
                </a:rPr>
              </a:br>
              <a:r>
                <a:rPr lang="en-US" sz="2400">
                  <a:solidFill>
                    <a:srgbClr val="000000"/>
                  </a:solidFill>
                </a:rPr>
                <a:t>	</a:t>
              </a:r>
              <a:r>
                <a:rPr lang="en-US" sz="2400" i="1">
                  <a:solidFill>
                    <a:srgbClr val="000000"/>
                  </a:solidFill>
                </a:rPr>
                <a:t>AB</a:t>
              </a:r>
              <a:r>
                <a:rPr lang="en-US" sz="2400">
                  <a:solidFill>
                    <a:srgbClr val="000000"/>
                  </a:solidFill>
                </a:rPr>
                <a:t> = </a:t>
              </a:r>
              <a:r>
                <a:rPr lang="en-US" sz="2400" i="1">
                  <a:solidFill>
                    <a:srgbClr val="000000"/>
                  </a:solidFill>
                </a:rPr>
                <a:t>BX</a:t>
              </a:r>
              <a:r>
                <a:rPr lang="en-US" sz="2400">
                  <a:solidFill>
                    <a:srgbClr val="000000"/>
                  </a:solidFill>
                </a:rPr>
                <a:t/>
              </a:r>
              <a:br>
                <a:rPr lang="en-US" sz="2400">
                  <a:solidFill>
                    <a:srgbClr val="000000"/>
                  </a:solidFill>
                </a:rPr>
              </a:br>
              <a:r>
                <a:rPr lang="en-US" sz="2400">
                  <a:solidFill>
                    <a:srgbClr val="000000"/>
                  </a:solidFill>
                </a:rPr>
                <a:t>	</a:t>
              </a:r>
              <a:r>
                <a:rPr lang="en-US" sz="2400" i="1">
                  <a:solidFill>
                    <a:srgbClr val="000000"/>
                  </a:solidFill>
                </a:rPr>
                <a:t>CY</a:t>
              </a:r>
              <a:r>
                <a:rPr lang="en-US" sz="2400">
                  <a:solidFill>
                    <a:srgbClr val="000000"/>
                  </a:solidFill>
                </a:rPr>
                <a:t> = </a:t>
              </a:r>
              <a:r>
                <a:rPr lang="en-US" sz="2400" i="1">
                  <a:solidFill>
                    <a:srgbClr val="000000"/>
                  </a:solidFill>
                </a:rPr>
                <a:t>XD</a:t>
              </a:r>
            </a:p>
            <a:p>
              <a:pPr fontAlgn="base">
                <a:lnSpc>
                  <a:spcPct val="90000"/>
                </a:lnSpc>
                <a:spcBef>
                  <a:spcPct val="20000"/>
                </a:spcBef>
                <a:spcAft>
                  <a:spcPct val="20000"/>
                </a:spcAft>
              </a:pPr>
              <a:r>
                <a:rPr lang="en-US" sz="2400">
                  <a:solidFill>
                    <a:srgbClr val="00539D"/>
                  </a:solidFill>
                </a:rPr>
                <a:t/>
              </a:r>
              <a:br>
                <a:rPr lang="en-US" sz="2400">
                  <a:solidFill>
                    <a:srgbClr val="00539D"/>
                  </a:solidFill>
                </a:rPr>
              </a:br>
              <a:r>
                <a:rPr lang="en-US" sz="2400" b="1">
                  <a:solidFill>
                    <a:srgbClr val="00539D"/>
                  </a:solidFill>
                </a:rPr>
                <a:t>Prove:</a:t>
              </a:r>
              <a:r>
                <a:rPr lang="en-US" sz="2400">
                  <a:solidFill>
                    <a:srgbClr val="00539D"/>
                  </a:solidFill>
                </a:rPr>
                <a:t>	</a:t>
              </a:r>
              <a:r>
                <a:rPr lang="en-US" sz="2400" i="1">
                  <a:solidFill>
                    <a:srgbClr val="000000"/>
                  </a:solidFill>
                </a:rPr>
                <a:t>AY</a:t>
              </a:r>
              <a:r>
                <a:rPr lang="en-US" sz="2400">
                  <a:solidFill>
                    <a:srgbClr val="000000"/>
                  </a:solidFill>
                </a:rPr>
                <a:t> = </a:t>
              </a:r>
              <a:r>
                <a:rPr lang="en-US" sz="2400" i="1">
                  <a:solidFill>
                    <a:srgbClr val="000000"/>
                  </a:solidFill>
                </a:rPr>
                <a:t>BD</a:t>
              </a:r>
            </a:p>
          </p:txBody>
        </p:sp>
      </p:grpSp>
      <p:pic>
        <p:nvPicPr>
          <p:cNvPr id="113678" name="Picture 14" descr="GEO02-07-01-Y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0" y="1935163"/>
            <a:ext cx="2349500" cy="29225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1016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wipe(left)">
                                      <p:cBhvr>
                                        <p:cTn id="7" dur="500"/>
                                        <p:tgtEl>
                                          <p:spTgt spid="1136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Effect transition="in" filter="dissolve">
                                      <p:cBhvr>
                                        <p:cTn id="11" dur="500"/>
                                        <p:tgtEl>
                                          <p:spTgt spid="11367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3675"/>
                                        </p:tgtEl>
                                        <p:attrNameLst>
                                          <p:attrName>style.visibility</p:attrName>
                                        </p:attrNameLst>
                                      </p:cBhvr>
                                      <p:to>
                                        <p:strVal val="visible"/>
                                      </p:to>
                                    </p:set>
                                    <p:animEffect transition="in" filter="wipe(left)">
                                      <p:cBhvr>
                                        <p:cTn id="15" dur="500"/>
                                        <p:tgtEl>
                                          <p:spTgt spid="113675"/>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3678"/>
                                        </p:tgtEl>
                                        <p:attrNameLst>
                                          <p:attrName>style.visibility</p:attrName>
                                        </p:attrNameLst>
                                      </p:cBhvr>
                                      <p:to>
                                        <p:strVal val="visible"/>
                                      </p:to>
                                    </p:set>
                                    <p:animEffect transition="in" filter="wipe(up)">
                                      <p:cBhvr>
                                        <p:cTn id="19" dur="500"/>
                                        <p:tgtEl>
                                          <p:spTgt spid="113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PQuestion"/>
          <p:cNvSpPr>
            <a:spLocks noGrp="1" noChangeArrowheads="1"/>
          </p:cNvSpPr>
          <p:nvPr>
            <p:ph type="title"/>
          </p:nvPr>
        </p:nvSpPr>
        <p:spPr/>
        <p:txBody>
          <a:bodyPr/>
          <a:lstStyle/>
          <a:p>
            <a:r>
              <a:rPr lang="en-US"/>
              <a:t>Example 1</a:t>
            </a:r>
          </a:p>
        </p:txBody>
      </p:sp>
      <p:pic>
        <p:nvPicPr>
          <p:cNvPr id="150536" name="Picture 8" descr="Check Pro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50537" name="Picture 9" descr="CheckPoint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grpSp>
        <p:nvGrpSpPr>
          <p:cNvPr id="150578" name="Group 50"/>
          <p:cNvGrpSpPr>
            <a:grpSpLocks/>
          </p:cNvGrpSpPr>
          <p:nvPr/>
        </p:nvGrpSpPr>
        <p:grpSpPr bwMode="auto">
          <a:xfrm>
            <a:off x="838200" y="1531938"/>
            <a:ext cx="7991475" cy="4564062"/>
            <a:chOff x="528" y="965"/>
            <a:chExt cx="5034" cy="2875"/>
          </a:xfrm>
        </p:grpSpPr>
        <p:grpSp>
          <p:nvGrpSpPr>
            <p:cNvPr id="150577" name="Group 49"/>
            <p:cNvGrpSpPr>
              <a:grpSpLocks/>
            </p:cNvGrpSpPr>
            <p:nvPr/>
          </p:nvGrpSpPr>
          <p:grpSpPr bwMode="auto">
            <a:xfrm>
              <a:off x="528" y="1740"/>
              <a:ext cx="4504" cy="298"/>
              <a:chOff x="528" y="1740"/>
              <a:chExt cx="4504" cy="298"/>
            </a:xfrm>
          </p:grpSpPr>
          <p:sp>
            <p:nvSpPr>
              <p:cNvPr id="150541" name="Text Box 13"/>
              <p:cNvSpPr txBox="1">
                <a:spLocks noChangeArrowheads="1"/>
              </p:cNvSpPr>
              <p:nvPr/>
            </p:nvSpPr>
            <p:spPr bwMode="auto">
              <a:xfrm>
                <a:off x="3072" y="1740"/>
                <a:ext cx="196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a:t>
                </a:r>
                <a:r>
                  <a:rPr lang="en-US" sz="2400">
                    <a:solidFill>
                      <a:srgbClr val="000000"/>
                    </a:solidFill>
                  </a:rPr>
                  <a:t> Given</a:t>
                </a:r>
              </a:p>
            </p:txBody>
          </p:sp>
          <p:sp>
            <p:nvSpPr>
              <p:cNvPr id="150542" name="Text Box 14"/>
              <p:cNvSpPr txBox="1">
                <a:spLocks noChangeArrowheads="1"/>
              </p:cNvSpPr>
              <p:nvPr/>
            </p:nvSpPr>
            <p:spPr bwMode="auto">
              <a:xfrm>
                <a:off x="745" y="1746"/>
                <a:ext cx="1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AC </a:t>
                </a:r>
                <a:r>
                  <a:rPr lang="en-US" sz="2400">
                    <a:solidFill>
                      <a:srgbClr val="000000"/>
                    </a:solidFill>
                  </a:rPr>
                  <a:t>=</a:t>
                </a:r>
                <a:r>
                  <a:rPr lang="en-US" sz="2400" i="1">
                    <a:solidFill>
                      <a:srgbClr val="000000"/>
                    </a:solidFill>
                  </a:rPr>
                  <a:t> AB, AB </a:t>
                </a:r>
                <a:r>
                  <a:rPr lang="en-US" sz="2400">
                    <a:solidFill>
                      <a:srgbClr val="000000"/>
                    </a:solidFill>
                  </a:rPr>
                  <a:t>=</a:t>
                </a:r>
                <a:r>
                  <a:rPr lang="en-US" sz="2400" i="1">
                    <a:solidFill>
                      <a:srgbClr val="000000"/>
                    </a:solidFill>
                  </a:rPr>
                  <a:t> BX</a:t>
                </a:r>
              </a:p>
            </p:txBody>
          </p:sp>
          <p:sp>
            <p:nvSpPr>
              <p:cNvPr id="150543" name="Text Box 15"/>
              <p:cNvSpPr txBox="1">
                <a:spLocks noChangeArrowheads="1"/>
              </p:cNvSpPr>
              <p:nvPr/>
            </p:nvSpPr>
            <p:spPr bwMode="auto">
              <a:xfrm>
                <a:off x="528" y="1740"/>
                <a:ext cx="359"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 </a:t>
                </a:r>
              </a:p>
            </p:txBody>
          </p:sp>
        </p:grpSp>
        <p:grpSp>
          <p:nvGrpSpPr>
            <p:cNvPr id="150576" name="Group 48"/>
            <p:cNvGrpSpPr>
              <a:grpSpLocks/>
            </p:cNvGrpSpPr>
            <p:nvPr/>
          </p:nvGrpSpPr>
          <p:grpSpPr bwMode="auto">
            <a:xfrm>
              <a:off x="528" y="2036"/>
              <a:ext cx="4657" cy="298"/>
              <a:chOff x="528" y="2036"/>
              <a:chExt cx="4657" cy="298"/>
            </a:xfrm>
          </p:grpSpPr>
          <p:sp>
            <p:nvSpPr>
              <p:cNvPr id="150545" name="Text Box 17"/>
              <p:cNvSpPr txBox="1">
                <a:spLocks noChangeArrowheads="1"/>
              </p:cNvSpPr>
              <p:nvPr/>
            </p:nvSpPr>
            <p:spPr bwMode="auto">
              <a:xfrm>
                <a:off x="3072" y="2036"/>
                <a:ext cx="211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a:t>
                </a:r>
                <a:r>
                  <a:rPr lang="en-US" sz="2400">
                    <a:solidFill>
                      <a:srgbClr val="000000"/>
                    </a:solidFill>
                  </a:rPr>
                  <a:t> Transitive Property</a:t>
                </a:r>
              </a:p>
            </p:txBody>
          </p:sp>
          <p:sp>
            <p:nvSpPr>
              <p:cNvPr id="150546" name="Text Box 18"/>
              <p:cNvSpPr txBox="1">
                <a:spLocks noChangeArrowheads="1"/>
              </p:cNvSpPr>
              <p:nvPr/>
            </p:nvSpPr>
            <p:spPr bwMode="auto">
              <a:xfrm>
                <a:off x="745" y="2039"/>
                <a:ext cx="1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AC </a:t>
                </a:r>
                <a:r>
                  <a:rPr lang="en-US" sz="2400">
                    <a:solidFill>
                      <a:srgbClr val="000000"/>
                    </a:solidFill>
                  </a:rPr>
                  <a:t>=</a:t>
                </a:r>
                <a:r>
                  <a:rPr lang="en-US" sz="2400" i="1">
                    <a:solidFill>
                      <a:srgbClr val="000000"/>
                    </a:solidFill>
                  </a:rPr>
                  <a:t> BX</a:t>
                </a:r>
              </a:p>
            </p:txBody>
          </p:sp>
          <p:sp>
            <p:nvSpPr>
              <p:cNvPr id="150547" name="Text Box 19"/>
              <p:cNvSpPr txBox="1">
                <a:spLocks noChangeArrowheads="1"/>
              </p:cNvSpPr>
              <p:nvPr/>
            </p:nvSpPr>
            <p:spPr bwMode="auto">
              <a:xfrm>
                <a:off x="528" y="2036"/>
                <a:ext cx="41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 </a:t>
                </a:r>
              </a:p>
            </p:txBody>
          </p:sp>
        </p:grpSp>
        <p:grpSp>
          <p:nvGrpSpPr>
            <p:cNvPr id="150575" name="Group 47"/>
            <p:cNvGrpSpPr>
              <a:grpSpLocks/>
            </p:cNvGrpSpPr>
            <p:nvPr/>
          </p:nvGrpSpPr>
          <p:grpSpPr bwMode="auto">
            <a:xfrm>
              <a:off x="528" y="2336"/>
              <a:ext cx="4642" cy="301"/>
              <a:chOff x="528" y="2336"/>
              <a:chExt cx="4642" cy="301"/>
            </a:xfrm>
          </p:grpSpPr>
          <p:sp>
            <p:nvSpPr>
              <p:cNvPr id="150549" name="Text Box 21"/>
              <p:cNvSpPr txBox="1">
                <a:spLocks noChangeArrowheads="1"/>
              </p:cNvSpPr>
              <p:nvPr/>
            </p:nvSpPr>
            <p:spPr bwMode="auto">
              <a:xfrm>
                <a:off x="3072" y="2339"/>
                <a:ext cx="2098"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a:t>
                </a:r>
                <a:r>
                  <a:rPr lang="en-US" sz="2400">
                    <a:solidFill>
                      <a:srgbClr val="000000"/>
                    </a:solidFill>
                  </a:rPr>
                  <a:t> Given</a:t>
                </a:r>
              </a:p>
            </p:txBody>
          </p:sp>
          <p:sp>
            <p:nvSpPr>
              <p:cNvPr id="150550" name="Text Box 22"/>
              <p:cNvSpPr txBox="1">
                <a:spLocks noChangeArrowheads="1"/>
              </p:cNvSpPr>
              <p:nvPr/>
            </p:nvSpPr>
            <p:spPr bwMode="auto">
              <a:xfrm>
                <a:off x="745" y="2336"/>
                <a:ext cx="1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CY </a:t>
                </a:r>
                <a:r>
                  <a:rPr lang="en-US" sz="2400">
                    <a:solidFill>
                      <a:srgbClr val="000000"/>
                    </a:solidFill>
                  </a:rPr>
                  <a:t>=</a:t>
                </a:r>
                <a:r>
                  <a:rPr lang="en-US" sz="2400" i="1">
                    <a:solidFill>
                      <a:srgbClr val="000000"/>
                    </a:solidFill>
                  </a:rPr>
                  <a:t> XD</a:t>
                </a:r>
              </a:p>
            </p:txBody>
          </p:sp>
          <p:sp>
            <p:nvSpPr>
              <p:cNvPr id="150551" name="Text Box 23"/>
              <p:cNvSpPr txBox="1">
                <a:spLocks noChangeArrowheads="1"/>
              </p:cNvSpPr>
              <p:nvPr/>
            </p:nvSpPr>
            <p:spPr bwMode="auto">
              <a:xfrm>
                <a:off x="528" y="2339"/>
                <a:ext cx="384"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 </a:t>
                </a:r>
              </a:p>
            </p:txBody>
          </p:sp>
        </p:grpSp>
        <p:grpSp>
          <p:nvGrpSpPr>
            <p:cNvPr id="150574" name="Group 46"/>
            <p:cNvGrpSpPr>
              <a:grpSpLocks/>
            </p:cNvGrpSpPr>
            <p:nvPr/>
          </p:nvGrpSpPr>
          <p:grpSpPr bwMode="auto">
            <a:xfrm>
              <a:off x="528" y="2635"/>
              <a:ext cx="4504" cy="298"/>
              <a:chOff x="528" y="2635"/>
              <a:chExt cx="4504" cy="298"/>
            </a:xfrm>
          </p:grpSpPr>
          <p:sp>
            <p:nvSpPr>
              <p:cNvPr id="150553" name="Text Box 25"/>
              <p:cNvSpPr txBox="1">
                <a:spLocks noChangeArrowheads="1"/>
              </p:cNvSpPr>
              <p:nvPr/>
            </p:nvSpPr>
            <p:spPr bwMode="auto">
              <a:xfrm>
                <a:off x="3072" y="2635"/>
                <a:ext cx="196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a:t>
                </a:r>
                <a:r>
                  <a:rPr lang="en-US" sz="2400">
                    <a:solidFill>
                      <a:srgbClr val="000000"/>
                    </a:solidFill>
                  </a:rPr>
                  <a:t> Addition Property</a:t>
                </a:r>
              </a:p>
            </p:txBody>
          </p:sp>
          <p:sp>
            <p:nvSpPr>
              <p:cNvPr id="150554" name="Text Box 26"/>
              <p:cNvSpPr txBox="1">
                <a:spLocks noChangeArrowheads="1"/>
              </p:cNvSpPr>
              <p:nvPr/>
            </p:nvSpPr>
            <p:spPr bwMode="auto">
              <a:xfrm>
                <a:off x="745" y="2635"/>
                <a:ext cx="2782"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AC </a:t>
                </a:r>
                <a:r>
                  <a:rPr lang="en-US" sz="2400">
                    <a:solidFill>
                      <a:srgbClr val="000000"/>
                    </a:solidFill>
                  </a:rPr>
                  <a:t>+</a:t>
                </a:r>
                <a:r>
                  <a:rPr lang="en-US" sz="2400" i="1">
                    <a:solidFill>
                      <a:srgbClr val="000000"/>
                    </a:solidFill>
                  </a:rPr>
                  <a:t> CY </a:t>
                </a:r>
                <a:r>
                  <a:rPr lang="en-US" sz="2400">
                    <a:solidFill>
                      <a:srgbClr val="000000"/>
                    </a:solidFill>
                  </a:rPr>
                  <a:t>=</a:t>
                </a:r>
                <a:r>
                  <a:rPr lang="en-US" sz="2400" i="1">
                    <a:solidFill>
                      <a:srgbClr val="000000"/>
                    </a:solidFill>
                  </a:rPr>
                  <a:t> BX </a:t>
                </a:r>
                <a:r>
                  <a:rPr lang="en-US" sz="2400">
                    <a:solidFill>
                      <a:srgbClr val="000000"/>
                    </a:solidFill>
                  </a:rPr>
                  <a:t>+</a:t>
                </a:r>
                <a:r>
                  <a:rPr lang="en-US" sz="2400" i="1">
                    <a:solidFill>
                      <a:srgbClr val="000000"/>
                    </a:solidFill>
                  </a:rPr>
                  <a:t> XD</a:t>
                </a:r>
              </a:p>
            </p:txBody>
          </p:sp>
          <p:sp>
            <p:nvSpPr>
              <p:cNvPr id="150555" name="Text Box 27"/>
              <p:cNvSpPr txBox="1">
                <a:spLocks noChangeArrowheads="1"/>
              </p:cNvSpPr>
              <p:nvPr/>
            </p:nvSpPr>
            <p:spPr bwMode="auto">
              <a:xfrm>
                <a:off x="528" y="2635"/>
                <a:ext cx="359"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 </a:t>
                </a:r>
              </a:p>
            </p:txBody>
          </p:sp>
        </p:grpSp>
        <p:grpSp>
          <p:nvGrpSpPr>
            <p:cNvPr id="150573" name="Group 45"/>
            <p:cNvGrpSpPr>
              <a:grpSpLocks/>
            </p:cNvGrpSpPr>
            <p:nvPr/>
          </p:nvGrpSpPr>
          <p:grpSpPr bwMode="auto">
            <a:xfrm>
              <a:off x="528" y="3402"/>
              <a:ext cx="4504" cy="298"/>
              <a:chOff x="528" y="3402"/>
              <a:chExt cx="4504" cy="298"/>
            </a:xfrm>
          </p:grpSpPr>
          <p:sp>
            <p:nvSpPr>
              <p:cNvPr id="150557" name="Text Box 29"/>
              <p:cNvSpPr txBox="1">
                <a:spLocks noChangeArrowheads="1"/>
              </p:cNvSpPr>
              <p:nvPr/>
            </p:nvSpPr>
            <p:spPr bwMode="auto">
              <a:xfrm>
                <a:off x="745" y="3403"/>
                <a:ext cx="2782"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AY </a:t>
                </a:r>
                <a:r>
                  <a:rPr lang="en-US" sz="2400">
                    <a:solidFill>
                      <a:srgbClr val="000000"/>
                    </a:solidFill>
                  </a:rPr>
                  <a:t>=</a:t>
                </a:r>
                <a:r>
                  <a:rPr lang="en-US" sz="2400" i="1">
                    <a:solidFill>
                      <a:srgbClr val="000000"/>
                    </a:solidFill>
                  </a:rPr>
                  <a:t> BD</a:t>
                </a:r>
              </a:p>
            </p:txBody>
          </p:sp>
          <p:sp>
            <p:nvSpPr>
              <p:cNvPr id="150558" name="Text Box 30"/>
              <p:cNvSpPr txBox="1">
                <a:spLocks noChangeArrowheads="1"/>
              </p:cNvSpPr>
              <p:nvPr/>
            </p:nvSpPr>
            <p:spPr bwMode="auto">
              <a:xfrm>
                <a:off x="3072" y="3402"/>
                <a:ext cx="196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6.</a:t>
                </a:r>
                <a:r>
                  <a:rPr lang="en-US" sz="2400">
                    <a:solidFill>
                      <a:srgbClr val="000000"/>
                    </a:solidFill>
                  </a:rPr>
                  <a:t> Substitution</a:t>
                </a:r>
              </a:p>
            </p:txBody>
          </p:sp>
          <p:sp>
            <p:nvSpPr>
              <p:cNvPr id="150559" name="Text Box 31"/>
              <p:cNvSpPr txBox="1">
                <a:spLocks noChangeArrowheads="1"/>
              </p:cNvSpPr>
              <p:nvPr/>
            </p:nvSpPr>
            <p:spPr bwMode="auto">
              <a:xfrm>
                <a:off x="528" y="3402"/>
                <a:ext cx="359"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6. </a:t>
                </a:r>
              </a:p>
            </p:txBody>
          </p:sp>
        </p:grpSp>
        <p:grpSp>
          <p:nvGrpSpPr>
            <p:cNvPr id="150571" name="Group 43"/>
            <p:cNvGrpSpPr>
              <a:grpSpLocks/>
            </p:cNvGrpSpPr>
            <p:nvPr/>
          </p:nvGrpSpPr>
          <p:grpSpPr bwMode="auto">
            <a:xfrm>
              <a:off x="528" y="965"/>
              <a:ext cx="5034" cy="2875"/>
              <a:chOff x="528" y="965"/>
              <a:chExt cx="5034" cy="2875"/>
            </a:xfrm>
          </p:grpSpPr>
          <p:sp>
            <p:nvSpPr>
              <p:cNvPr id="150561" name="Rectangle 33"/>
              <p:cNvSpPr>
                <a:spLocks noChangeArrowheads="1"/>
              </p:cNvSpPr>
              <p:nvPr/>
            </p:nvSpPr>
            <p:spPr bwMode="auto">
              <a:xfrm>
                <a:off x="528" y="1180"/>
                <a:ext cx="4854" cy="2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Proof:</a:t>
                </a:r>
              </a:p>
            </p:txBody>
          </p:sp>
          <p:sp>
            <p:nvSpPr>
              <p:cNvPr id="150562" name="Text Box 34"/>
              <p:cNvSpPr txBox="1">
                <a:spLocks noChangeArrowheads="1"/>
              </p:cNvSpPr>
              <p:nvPr/>
            </p:nvSpPr>
            <p:spPr bwMode="auto">
              <a:xfrm>
                <a:off x="536" y="1427"/>
                <a:ext cx="4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Statements	Reasons</a:t>
                </a:r>
              </a:p>
            </p:txBody>
          </p:sp>
          <p:sp>
            <p:nvSpPr>
              <p:cNvPr id="150563" name="Line 35"/>
              <p:cNvSpPr>
                <a:spLocks noChangeShapeType="1"/>
              </p:cNvSpPr>
              <p:nvPr/>
            </p:nvSpPr>
            <p:spPr bwMode="auto">
              <a:xfrm>
                <a:off x="588" y="1687"/>
                <a:ext cx="4950" cy="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150564" name="Line 36"/>
              <p:cNvSpPr>
                <a:spLocks noChangeShapeType="1"/>
              </p:cNvSpPr>
              <p:nvPr/>
            </p:nvSpPr>
            <p:spPr bwMode="auto">
              <a:xfrm>
                <a:off x="2856" y="1459"/>
                <a:ext cx="0" cy="2381"/>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150565" name="Rectangle 37"/>
              <p:cNvSpPr>
                <a:spLocks noChangeArrowheads="1"/>
              </p:cNvSpPr>
              <p:nvPr/>
            </p:nvSpPr>
            <p:spPr bwMode="auto">
              <a:xfrm>
                <a:off x="534" y="965"/>
                <a:ext cx="5028" cy="2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00539D"/>
                    </a:solidFill>
                  </a:rPr>
                  <a:t>Which reason correctly completes the proof?</a:t>
                </a:r>
              </a:p>
            </p:txBody>
          </p:sp>
        </p:grpSp>
        <p:grpSp>
          <p:nvGrpSpPr>
            <p:cNvPr id="150572" name="Group 44"/>
            <p:cNvGrpSpPr>
              <a:grpSpLocks/>
            </p:cNvGrpSpPr>
            <p:nvPr/>
          </p:nvGrpSpPr>
          <p:grpSpPr bwMode="auto">
            <a:xfrm>
              <a:off x="528" y="2930"/>
              <a:ext cx="4681" cy="480"/>
              <a:chOff x="528" y="2930"/>
              <a:chExt cx="4681" cy="480"/>
            </a:xfrm>
          </p:grpSpPr>
          <p:sp>
            <p:nvSpPr>
              <p:cNvPr id="150567" name="Text Box 39"/>
              <p:cNvSpPr txBox="1">
                <a:spLocks noChangeArrowheads="1"/>
              </p:cNvSpPr>
              <p:nvPr/>
            </p:nvSpPr>
            <p:spPr bwMode="auto">
              <a:xfrm>
                <a:off x="3072" y="2930"/>
                <a:ext cx="2137"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0838" indent="-350838">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5.</a:t>
                </a:r>
                <a:r>
                  <a:rPr lang="en-US" sz="2400">
                    <a:solidFill>
                      <a:srgbClr val="000000"/>
                    </a:solidFill>
                  </a:rPr>
                  <a:t> ________________</a:t>
                </a:r>
              </a:p>
            </p:txBody>
          </p:sp>
          <p:sp>
            <p:nvSpPr>
              <p:cNvPr id="150568" name="Text Box 40"/>
              <p:cNvSpPr txBox="1">
                <a:spLocks noChangeArrowheads="1"/>
              </p:cNvSpPr>
              <p:nvPr/>
            </p:nvSpPr>
            <p:spPr bwMode="auto">
              <a:xfrm>
                <a:off x="745" y="2938"/>
                <a:ext cx="2782" cy="47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rPr>
                  <a:t>AC </a:t>
                </a:r>
                <a:r>
                  <a:rPr lang="en-US" sz="2400">
                    <a:solidFill>
                      <a:srgbClr val="000000"/>
                    </a:solidFill>
                  </a:rPr>
                  <a:t>+</a:t>
                </a:r>
                <a:r>
                  <a:rPr lang="en-US" sz="2400" i="1">
                    <a:solidFill>
                      <a:srgbClr val="000000"/>
                    </a:solidFill>
                  </a:rPr>
                  <a:t> CY </a:t>
                </a:r>
                <a:r>
                  <a:rPr lang="en-US" sz="2400">
                    <a:solidFill>
                      <a:srgbClr val="000000"/>
                    </a:solidFill>
                  </a:rPr>
                  <a:t>=</a:t>
                </a:r>
                <a:r>
                  <a:rPr lang="en-US" sz="2400" i="1">
                    <a:solidFill>
                      <a:srgbClr val="000000"/>
                    </a:solidFill>
                  </a:rPr>
                  <a:t> AY; </a:t>
                </a:r>
                <a:br>
                  <a:rPr lang="en-US" sz="2400" i="1">
                    <a:solidFill>
                      <a:srgbClr val="000000"/>
                    </a:solidFill>
                  </a:rPr>
                </a:br>
                <a:r>
                  <a:rPr lang="en-US" sz="2400" i="1">
                    <a:solidFill>
                      <a:srgbClr val="000000"/>
                    </a:solidFill>
                  </a:rPr>
                  <a:t>BX </a:t>
                </a:r>
                <a:r>
                  <a:rPr lang="en-US" sz="2400">
                    <a:solidFill>
                      <a:srgbClr val="000000"/>
                    </a:solidFill>
                  </a:rPr>
                  <a:t>+</a:t>
                </a:r>
                <a:r>
                  <a:rPr lang="en-US" sz="2400" i="1">
                    <a:solidFill>
                      <a:srgbClr val="000000"/>
                    </a:solidFill>
                  </a:rPr>
                  <a:t> XD </a:t>
                </a:r>
                <a:r>
                  <a:rPr lang="en-US" sz="2400">
                    <a:solidFill>
                      <a:srgbClr val="000000"/>
                    </a:solidFill>
                  </a:rPr>
                  <a:t>=</a:t>
                </a:r>
                <a:r>
                  <a:rPr lang="en-US" sz="2400" i="1">
                    <a:solidFill>
                      <a:srgbClr val="000000"/>
                    </a:solidFill>
                  </a:rPr>
                  <a:t> BD</a:t>
                </a:r>
              </a:p>
            </p:txBody>
          </p:sp>
          <p:sp>
            <p:nvSpPr>
              <p:cNvPr id="150569" name="Text Box 41"/>
              <p:cNvSpPr txBox="1">
                <a:spLocks noChangeArrowheads="1"/>
              </p:cNvSpPr>
              <p:nvPr/>
            </p:nvSpPr>
            <p:spPr bwMode="auto">
              <a:xfrm>
                <a:off x="528" y="2930"/>
                <a:ext cx="447"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5. </a:t>
                </a:r>
              </a:p>
            </p:txBody>
          </p:sp>
          <p:sp>
            <p:nvSpPr>
              <p:cNvPr id="150570" name="Text Box 42"/>
              <p:cNvSpPr txBox="1">
                <a:spLocks noChangeArrowheads="1"/>
              </p:cNvSpPr>
              <p:nvPr/>
            </p:nvSpPr>
            <p:spPr bwMode="auto">
              <a:xfrm>
                <a:off x="3985" y="2934"/>
                <a:ext cx="240" cy="2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pPr>
                <a:r>
                  <a:rPr lang="en-US" sz="2400">
                    <a:solidFill>
                      <a:srgbClr val="000000"/>
                    </a:solidFill>
                    <a:ea typeface="Times New Roman" pitchFamily="18" charset="0"/>
                    <a:cs typeface="Arial" charset="0"/>
                  </a:rPr>
                  <a:t>?</a:t>
                </a:r>
              </a:p>
            </p:txBody>
          </p:sp>
        </p:grpSp>
      </p:grpSp>
    </p:spTree>
    <p:custDataLst>
      <p:tags r:id="rId1"/>
    </p:custDataLst>
    <p:extLst>
      <p:ext uri="{BB962C8B-B14F-4D97-AF65-F5344CB8AC3E}">
        <p14:creationId xmlns:p14="http://schemas.microsoft.com/office/powerpoint/2010/main" val="1445221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0578"/>
                                        </p:tgtEl>
                                        <p:attrNameLst>
                                          <p:attrName>style.visibility</p:attrName>
                                        </p:attrNameLst>
                                      </p:cBhvr>
                                      <p:to>
                                        <p:strVal val="visible"/>
                                      </p:to>
                                    </p:set>
                                    <p:animEffect transition="in" filter="wipe(left)">
                                      <p:cBhvr>
                                        <p:cTn id="7" dur="500"/>
                                        <p:tgtEl>
                                          <p:spTgt spid="150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51555" name="TPQuestion"/>
          <p:cNvSpPr>
            <a:spLocks noGrp="1" noChangeArrowheads="1"/>
          </p:cNvSpPr>
          <p:nvPr>
            <p:ph type="title"/>
          </p:nvPr>
        </p:nvSpPr>
        <p:spPr/>
        <p:txBody>
          <a:bodyPr/>
          <a:lstStyle/>
          <a:p>
            <a:r>
              <a:rPr lang="en-US"/>
              <a:t>Example 1</a:t>
            </a:r>
          </a:p>
        </p:txBody>
      </p:sp>
      <p:sp>
        <p:nvSpPr>
          <p:cNvPr id="151559" name="Oval 7"/>
          <p:cNvSpPr>
            <a:spLocks noChangeArrowheads="1"/>
          </p:cNvSpPr>
          <p:nvPr/>
        </p:nvSpPr>
        <p:spPr bwMode="auto">
          <a:xfrm>
            <a:off x="895350" y="462915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51560"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51561"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51562" name="c"/>
          <p:cNvSpPr>
            <a:spLocks noChangeArrowheads="1"/>
          </p:cNvSpPr>
          <p:nvPr>
            <p:custDataLst>
              <p:tags r:id="rId3"/>
            </p:custDataLst>
          </p:nvPr>
        </p:nvSpPr>
        <p:spPr bwMode="auto">
          <a:xfrm>
            <a:off x="914400" y="1508125"/>
            <a:ext cx="43434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Addition Property</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Substitution</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Definition of congruent segments</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Segment Addition Postulate</a:t>
            </a:r>
          </a:p>
        </p:txBody>
      </p:sp>
    </p:spTree>
    <p:custDataLst>
      <p:tags r:id="rId1"/>
    </p:custDataLst>
    <p:extLst>
      <p:ext uri="{BB962C8B-B14F-4D97-AF65-F5344CB8AC3E}">
        <p14:creationId xmlns:p14="http://schemas.microsoft.com/office/powerpoint/2010/main" val="2435690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1562"/>
                                        </p:tgtEl>
                                        <p:attrNameLst>
                                          <p:attrName>style.visibility</p:attrName>
                                        </p:attrNameLst>
                                      </p:cBhvr>
                                      <p:to>
                                        <p:strVal val="visible"/>
                                      </p:to>
                                    </p:set>
                                    <p:animEffect transition="in" filter="wipe(left)">
                                      <p:cBhvr>
                                        <p:cTn id="7" dur="500"/>
                                        <p:tgtEl>
                                          <p:spTgt spid="151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1559"/>
                                        </p:tgtEl>
                                        <p:attrNameLst>
                                          <p:attrName>style.visibility</p:attrName>
                                        </p:attrNameLst>
                                      </p:cBhvr>
                                      <p:to>
                                        <p:strVal val="visible"/>
                                      </p:to>
                                    </p:set>
                                    <p:animEffect transition="in" filter="wipe(down)">
                                      <p:cBhvr>
                                        <p:cTn id="12" dur="580">
                                          <p:stCondLst>
                                            <p:cond delay="0"/>
                                          </p:stCondLst>
                                        </p:cTn>
                                        <p:tgtEl>
                                          <p:spTgt spid="151559"/>
                                        </p:tgtEl>
                                      </p:cBhvr>
                                    </p:animEffect>
                                    <p:anim calcmode="lin" valueType="num">
                                      <p:cBhvr>
                                        <p:cTn id="13" dur="1822" tmFilter="0,0; 0.14,0.36; 0.43,0.73; 0.71,0.91; 1.0,1.0">
                                          <p:stCondLst>
                                            <p:cond delay="0"/>
                                          </p:stCondLst>
                                        </p:cTn>
                                        <p:tgtEl>
                                          <p:spTgt spid="15155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155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155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155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1559"/>
                                        </p:tgtEl>
                                        <p:attrNameLst>
                                          <p:attrName>ppt_y</p:attrName>
                                        </p:attrNameLst>
                                      </p:cBhvr>
                                      <p:tavLst>
                                        <p:tav tm="0" fmla="#ppt_y-sin(pi*$)/81">
                                          <p:val>
                                            <p:fltVal val="0"/>
                                          </p:val>
                                        </p:tav>
                                        <p:tav tm="100000">
                                          <p:val>
                                            <p:fltVal val="1"/>
                                          </p:val>
                                        </p:tav>
                                      </p:tavLst>
                                    </p:anim>
                                    <p:animScale>
                                      <p:cBhvr>
                                        <p:cTn id="18" dur="26">
                                          <p:stCondLst>
                                            <p:cond delay="650"/>
                                          </p:stCondLst>
                                        </p:cTn>
                                        <p:tgtEl>
                                          <p:spTgt spid="151559"/>
                                        </p:tgtEl>
                                      </p:cBhvr>
                                      <p:to x="100000" y="60000"/>
                                    </p:animScale>
                                    <p:animScale>
                                      <p:cBhvr>
                                        <p:cTn id="19" dur="166" decel="50000">
                                          <p:stCondLst>
                                            <p:cond delay="676"/>
                                          </p:stCondLst>
                                        </p:cTn>
                                        <p:tgtEl>
                                          <p:spTgt spid="151559"/>
                                        </p:tgtEl>
                                      </p:cBhvr>
                                      <p:to x="100000" y="100000"/>
                                    </p:animScale>
                                    <p:animScale>
                                      <p:cBhvr>
                                        <p:cTn id="20" dur="26">
                                          <p:stCondLst>
                                            <p:cond delay="1312"/>
                                          </p:stCondLst>
                                        </p:cTn>
                                        <p:tgtEl>
                                          <p:spTgt spid="151559"/>
                                        </p:tgtEl>
                                      </p:cBhvr>
                                      <p:to x="100000" y="80000"/>
                                    </p:animScale>
                                    <p:animScale>
                                      <p:cBhvr>
                                        <p:cTn id="21" dur="166" decel="50000">
                                          <p:stCondLst>
                                            <p:cond delay="1338"/>
                                          </p:stCondLst>
                                        </p:cTn>
                                        <p:tgtEl>
                                          <p:spTgt spid="151559"/>
                                        </p:tgtEl>
                                      </p:cBhvr>
                                      <p:to x="100000" y="100000"/>
                                    </p:animScale>
                                    <p:animScale>
                                      <p:cBhvr>
                                        <p:cTn id="22" dur="26">
                                          <p:stCondLst>
                                            <p:cond delay="1642"/>
                                          </p:stCondLst>
                                        </p:cTn>
                                        <p:tgtEl>
                                          <p:spTgt spid="151559"/>
                                        </p:tgtEl>
                                      </p:cBhvr>
                                      <p:to x="100000" y="90000"/>
                                    </p:animScale>
                                    <p:animScale>
                                      <p:cBhvr>
                                        <p:cTn id="23" dur="166" decel="50000">
                                          <p:stCondLst>
                                            <p:cond delay="1668"/>
                                          </p:stCondLst>
                                        </p:cTn>
                                        <p:tgtEl>
                                          <p:spTgt spid="151559"/>
                                        </p:tgtEl>
                                      </p:cBhvr>
                                      <p:to x="100000" y="100000"/>
                                    </p:animScale>
                                    <p:animScale>
                                      <p:cBhvr>
                                        <p:cTn id="24" dur="26">
                                          <p:stCondLst>
                                            <p:cond delay="1808"/>
                                          </p:stCondLst>
                                        </p:cTn>
                                        <p:tgtEl>
                                          <p:spTgt spid="151559"/>
                                        </p:tgtEl>
                                      </p:cBhvr>
                                      <p:to x="100000" y="95000"/>
                                    </p:animScale>
                                    <p:animScale>
                                      <p:cBhvr>
                                        <p:cTn id="25" dur="166" decel="50000">
                                          <p:stCondLst>
                                            <p:cond delay="1834"/>
                                          </p:stCondLst>
                                        </p:cTn>
                                        <p:tgtEl>
                                          <p:spTgt spid="1515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animBg="1"/>
      <p:bldP spid="15156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1.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RESPONSESGATHERED" val="False"/>
  <p:tag name="SLIDEORDER" val="7"/>
  <p:tag name="QUESTIONALIAS" val="Example 2"/>
  <p:tag name="ANSWERSALIAS" val="A¤B¤C¤D"/>
</p:tagLst>
</file>

<file path=ppt/tags/tag17.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RESPONSESGATHERED" val="False"/>
  <p:tag name="SLIDEORDER" val="7"/>
  <p:tag name="QUESTIONALIAS" val="Example 2"/>
  <p:tag name="ANSWERSALIAS" val="A¤B¤C¤D"/>
</p:tagLst>
</file>

<file path=ppt/tags/tag18.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1F88C5DDCC67491B97E5E12C615AC809"/>
  <p:tag name="VALUES" val="Incorrect¤Correct¤Incorrect¤Incorrect"/>
  <p:tag name="TOTALRESPONSES" val="5"/>
  <p:tag name="SLICED" val="False"/>
  <p:tag name="RESPONSES" val="NA,1,5,3;4;2;2;3;"/>
  <p:tag name="CHARTSTRINGSTD" val="0 2 2 1"/>
  <p:tag name="CHARTSTRINGREV" val="1 2 2 0"/>
  <p:tag name="CHARTSTRINGSTDPER" val="0 0.4 0.4 0.2"/>
  <p:tag name="CHARTSTRINGREVPER" val="0.2 0.4 0.4 0"/>
  <p:tag name="QUESTIONALIAS" val="Example 2"/>
  <p:tag name="ANSWERSALIAS" val="A¤B¤C¤D"/>
  <p:tag name="RESPONSESGATHERED" val="False"/>
</p:tagLst>
</file>

<file path=ppt/tags/tag19.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RESPONSESGATHERED" val="False"/>
  <p:tag name="SLIDEORDER" val="6"/>
  <p:tag name="QUESTIONALIAS" val="Example 1"/>
  <p:tag name="ANSWERSALIAS" val="A¤B¤C¤D"/>
</p:tagLst>
</file>

<file path=ppt/tags/tag8.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RESPONSESGATHERED" val="False"/>
  <p:tag name="SLIDEORDER" val="7"/>
  <p:tag name="QUESTIONALIAS" val="Example 1"/>
  <p:tag name="ANSWERSALIAS" val="A¤B¤C¤D"/>
</p:tagLst>
</file>

<file path=ppt/tags/tag9.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B923D4D675814A4CB79964DF1F4A9DAA"/>
  <p:tag name="VALUES" val="Incorrect¤Incorrect¤Incorrect¤Correct"/>
  <p:tag name="TOTALRESPONSES" val="5"/>
  <p:tag name="SLICED" val="False"/>
  <p:tag name="RESPONSES" val="NA,1,5,4;2;3;1;2;"/>
  <p:tag name="CHARTSTRINGSTD" val="1 2 1 1"/>
  <p:tag name="CHARTSTRINGREV" val="1 1 2 1"/>
  <p:tag name="CHARTSTRINGSTDPER" val="0.2 0.4 0.2 0.2"/>
  <p:tag name="CHARTSTRINGREVPER" val="0.2 0.2 0.4 0.2"/>
  <p:tag name="QUESTIONALIAS" val="Example 1"/>
  <p:tag name="ANSWERSALIAS" val="A¤B¤C¤D"/>
  <p:tag name="RESPONSESGATHERED" val="False"/>
</p:tagLst>
</file>

<file path=ppt/theme/theme1.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427</Words>
  <Application>Microsoft Office PowerPoint</Application>
  <PresentationFormat>On-screen Show (4:3)</PresentationFormat>
  <Paragraphs>135</Paragraphs>
  <Slides>17</Slides>
  <Notes>0</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3_Default Design</vt:lpstr>
      <vt:lpstr>4_Default Design</vt:lpstr>
      <vt:lpstr>2_Default Design</vt:lpstr>
      <vt:lpstr>5_Default Design</vt:lpstr>
      <vt:lpstr>6_Default Design</vt:lpstr>
      <vt:lpstr>11_Default Design</vt:lpstr>
      <vt:lpstr>Splash Screen</vt:lpstr>
      <vt:lpstr>Then/Now</vt:lpstr>
      <vt:lpstr>Concept</vt:lpstr>
      <vt:lpstr>Concept</vt:lpstr>
      <vt:lpstr>Example 1</vt:lpstr>
      <vt:lpstr>Example 1</vt:lpstr>
      <vt:lpstr>Example 1</vt:lpstr>
      <vt:lpstr>Example 1</vt:lpstr>
      <vt:lpstr>Example 1</vt:lpstr>
      <vt:lpstr>Concept</vt:lpstr>
      <vt:lpstr>Concept</vt:lpstr>
      <vt:lpstr>Example 2</vt:lpstr>
      <vt:lpstr>Example 2</vt:lpstr>
      <vt:lpstr>Example 2</vt:lpstr>
      <vt:lpstr>Example 2</vt:lpstr>
      <vt:lpstr>Example 2</vt:lpstr>
      <vt:lpstr>End of the Lesson</vt:lpstr>
    </vt:vector>
  </TitlesOfParts>
  <Company>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Splash Screen</dc:title>
  <dc:creator>gcasper</dc:creator>
  <cp:lastModifiedBy>gcasper</cp:lastModifiedBy>
  <cp:revision>1</cp:revision>
  <dcterms:created xsi:type="dcterms:W3CDTF">2012-11-26T16:01:51Z</dcterms:created>
  <dcterms:modified xsi:type="dcterms:W3CDTF">2012-11-26T16:04:13Z</dcterms:modified>
</cp:coreProperties>
</file>