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08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9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346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1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0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6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88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44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5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4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1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374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90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47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6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3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6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7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66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6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6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05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58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869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480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8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2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8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44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53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10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316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07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7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3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0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573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3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6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259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192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677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0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2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2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9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5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850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47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2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3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467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394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171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1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31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0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3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3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3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3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3.ppt" TargetMode="External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3.ppt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7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3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3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3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3–4</a:t>
            </a:r>
          </a:p>
        </p:txBody>
      </p:sp>
      <p:pic>
        <p:nvPicPr>
          <p:cNvPr id="42009" name="Picture 25" descr="LNHeader3-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3-05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3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3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3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3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3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3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Std Test Example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3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3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Real World Ex_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1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3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3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9.xml"/><Relationship Id="rId7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8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8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3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3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2389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476250" y="1323975"/>
            <a:ext cx="8029575" cy="454025"/>
            <a:chOff x="300" y="834"/>
            <a:chExt cx="5058" cy="286"/>
          </a:xfrm>
        </p:grpSpPr>
        <p:pic>
          <p:nvPicPr>
            <p:cNvPr id="6150" name="Picture 6" descr="Eq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834"/>
              <a:ext cx="359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Eq1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" y="834"/>
              <a:ext cx="329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00" y="855"/>
              <a:ext cx="50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	</a:t>
              </a:r>
              <a:r>
                <a:rPr lang="en-US" sz="2400" b="1">
                  <a:solidFill>
                    <a:srgbClr val="00539D"/>
                  </a:solidFill>
                </a:rPr>
                <a:t>Find </a:t>
              </a:r>
              <a:r>
                <a:rPr lang="en-US" sz="2400" b="1" i="1">
                  <a:solidFill>
                    <a:srgbClr val="00539D"/>
                  </a:solidFill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</a:rPr>
                <a:t>ZYN </a:t>
              </a:r>
              <a:r>
                <a:rPr lang="en-US" sz="2400" b="1">
                  <a:solidFill>
                    <a:srgbClr val="00539D"/>
                  </a:solidFill>
                </a:rPr>
                <a:t>so that        </a:t>
              </a:r>
              <a:r>
                <a:rPr lang="en-US" sz="2400" b="1">
                  <a:solidFill>
                    <a:srgbClr val="00539D"/>
                  </a:solidFill>
                  <a:cs typeface="Arial" pitchFamily="34" charset="0"/>
                </a:rPr>
                <a:t>||       . Show your work.</a:t>
              </a:r>
            </a:p>
          </p:txBody>
        </p:sp>
      </p:grpSp>
      <p:pic>
        <p:nvPicPr>
          <p:cNvPr id="6160" name="Picture 16" descr="3-5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952625"/>
            <a:ext cx="4010025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23913" y="4865688"/>
            <a:ext cx="788193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943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06375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52095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9781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435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892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34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806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Read the Test Item  </a:t>
            </a:r>
            <a:r>
              <a:rPr lang="en-US" sz="2400">
                <a:solidFill>
                  <a:srgbClr val="000000"/>
                </a:solidFill>
              </a:rPr>
              <a:t>From the figure, you know that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WXP = </a:t>
            </a:r>
            <a:r>
              <a:rPr lang="en-US" sz="2400">
                <a:solidFill>
                  <a:srgbClr val="000000"/>
                </a:solidFill>
              </a:rPr>
              <a:t>11x – 25 and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 = </a:t>
            </a:r>
            <a:r>
              <a:rPr lang="en-US" sz="2400">
                <a:solidFill>
                  <a:srgbClr val="000000"/>
                </a:solidFill>
              </a:rPr>
              <a:t>7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+ 35. You are asked to find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ZYN. 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06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804863" y="3460750"/>
            <a:ext cx="7881937" cy="749300"/>
            <a:chOff x="555" y="2293"/>
            <a:chExt cx="4965" cy="472"/>
          </a:xfrm>
        </p:grpSpPr>
        <p:pic>
          <p:nvPicPr>
            <p:cNvPr id="7179" name="Picture 11" descr="black Ang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2537"/>
              <a:ext cx="207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black Ang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531"/>
              <a:ext cx="207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555" y="2293"/>
              <a:ext cx="4965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600200"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714500"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828800"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943100"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00300" fontAlgn="base">
                <a:spcBef>
                  <a:spcPct val="0"/>
                </a:spcBef>
                <a:spcAft>
                  <a:spcPct val="0"/>
                </a:spcAft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857500" fontAlgn="base">
                <a:spcBef>
                  <a:spcPct val="0"/>
                </a:spcBef>
                <a:spcAft>
                  <a:spcPct val="0"/>
                </a:spcAft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14700" fontAlgn="base">
                <a:spcBef>
                  <a:spcPct val="0"/>
                </a:spcBef>
                <a:spcAft>
                  <a:spcPct val="0"/>
                </a:spcAft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771900" fontAlgn="base">
                <a:spcBef>
                  <a:spcPct val="0"/>
                </a:spcBef>
                <a:spcAft>
                  <a:spcPct val="0"/>
                </a:spcAft>
                <a:tabLst>
                  <a:tab pos="1543050" algn="r"/>
                  <a:tab pos="1657350" algn="l"/>
                  <a:tab pos="19431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	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 i="1">
                  <a:solidFill>
                    <a:srgbClr val="000000"/>
                  </a:solidFill>
                </a:rPr>
                <a:t>	m   WXP</a:t>
              </a:r>
              <a:r>
                <a:rPr lang="en-US" sz="2400">
                  <a:solidFill>
                    <a:srgbClr val="000000"/>
                  </a:solidFill>
                </a:rPr>
                <a:t>	= </a:t>
              </a:r>
              <a:r>
                <a:rPr lang="en-US" sz="2400" i="1">
                  <a:solidFill>
                    <a:srgbClr val="000000"/>
                  </a:solidFill>
                </a:rPr>
                <a:t>m   ZYN 	</a:t>
              </a:r>
              <a:r>
                <a:rPr lang="en-US" sz="2400">
                  <a:solidFill>
                    <a:srgbClr val="000000"/>
                  </a:solidFill>
                </a:rPr>
                <a:t>Alternate exterior angles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04863" y="4264025"/>
            <a:ext cx="788193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11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– 25	= 7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+ 35	Substitution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4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– 25	= 35	Subtract 7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from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4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	=	60	Add 25 to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	= 15	Divide each side by 4.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04863" y="1333500"/>
            <a:ext cx="78819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Solve the Test Item</a:t>
            </a: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WXP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ZYN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are alternate exterior angles. </a:t>
            </a:r>
            <a:r>
              <a:rPr lang="en-US" sz="2400">
                <a:solidFill>
                  <a:srgbClr val="000000"/>
                </a:solidFill>
              </a:rPr>
              <a:t>For line </a:t>
            </a:r>
            <a:r>
              <a:rPr lang="en-US" sz="2400" i="1">
                <a:solidFill>
                  <a:srgbClr val="000000"/>
                </a:solidFill>
              </a:rPr>
              <a:t>PQ</a:t>
            </a:r>
            <a:r>
              <a:rPr lang="en-US" sz="2400">
                <a:solidFill>
                  <a:srgbClr val="000000"/>
                </a:solidFill>
              </a:rPr>
              <a:t> to be parallel to line </a:t>
            </a:r>
            <a:r>
              <a:rPr lang="en-US" sz="2400" i="1">
                <a:solidFill>
                  <a:srgbClr val="000000"/>
                </a:solidFill>
              </a:rPr>
              <a:t>MN</a:t>
            </a:r>
            <a:r>
              <a:rPr lang="en-US" sz="2400">
                <a:solidFill>
                  <a:srgbClr val="000000"/>
                </a:solidFill>
              </a:rPr>
              <a:t>, the alternate exterior angles must be congruent. So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WXP </a:t>
            </a:r>
            <a:r>
              <a:rPr lang="en-US" sz="2400">
                <a:solidFill>
                  <a:srgbClr val="000000"/>
                </a:solidFill>
              </a:rPr>
              <a:t>=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ZYN. </a:t>
            </a:r>
            <a:r>
              <a:rPr lang="en-US" sz="2400">
                <a:solidFill>
                  <a:srgbClr val="000000"/>
                </a:solidFill>
              </a:rPr>
              <a:t>Substitute the given angle measures into this equation and solve for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. Once you know the value of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, use substitution to find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</a:t>
            </a:r>
            <a:r>
              <a:rPr lang="en-US" sz="2400">
                <a:solidFill>
                  <a:srgbClr val="000000"/>
                </a:solidFill>
              </a:rPr>
              <a:t>.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5173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19150" y="1371600"/>
            <a:ext cx="78819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429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Now use the value of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to find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</a:t>
            </a:r>
            <a:r>
              <a:rPr lang="en-US" sz="2400">
                <a:solidFill>
                  <a:srgbClr val="000000"/>
                </a:solidFill>
              </a:rPr>
              <a:t>.    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819150" y="1828800"/>
            <a:ext cx="788193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ZYN	</a:t>
            </a:r>
            <a:r>
              <a:rPr lang="en-US" sz="2400">
                <a:solidFill>
                  <a:srgbClr val="000000"/>
                </a:solidFill>
              </a:rPr>
              <a:t>=	7</a:t>
            </a:r>
            <a:r>
              <a:rPr lang="en-US" sz="2400" i="1">
                <a:solidFill>
                  <a:srgbClr val="000000"/>
                </a:solidFill>
              </a:rPr>
              <a:t>x </a:t>
            </a:r>
            <a:r>
              <a:rPr lang="en-US" sz="2400">
                <a:solidFill>
                  <a:srgbClr val="000000"/>
                </a:solidFill>
              </a:rPr>
              <a:t>+ 35	Original equation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57200" y="3140075"/>
            <a:ext cx="4038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370013" fontAlgn="base">
              <a:lnSpc>
                <a:spcPct val="90000"/>
              </a:lnSpc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 b="1">
                <a:solidFill>
                  <a:srgbClr val="E01A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</a:rPr>
              <a:t>ZYN </a:t>
            </a:r>
            <a:r>
              <a:rPr lang="en-US" sz="2400">
                <a:solidFill>
                  <a:srgbClr val="E01B22"/>
                </a:solidFill>
              </a:rPr>
              <a:t>= 140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819150" y="2289175"/>
            <a:ext cx="78819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1543050" algn="r"/>
                <a:tab pos="1657350" algn="l"/>
                <a:tab pos="1943100" algn="l"/>
                <a:tab pos="3886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	= 7(15) + 35	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i="1">
                <a:solidFill>
                  <a:srgbClr val="000000"/>
                </a:solidFill>
              </a:rPr>
              <a:t>=</a:t>
            </a:r>
            <a:r>
              <a:rPr lang="en-US" sz="2400">
                <a:solidFill>
                  <a:srgbClr val="000000"/>
                </a:solidFill>
              </a:rPr>
              <a:t> 15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	=	140	Simplify.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819150" y="3657600"/>
            <a:ext cx="7867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7438" indent="-1087438"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600200"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714500"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3100"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0300" fontAlgn="base">
              <a:spcBef>
                <a:spcPct val="0"/>
              </a:spcBef>
              <a:spcAft>
                <a:spcPct val="0"/>
              </a:spcAft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57500" fontAlgn="base">
              <a:spcBef>
                <a:spcPct val="0"/>
              </a:spcBef>
              <a:spcAft>
                <a:spcPct val="0"/>
              </a:spcAft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14700" fontAlgn="base">
              <a:spcBef>
                <a:spcPct val="0"/>
              </a:spcBef>
              <a:spcAft>
                <a:spcPct val="0"/>
              </a:spcAft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71900" fontAlgn="base">
              <a:spcBef>
                <a:spcPct val="0"/>
              </a:spcBef>
              <a:spcAft>
                <a:spcPct val="0"/>
              </a:spcAft>
              <a:tabLst>
                <a:tab pos="25701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539D"/>
                </a:solidFill>
              </a:rPr>
              <a:t>Check</a:t>
            </a:r>
            <a:r>
              <a:rPr lang="en-US" sz="2400">
                <a:solidFill>
                  <a:srgbClr val="000000"/>
                </a:solidFill>
              </a:rPr>
              <a:t>  Verify the angle measure by using the value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of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to find 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WXP</a:t>
            </a:r>
            <a:r>
              <a:rPr 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914400" y="4400550"/>
            <a:ext cx="5029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</a:rPr>
              <a:t>		 m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WXP = </a:t>
            </a:r>
            <a:r>
              <a:rPr lang="en-US" sz="2400">
                <a:solidFill>
                  <a:srgbClr val="000000"/>
                </a:solidFill>
              </a:rPr>
              <a:t>11</a:t>
            </a:r>
            <a:r>
              <a:rPr lang="en-US" sz="2400" i="1">
                <a:solidFill>
                  <a:srgbClr val="000000"/>
                </a:solidFill>
              </a:rPr>
              <a:t>x </a:t>
            </a:r>
            <a:r>
              <a:rPr lang="en-US" sz="2400">
                <a:solidFill>
                  <a:srgbClr val="000000"/>
                </a:solidFill>
              </a:rPr>
              <a:t>– 25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5196" name="Group 28"/>
          <p:cNvGrpSpPr>
            <a:grpSpLocks/>
          </p:cNvGrpSpPr>
          <p:nvPr/>
        </p:nvGrpSpPr>
        <p:grpSpPr bwMode="auto">
          <a:xfrm>
            <a:off x="1905000" y="5715000"/>
            <a:ext cx="7010400" cy="749300"/>
            <a:chOff x="1200" y="3206"/>
            <a:chExt cx="4416" cy="472"/>
          </a:xfrm>
        </p:grpSpPr>
        <p:pic>
          <p:nvPicPr>
            <p:cNvPr id="135189" name="Picture 21" descr="Eq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3420"/>
              <a:ext cx="330" cy="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190" name="Picture 22" descr="Eq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408"/>
              <a:ext cx="303" cy="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194" name="Text Box 26"/>
            <p:cNvSpPr txBox="1">
              <a:spLocks noChangeArrowheads="1"/>
            </p:cNvSpPr>
            <p:nvPr/>
          </p:nvSpPr>
          <p:spPr bwMode="auto">
            <a:xfrm>
              <a:off x="1200" y="3206"/>
              <a:ext cx="441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Since </a:t>
              </a:r>
              <a:r>
                <a:rPr lang="en-US" sz="2400" i="1">
                  <a:solidFill>
                    <a:srgbClr val="000000"/>
                  </a:solidFill>
                </a:rPr>
                <a:t>m</a:t>
              </a:r>
              <a:r>
                <a:rPr lang="en-US" sz="2400" b="1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</a:rPr>
                <a:t>WXP</a:t>
              </a:r>
              <a:r>
                <a:rPr lang="en-US" sz="2400">
                  <a:solidFill>
                    <a:srgbClr val="000000"/>
                  </a:solidFill>
                </a:rPr>
                <a:t> = </a:t>
              </a:r>
              <a:r>
                <a:rPr lang="en-US" sz="2400" i="1">
                  <a:solidFill>
                    <a:srgbClr val="000000"/>
                  </a:solidFill>
                </a:rPr>
                <a:t>m</a:t>
              </a:r>
              <a:r>
                <a:rPr lang="en-US" sz="2400" b="1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</a:rPr>
                <a:t>ZYN,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</a:rPr>
                <a:t>WXP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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</a:rPr>
                <a:t>ZYN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and        ||       .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5197" name="Text Box 29"/>
          <p:cNvSpPr txBox="1">
            <a:spLocks noChangeArrowheads="1"/>
          </p:cNvSpPr>
          <p:nvPr/>
        </p:nvSpPr>
        <p:spPr bwMode="auto">
          <a:xfrm>
            <a:off x="4114800" y="481488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= 11(15) – 25 </a:t>
            </a:r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4114800" y="52641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= 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587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9" grpId="0"/>
      <p:bldP spid="135176" grpId="0"/>
      <p:bldP spid="135180" grpId="0" build="p"/>
      <p:bldP spid="135188" grpId="0"/>
      <p:bldP spid="135193" grpId="0" build="p"/>
      <p:bldP spid="135197" grpId="0"/>
      <p:bldP spid="135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47725" y="33051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8" name="Picture 10" descr="Check Prog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981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00" name="Group 12"/>
          <p:cNvGrpSpPr>
            <a:grpSpLocks/>
          </p:cNvGrpSpPr>
          <p:nvPr/>
        </p:nvGrpSpPr>
        <p:grpSpPr bwMode="auto">
          <a:xfrm>
            <a:off x="533400" y="1465263"/>
            <a:ext cx="8229600" cy="449262"/>
            <a:chOff x="336" y="923"/>
            <a:chExt cx="5184" cy="283"/>
          </a:xfrm>
        </p:grpSpPr>
        <p:pic>
          <p:nvPicPr>
            <p:cNvPr id="114701" name="Picture 13" descr="Eq1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923"/>
              <a:ext cx="329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702" name="TPQuestion"/>
            <p:cNvSpPr>
              <a:spLocks noChangeArrowheads="1"/>
            </p:cNvSpPr>
            <p:nvPr/>
          </p:nvSpPr>
          <p:spPr bwMode="auto">
            <a:xfrm>
              <a:off x="336" y="941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09600" indent="-2667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ALGEBRA </a:t>
              </a:r>
              <a:r>
                <a:rPr lang="en-US" sz="2400" b="1">
                  <a:solidFill>
                    <a:srgbClr val="00539D"/>
                  </a:solidFill>
                </a:rPr>
                <a:t> Find </a:t>
              </a:r>
              <a:r>
                <a:rPr lang="en-US" sz="2400" b="1" i="1">
                  <a:solidFill>
                    <a:srgbClr val="00539D"/>
                  </a:solidFill>
                </a:rPr>
                <a:t>x</a:t>
              </a:r>
              <a:r>
                <a:rPr lang="en-US" sz="2400" b="1">
                  <a:solidFill>
                    <a:srgbClr val="00539D"/>
                  </a:solidFill>
                </a:rPr>
                <a:t> so that        ||      .</a:t>
              </a:r>
            </a:p>
          </p:txBody>
        </p:sp>
        <p:pic>
          <p:nvPicPr>
            <p:cNvPr id="114703" name="Picture 15" descr="Eq1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" y="923"/>
              <a:ext cx="344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704" name="Picture 16" descr="3-5-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133600"/>
            <a:ext cx="374491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08" name="Group 20"/>
          <p:cNvGrpSpPr>
            <a:grpSpLocks/>
          </p:cNvGrpSpPr>
          <p:nvPr/>
        </p:nvGrpSpPr>
        <p:grpSpPr bwMode="auto">
          <a:xfrm>
            <a:off x="857250" y="2398713"/>
            <a:ext cx="2790825" cy="3316287"/>
            <a:chOff x="540" y="1511"/>
            <a:chExt cx="1758" cy="2089"/>
          </a:xfrm>
        </p:grpSpPr>
        <p:sp>
          <p:nvSpPr>
            <p:cNvPr id="11469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511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i="1">
                  <a:solidFill>
                    <a:srgbClr val="000000"/>
                  </a:solidFill>
                  <a:sym typeface="Symbol" pitchFamily="18" charset="2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Symbol" pitchFamily="18" charset="2"/>
                </a:rPr>
                <a:t> = 60</a:t>
              </a:r>
              <a:endParaRPr lang="pt-BR" sz="2400" i="1">
                <a:solidFill>
                  <a:srgbClr val="000000"/>
                </a:solidFill>
                <a:sym typeface="Symbol" pitchFamily="18" charset="2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i="1">
                  <a:solidFill>
                    <a:srgbClr val="000000"/>
                  </a:solidFill>
                  <a:sym typeface="Symbol" pitchFamily="18" charset="2"/>
                </a:rPr>
                <a:t>x </a:t>
              </a:r>
              <a:r>
                <a:rPr lang="pt-BR" sz="2400">
                  <a:solidFill>
                    <a:srgbClr val="000000"/>
                  </a:solidFill>
                  <a:sym typeface="Symbol" pitchFamily="18" charset="2"/>
                </a:rPr>
                <a:t>= 9</a:t>
              </a:r>
              <a:endParaRPr lang="pt-BR" sz="2400" i="1">
                <a:solidFill>
                  <a:srgbClr val="000000"/>
                </a:solidFill>
                <a:sym typeface="Symbol" pitchFamily="18" charset="2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i="1">
                  <a:solidFill>
                    <a:srgbClr val="000000"/>
                  </a:solidFill>
                  <a:sym typeface="Symbol" pitchFamily="18" charset="2"/>
                </a:rPr>
                <a:t>x </a:t>
              </a:r>
              <a:r>
                <a:rPr lang="pt-BR" sz="2400">
                  <a:solidFill>
                    <a:srgbClr val="000000"/>
                  </a:solidFill>
                  <a:sym typeface="Symbol" pitchFamily="18" charset="2"/>
                </a:rPr>
                <a:t>= 12</a:t>
              </a:r>
              <a:endParaRPr lang="pt-BR" sz="2400" i="1">
                <a:solidFill>
                  <a:srgbClr val="000000"/>
                </a:solidFill>
                <a:sym typeface="Symbol" pitchFamily="18" charset="2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i="1">
                  <a:solidFill>
                    <a:srgbClr val="000000"/>
                  </a:solidFill>
                  <a:sym typeface="Symbol" pitchFamily="18" charset="2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Symbol" pitchFamily="18" charset="2"/>
                </a:rPr>
                <a:t> = 12</a:t>
              </a:r>
              <a:endParaRPr lang="pt-BR" sz="2400" i="1">
                <a:solidFill>
                  <a:srgbClr val="000000"/>
                </a:solidFill>
                <a:sym typeface="Symbol" pitchFamily="18" charset="2"/>
              </a:endParaRPr>
            </a:p>
          </p:txBody>
        </p:sp>
        <p:pic>
          <p:nvPicPr>
            <p:cNvPr id="114705" name="Picture 17" descr="Eq1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3195"/>
              <a:ext cx="157" cy="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72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13310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69545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found slopes of lines and used them to identify parallel and perpendicular lines. (Lesson 3–3)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190875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162425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Recognize angle pairs that occur with parallel lines.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191125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Prove that two lines are parallel using angle relationships.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4186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3-205-A-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987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GEOM-CH03-206-A-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374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GEOM-CH03-206-B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28650"/>
            <a:ext cx="650557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86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Parallel Lines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5904" name="Rectangle 7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4724400" cy="206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539D"/>
                </a:solidFill>
              </a:rPr>
              <a:t>	</a:t>
            </a:r>
            <a:r>
              <a:rPr lang="en-US" sz="2400" b="1">
                <a:solidFill>
                  <a:srgbClr val="E01A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Given 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1</a:t>
            </a:r>
            <a:r>
              <a:rPr lang="en-US" sz="2400">
                <a:solidFill>
                  <a:srgbClr val="00539D"/>
                </a:solidFill>
                <a:sym typeface="Symbol" pitchFamily="18" charset="2"/>
              </a:rPr>
              <a:t> 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 3, is it possible to prove that any of the lines shown are parallel? If so, state the postulate or theorem that justifies your answer.</a:t>
            </a:r>
          </a:p>
        </p:txBody>
      </p:sp>
      <p:sp>
        <p:nvSpPr>
          <p:cNvPr id="5906" name="Text Box 786"/>
          <p:cNvSpPr txBox="1">
            <a:spLocks noChangeArrowheads="1"/>
          </p:cNvSpPr>
          <p:nvPr/>
        </p:nvSpPr>
        <p:spPr bwMode="auto">
          <a:xfrm>
            <a:off x="866775" y="4543425"/>
            <a:ext cx="5486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54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60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748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89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46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03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6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7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2400">
                <a:solidFill>
                  <a:srgbClr val="E01A22"/>
                </a:solidFill>
              </a:rPr>
              <a:t>Since </a:t>
            </a:r>
            <a:r>
              <a:rPr lang="en-US" sz="2400">
                <a:solidFill>
                  <a:srgbClr val="E01A22"/>
                </a:solidFill>
                <a:sym typeface="Symbol" pitchFamily="18" charset="2"/>
              </a:rPr>
              <a:t>1  3, </a:t>
            </a:r>
            <a:r>
              <a:rPr lang="en-US" sz="2400" i="1">
                <a:solidFill>
                  <a:srgbClr val="E01A22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║</a:t>
            </a:r>
            <a:r>
              <a:rPr lang="en-US" sz="2400" i="1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b</a:t>
            </a:r>
            <a:r>
              <a:rPr lang="en-US" sz="2400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 by the   Converse of  the Corresponding Angles Postulate.</a:t>
            </a:r>
          </a:p>
        </p:txBody>
      </p:sp>
      <p:sp>
        <p:nvSpPr>
          <p:cNvPr id="5908" name="Text Box 788"/>
          <p:cNvSpPr txBox="1">
            <a:spLocks noChangeArrowheads="1"/>
          </p:cNvSpPr>
          <p:nvPr/>
        </p:nvSpPr>
        <p:spPr bwMode="auto">
          <a:xfrm>
            <a:off x="914400" y="3733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1 and 3 are corresponding angles of lines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 sz="2400">
                <a:solidFill>
                  <a:srgbClr val="E01A22"/>
                </a:solidFill>
                <a:sym typeface="Symbol" pitchFamily="18" charset="2"/>
              </a:rPr>
              <a:t> </a:t>
            </a:r>
          </a:p>
        </p:txBody>
      </p:sp>
      <p:pic>
        <p:nvPicPr>
          <p:cNvPr id="5909" name="Picture 789" descr="3-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2713"/>
            <a:ext cx="31765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3278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4" grpId="0" build="p" autoUpdateAnimBg="0" advAuto="0"/>
      <p:bldP spid="5906" grpId="0"/>
      <p:bldP spid="59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D0000"/>
                </a:solidFill>
              </a:rPr>
              <a:t>Identify Parallel Lines</a:t>
            </a:r>
            <a:endParaRPr lang="en-US" sz="20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4705350" cy="2392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539D"/>
                </a:solidFill>
              </a:rPr>
              <a:t>	</a:t>
            </a:r>
            <a:r>
              <a:rPr lang="en-US" sz="2400" b="1">
                <a:solidFill>
                  <a:srgbClr val="E01A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Given </a:t>
            </a:r>
            <a:r>
              <a:rPr lang="en-US" sz="2400" b="1" i="1">
                <a:solidFill>
                  <a:srgbClr val="00539D"/>
                </a:solidFill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1 = 103 and </a:t>
            </a:r>
            <a:br>
              <a:rPr lang="en-US" sz="2400" b="1">
                <a:solidFill>
                  <a:srgbClr val="00539D"/>
                </a:solidFill>
                <a:sym typeface="Symbol" pitchFamily="18" charset="2"/>
              </a:rPr>
            </a:b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4 = 100, is it possible to prove that any of the lines shown are parallel? If so, state the postulate or theorem that justifies your answer.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66775" y="4411663"/>
            <a:ext cx="7591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371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54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6605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748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89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46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03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6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7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2400">
                <a:solidFill>
                  <a:srgbClr val="E01A22"/>
                </a:solidFill>
              </a:rPr>
              <a:t>Since </a:t>
            </a:r>
            <a:r>
              <a:rPr lang="en-US" sz="2400">
                <a:solidFill>
                  <a:srgbClr val="E01A22"/>
                </a:solidFill>
                <a:sym typeface="Symbol" pitchFamily="18" charset="2"/>
              </a:rPr>
              <a:t>1 is not congruent to 4, line </a:t>
            </a:r>
            <a:r>
              <a:rPr lang="en-US" sz="2400" i="1">
                <a:solidFill>
                  <a:srgbClr val="E01A22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 is not parallel to line </a:t>
            </a:r>
            <a:r>
              <a:rPr lang="en-US" sz="2400" i="1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c</a:t>
            </a:r>
            <a:r>
              <a:rPr lang="en-US" sz="2400">
                <a:solidFill>
                  <a:srgbClr val="E01A22"/>
                </a:solidFill>
                <a:cs typeface="Arial" pitchFamily="34" charset="0"/>
                <a:sym typeface="Symbol" pitchFamily="18" charset="2"/>
              </a:rPr>
              <a:t> by the Converse of  the Alternate Interior Angles Theorem.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914400" y="3733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E01A22"/>
              </a:solidFill>
              <a:sym typeface="Symbol" pitchFamily="18" charset="2"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838200" y="384968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1 and 4 are alternate interior angles of lines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 sz="2400">
                <a:solidFill>
                  <a:srgbClr val="E01A22"/>
                </a:solidFill>
                <a:sym typeface="Symbol" pitchFamily="18" charset="2"/>
              </a:rPr>
              <a:t> </a:t>
            </a:r>
          </a:p>
        </p:txBody>
      </p:sp>
      <p:pic>
        <p:nvPicPr>
          <p:cNvPr id="136202" name="Picture 10" descr="3-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2713"/>
            <a:ext cx="31765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3556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build="p" autoUpdateAnimBg="0" advAuto="0"/>
      <p:bldP spid="136198" grpId="0"/>
      <p:bldP spid="136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6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693988"/>
            <a:ext cx="501015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ℓ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"/>
                <a:sym typeface="Symbol" pitchFamily="18" charset="2"/>
              </a:rPr>
              <a:t>║ </a:t>
            </a:r>
            <a:r>
              <a:rPr lang="pt-BR" sz="2400" b="1" i="1">
                <a:solidFill>
                  <a:srgbClr val="000000"/>
                </a:solidFill>
                <a:latin typeface=""/>
                <a:sym typeface="Symbol" pitchFamily="18" charset="2"/>
              </a:rPr>
              <a:t>n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m </a:t>
            </a:r>
            <a:r>
              <a:rPr lang="pt-BR" sz="2400" b="1" i="1">
                <a:solidFill>
                  <a:srgbClr val="000000"/>
                </a:solidFill>
                <a:latin typeface=""/>
                <a:sym typeface="Symbol" pitchFamily="18" charset="2"/>
              </a:rPr>
              <a:t>║ n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ℓ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"/>
                <a:sym typeface="Symbol" pitchFamily="18" charset="2"/>
              </a:rPr>
              <a:t>║ </a:t>
            </a:r>
            <a:r>
              <a:rPr lang="pt-BR" sz="2400" b="1" i="1">
                <a:solidFill>
                  <a:srgbClr val="000000"/>
                </a:solidFill>
                <a:latin typeface=""/>
                <a:sym typeface="Symbol" pitchFamily="18" charset="2"/>
              </a:rPr>
              <a:t>m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It is not possible to prove any of the lines parallel.</a:t>
            </a:r>
          </a:p>
        </p:txBody>
      </p:sp>
      <p:sp>
        <p:nvSpPr>
          <p:cNvPr id="113670" name="TPQuestion"/>
          <p:cNvSpPr>
            <a:spLocks noChangeArrowheads="1"/>
          </p:cNvSpPr>
          <p:nvPr/>
        </p:nvSpPr>
        <p:spPr bwMode="auto">
          <a:xfrm>
            <a:off x="476250" y="1285875"/>
            <a:ext cx="51625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A22"/>
                </a:solidFill>
                <a:cs typeface="Arial" pitchFamily="34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Arial" pitchFamily="34" charset="0"/>
              </a:rPr>
              <a:t>  Given </a:t>
            </a:r>
            <a:r>
              <a:rPr lang="en-US" sz="2400" b="1">
                <a:solidFill>
                  <a:srgbClr val="00539D"/>
                </a:solidFill>
                <a:cs typeface="Arial" pitchFamily="34" charset="0"/>
                <a:sym typeface="Symbol" pitchFamily="18" charset="2"/>
              </a:rPr>
              <a:t>1  5, is it possible to prove that any of the lines shown are parallel?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38200" y="2681288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 descr="3-5-1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371600"/>
            <a:ext cx="2719387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9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0" grpId="0" autoUpdateAnimBg="0"/>
      <p:bldP spid="1136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824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3824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779713"/>
            <a:ext cx="46482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ℓ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║ </a:t>
            </a:r>
            <a:r>
              <a:rPr lang="pt-BR" sz="2400" b="1" i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n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m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║ </a:t>
            </a:r>
            <a:r>
              <a:rPr lang="pt-BR" sz="2400" b="1" i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n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Yes; </a:t>
            </a:r>
            <a:r>
              <a:rPr lang="pt-BR" sz="24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ℓ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pt-BR" sz="2400" b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║ </a:t>
            </a:r>
            <a:r>
              <a:rPr lang="pt-BR" sz="2400" b="1" i="1">
                <a:solidFill>
                  <a:srgbClr val="000000"/>
                </a:solidFill>
                <a:latin typeface=""/>
                <a:cs typeface="Arial" pitchFamily="34" charset="0"/>
                <a:sym typeface="Symbol" pitchFamily="18" charset="2"/>
              </a:rPr>
              <a:t>m</a:t>
            </a:r>
            <a:endParaRPr lang="pt-BR" sz="2400" b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It is not possible to prove any of the lines parallel.</a:t>
            </a:r>
          </a:p>
        </p:txBody>
      </p:sp>
      <p:sp>
        <p:nvSpPr>
          <p:cNvPr id="138246" name="TPQuestion"/>
          <p:cNvSpPr>
            <a:spLocks noChangeArrowheads="1"/>
          </p:cNvSpPr>
          <p:nvPr/>
        </p:nvSpPr>
        <p:spPr bwMode="auto">
          <a:xfrm>
            <a:off x="476250" y="1285875"/>
            <a:ext cx="51625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A22"/>
                </a:solidFill>
                <a:cs typeface="Arial" pitchFamily="34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Arial" pitchFamily="34" charset="0"/>
              </a:rPr>
              <a:t>  Given </a:t>
            </a:r>
            <a:r>
              <a:rPr lang="en-US" sz="2400" b="1" i="1">
                <a:solidFill>
                  <a:srgbClr val="00539D"/>
                </a:solidFill>
                <a:cs typeface="Arial" pitchFamily="34" charset="0"/>
              </a:rPr>
              <a:t>m</a:t>
            </a:r>
            <a:r>
              <a:rPr lang="en-US" sz="2400" b="1">
                <a:solidFill>
                  <a:srgbClr val="00539D"/>
                </a:solidFill>
                <a:cs typeface="Arial" pitchFamily="34" charset="0"/>
                <a:sym typeface="Symbol" pitchFamily="18" charset="2"/>
              </a:rPr>
              <a:t>4 = 105 and </a:t>
            </a:r>
            <a:r>
              <a:rPr lang="en-US" sz="2400" b="1" i="1">
                <a:solidFill>
                  <a:srgbClr val="00539D"/>
                </a:solidFill>
                <a:cs typeface="Arial" pitchFamily="34" charset="0"/>
                <a:sym typeface="Symbol" pitchFamily="18" charset="2"/>
              </a:rPr>
              <a:t>m</a:t>
            </a:r>
            <a:r>
              <a:rPr lang="en-US" sz="2400" b="1">
                <a:solidFill>
                  <a:srgbClr val="00539D"/>
                </a:solidFill>
                <a:cs typeface="Arial" pitchFamily="34" charset="0"/>
                <a:sym typeface="Symbol" pitchFamily="18" charset="2"/>
              </a:rPr>
              <a:t>5 = 70, is it possible to prove that any of the lines shown are parallel?</a:t>
            </a: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828675" y="5567363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4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0" name="Picture 10" descr="3-5-1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371600"/>
            <a:ext cx="2719387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6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utoUpdateAnimBg="0"/>
      <p:bldP spid="138246" grpId="0" autoUpdateAnimBg="0"/>
      <p:bldP spid="1382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Incorrect¤Correct"/>
  <p:tag name="TOTALRESPONSES" val="5"/>
  <p:tag name="SLICED" val="False"/>
  <p:tag name="RESPONSES" val="NA,1,5,4;1;1;1;2;"/>
  <p:tag name="CHARTSTRINGSTD" val="3 1 0 1"/>
  <p:tag name="CHARTSTRINGREV" val="1 0 1 3"/>
  <p:tag name="CHARTSTRINGSTDPER" val="0.6 0.2 0 0.2"/>
  <p:tag name="CHARTSTRINGREVPER" val="0.2 0 0.2 0.6"/>
  <p:tag name="QUESTIONALIAS" val="Example 1"/>
  <p:tag name="ANSWERSALIAS" val="A¤B¤C¤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Correct¤Incorrect¤Incorrect"/>
  <p:tag name="TOTALRESPONSES" val="5"/>
  <p:tag name="SLICED" val="False"/>
  <p:tag name="RESPONSES" val="NA,1,5,1;2;1;4;1;"/>
  <p:tag name="CHARTSTRINGSTD" val="3 1 0 1"/>
  <p:tag name="CHARTSTRINGREV" val="1 0 1 3"/>
  <p:tag name="CHARTSTRINGSTDPER" val="0.6 0.2 0 0.2"/>
  <p:tag name="CHARTSTRINGREVPER" val="0.2 0 0.2 0.6"/>
  <p:tag name="QUESTIONALIAS" val="Example 2"/>
  <p:tag name="ANSWERSALIAS" val="A¤B¤C¤D"/>
  <p:tag name="RESPONSESGATHER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Correct¤Incorrect¤Incorrect¤Incorrect"/>
  <p:tag name="TOTALRESPONSES" val="5"/>
  <p:tag name="SLICED" val="False"/>
  <p:tag name="RESPONSES" val="NA,1,5,3;3;1;2;2;"/>
  <p:tag name="CHARTSTRINGSTD" val="1 2 2 0"/>
  <p:tag name="CHARTSTRINGREV" val="0 2 2 1"/>
  <p:tag name="CHARTSTRINGSTDPER" val="0.2 0.4 0.4 0"/>
  <p:tag name="CHARTSTRINGREVPER" val="0 0.4 0.4 0.2"/>
  <p:tag name="QUESTIONALIAS" val="Example 1"/>
  <p:tag name="ANSWERSALIAS" val="A¤B¤C¤D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315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11_Default Design</vt:lpstr>
      <vt:lpstr>Splash Screen</vt:lpstr>
      <vt:lpstr>Then/Now</vt:lpstr>
      <vt:lpstr>Concept</vt:lpstr>
      <vt:lpstr>Concept</vt:lpstr>
      <vt:lpstr>Concept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2013-01-04T15:55:47Z</dcterms:created>
  <dcterms:modified xsi:type="dcterms:W3CDTF">2013-01-04T16:03:42Z</dcterms:modified>
</cp:coreProperties>
</file>