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3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1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8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872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9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03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93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70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48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617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8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77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13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416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6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66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3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51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758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943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82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24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97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02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3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31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7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11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4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3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72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877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516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12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61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34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73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3388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91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9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2287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588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1377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439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89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90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44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1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0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0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95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83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581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7543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4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559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83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63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785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98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046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241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275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624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1469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15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07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64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7137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86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88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27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9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1476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355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8453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70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3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49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6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hyperlink" Target="10Math_GEOM_CR06.ppt" TargetMode="Externa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10Math_GEOM_CR06.ppt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hyperlink" Target="10Math_GEOM_CR06.ppt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6.ppt" TargetMode="External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hyperlink" Target="10Math_GEOM_CR06.ppt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6.ppt" TargetMode="External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23" Type="http://schemas.openxmlformats.org/officeDocument/2006/relationships/hyperlink" Target="10Math_GEOM_CR06.ppt" TargetMode="Externa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PreAlg LNHeader06-0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5" name="Picture 27" descr="09_GEOM LTHeader 06-0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18984C"/>
                </a:solidFill>
              </a:rPr>
              <a:t>Over Lesson 6–5</a:t>
            </a:r>
          </a:p>
        </p:txBody>
      </p:sp>
      <p:pic>
        <p:nvPicPr>
          <p:cNvPr id="42010" name="Picture 26" descr="09PreAlg LNHeader06-06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2" name="Picture 28" descr="09_GEOM LTHeader 06-06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PreAlg LNHeader06-0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5" name="Picture 27" descr="09_GEOM LTHeader 06-06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3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PreAlg LNHeader06-0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0" name="Picture 18" descr="Real World Ex_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1" name="Picture 19" descr="09_GEOM LTHeader 06-0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2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PreAlg LNHeader06-0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4" name="Picture 18" descr="09_GEOM LTHeader 06-0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0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PreAlg LNHeader06-0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8" name="Picture 18" descr="Std Test Example_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9" name="Picture 19" descr="09_GEOM LTHeader 06-0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0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Example_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09PreAlg LNHeader06-0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2" name="Picture 18" descr="09_GEOM LTHeader 06-0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8" name="Picture 24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7" name="Picture 23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Picture 20" descr="09PreAlg LNHeader06-0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5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6" name="Picture 22" descr="09_GEOM LTHeader 06-06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6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8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4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27.xml"/><Relationship Id="rId7" Type="http://schemas.openxmlformats.org/officeDocument/2006/relationships/image" Target="../media/image4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7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54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55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8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3" name="Picture 49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3020" b="18889"/>
          <a:stretch>
            <a:fillRect/>
          </a:stretch>
        </p:blipFill>
        <p:spPr bwMode="auto">
          <a:xfrm>
            <a:off x="4076700" y="4419600"/>
            <a:ext cx="1628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07" name="Picture 43" descr="09PreAlg LNHeader06-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9" name="Picture 45" descr="09_GEOM LTHeader 06-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57610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824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1B</a:t>
            </a:r>
          </a:p>
        </p:txBody>
      </p:sp>
      <p:sp>
        <p:nvSpPr>
          <p:cNvPr id="13824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955925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4.3 ft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8.6 ft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9.8 ft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14.1 ft</a:t>
            </a:r>
          </a:p>
        </p:txBody>
      </p:sp>
      <p:sp>
        <p:nvSpPr>
          <p:cNvPr id="138246" name="TPQuestion"/>
          <p:cNvSpPr>
            <a:spLocks noChangeArrowheads="1"/>
          </p:cNvSpPr>
          <p:nvPr/>
        </p:nvSpPr>
        <p:spPr bwMode="auto">
          <a:xfrm>
            <a:off x="476250" y="1524000"/>
            <a:ext cx="80200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Each side of the basket shown is an isosceles trapezoid. If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m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FGH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 = 124,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FI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 = 9.8 feet, and </a:t>
            </a:r>
            <a:b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EG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 = 14.1 feet, 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IH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pic>
        <p:nvPicPr>
          <p:cNvPr id="138248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9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1" name="Picture 11" descr="09Geom06-06-1A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2360613"/>
            <a:ext cx="2741612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847725" y="29432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6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utoUpdateAnimBg="0"/>
      <p:bldP spid="138246" grpId="0" autoUpdateAnimBg="0"/>
      <p:bldP spid="1382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Isosceles Trapezoids and Coordinate Geometry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876300" y="1503363"/>
            <a:ext cx="78009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Quadrilateral </a:t>
            </a:r>
            <a:r>
              <a:rPr lang="en-US" sz="2400" b="1" i="1">
                <a:solidFill>
                  <a:srgbClr val="00539D"/>
                </a:solidFill>
              </a:rPr>
              <a:t>ABCD</a:t>
            </a:r>
            <a:r>
              <a:rPr lang="en-US" sz="2400" b="1">
                <a:solidFill>
                  <a:srgbClr val="00539D"/>
                </a:solidFill>
              </a:rPr>
              <a:t> has vertices </a:t>
            </a:r>
            <a:r>
              <a:rPr lang="en-US" sz="2400" b="1" i="1">
                <a:solidFill>
                  <a:srgbClr val="00539D"/>
                </a:solidFill>
              </a:rPr>
              <a:t>A</a:t>
            </a:r>
            <a:r>
              <a:rPr lang="en-US" sz="2400" b="1">
                <a:solidFill>
                  <a:srgbClr val="00539D"/>
                </a:solidFill>
              </a:rPr>
              <a:t>(5, 1), </a:t>
            </a:r>
            <a:r>
              <a:rPr lang="en-US" sz="2400" b="1" i="1">
                <a:solidFill>
                  <a:srgbClr val="00539D"/>
                </a:solidFill>
              </a:rPr>
              <a:t>B</a:t>
            </a:r>
            <a:r>
              <a:rPr lang="en-US" sz="2400" b="1">
                <a:solidFill>
                  <a:srgbClr val="00539D"/>
                </a:solidFill>
              </a:rPr>
              <a:t>(–3, –1), </a:t>
            </a:r>
            <a:r>
              <a:rPr lang="en-US" sz="2400" b="1" i="1">
                <a:solidFill>
                  <a:srgbClr val="00539D"/>
                </a:solidFill>
              </a:rPr>
              <a:t>C</a:t>
            </a:r>
            <a:r>
              <a:rPr lang="en-US" sz="2400" b="1">
                <a:solidFill>
                  <a:srgbClr val="00539D"/>
                </a:solidFill>
              </a:rPr>
              <a:t>(–2, 3), and </a:t>
            </a:r>
            <a:r>
              <a:rPr lang="en-US" sz="2400" b="1" i="1">
                <a:solidFill>
                  <a:srgbClr val="00539D"/>
                </a:solidFill>
              </a:rPr>
              <a:t>D</a:t>
            </a:r>
            <a:r>
              <a:rPr lang="en-US" sz="2400" b="1">
                <a:solidFill>
                  <a:srgbClr val="00539D"/>
                </a:solidFill>
              </a:rPr>
              <a:t>(2, 4). Show that </a:t>
            </a:r>
            <a:r>
              <a:rPr lang="en-US" sz="2400" b="1" i="1">
                <a:solidFill>
                  <a:srgbClr val="00539D"/>
                </a:solidFill>
              </a:rPr>
              <a:t>ABCD</a:t>
            </a:r>
            <a:r>
              <a:rPr lang="en-US" sz="2400" b="1">
                <a:solidFill>
                  <a:srgbClr val="00539D"/>
                </a:solidFill>
              </a:rPr>
              <a:t> is a trapezoid and determine whether it is an isosceles trapezoid.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3400" y="5346700"/>
            <a:ext cx="7934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 quadrilateral is a trapezoid if exactly one pair of opposite sides are parallel. Use the Slope Formula.</a:t>
            </a:r>
          </a:p>
        </p:txBody>
      </p:sp>
      <p:pic>
        <p:nvPicPr>
          <p:cNvPr id="6162" name="Picture 18" descr="GEO06-06-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657475"/>
            <a:ext cx="2687638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6085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build="p" autoUpdateAnimBg="0" advAuto="0"/>
      <p:bldP spid="616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Isosceles Trapezoids and Coordinate Geometry</a:t>
            </a:r>
          </a:p>
        </p:txBody>
      </p:sp>
      <p:pic>
        <p:nvPicPr>
          <p:cNvPr id="140309" name="Picture 21" descr="CH8-247"/>
          <p:cNvPicPr>
            <a:picLocks noChangeAspect="1" noChangeArrowheads="1"/>
          </p:cNvPicPr>
          <p:nvPr/>
        </p:nvPicPr>
        <p:blipFill>
          <a:blip r:embed="rId3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86000"/>
            <a:ext cx="31035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10" name="Picture 22" descr="CH8-248"/>
          <p:cNvPicPr>
            <a:picLocks noChangeAspect="1" noChangeArrowheads="1"/>
          </p:cNvPicPr>
          <p:nvPr/>
        </p:nvPicPr>
        <p:blipFill>
          <a:blip r:embed="rId4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4316413"/>
            <a:ext cx="3236912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11" name="Picture 23" descr="CH8-249"/>
          <p:cNvPicPr>
            <a:picLocks noChangeAspect="1" noChangeArrowheads="1"/>
          </p:cNvPicPr>
          <p:nvPr/>
        </p:nvPicPr>
        <p:blipFill>
          <a:blip r:embed="rId5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4321175"/>
            <a:ext cx="2860675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12" name="Picture 24" descr="CH8-250"/>
          <p:cNvPicPr>
            <a:picLocks noChangeAspect="1" noChangeArrowheads="1"/>
          </p:cNvPicPr>
          <p:nvPr/>
        </p:nvPicPr>
        <p:blipFill>
          <a:blip r:embed="rId6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273300"/>
            <a:ext cx="2328862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313" name="Group 25"/>
          <p:cNvGrpSpPr>
            <a:grpSpLocks/>
          </p:cNvGrpSpPr>
          <p:nvPr/>
        </p:nvGrpSpPr>
        <p:grpSpPr bwMode="auto">
          <a:xfrm>
            <a:off x="4902200" y="1376363"/>
            <a:ext cx="3111500" cy="800100"/>
            <a:chOff x="2904" y="789"/>
            <a:chExt cx="1960" cy="504"/>
          </a:xfrm>
        </p:grpSpPr>
        <p:pic>
          <p:nvPicPr>
            <p:cNvPr id="140314" name="Picture 26" descr="CH8-244"/>
            <p:cNvPicPr>
              <a:picLocks noChangeAspect="1" noChangeArrowheads="1"/>
            </p:cNvPicPr>
            <p:nvPr/>
          </p:nvPicPr>
          <p:blipFill>
            <a:blip r:embed="rId7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31"/>
            <a:stretch>
              <a:fillRect/>
            </a:stretch>
          </p:blipFill>
          <p:spPr bwMode="auto">
            <a:xfrm>
              <a:off x="3703" y="789"/>
              <a:ext cx="1161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315" name="Rectangle 27"/>
            <p:cNvSpPr>
              <a:spLocks noChangeArrowheads="1"/>
            </p:cNvSpPr>
            <p:nvPr/>
          </p:nvSpPr>
          <p:spPr bwMode="auto">
            <a:xfrm>
              <a:off x="2904" y="873"/>
              <a:ext cx="78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</a:rPr>
                <a:t>slope of</a:t>
              </a:r>
            </a:p>
          </p:txBody>
        </p:sp>
      </p:grpSp>
      <p:grpSp>
        <p:nvGrpSpPr>
          <p:cNvPr id="140316" name="Group 28"/>
          <p:cNvGrpSpPr>
            <a:grpSpLocks/>
          </p:cNvGrpSpPr>
          <p:nvPr/>
        </p:nvGrpSpPr>
        <p:grpSpPr bwMode="auto">
          <a:xfrm>
            <a:off x="4892675" y="3346450"/>
            <a:ext cx="3289300" cy="847725"/>
            <a:chOff x="2898" y="2030"/>
            <a:chExt cx="2072" cy="534"/>
          </a:xfrm>
        </p:grpSpPr>
        <p:pic>
          <p:nvPicPr>
            <p:cNvPr id="140317" name="Picture 29" descr="CH8-246"/>
            <p:cNvPicPr>
              <a:picLocks noChangeAspect="1" noChangeArrowheads="1"/>
            </p:cNvPicPr>
            <p:nvPr/>
          </p:nvPicPr>
          <p:blipFill>
            <a:blip r:embed="rId8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89"/>
            <a:stretch>
              <a:fillRect/>
            </a:stretch>
          </p:blipFill>
          <p:spPr bwMode="auto">
            <a:xfrm>
              <a:off x="3678" y="2030"/>
              <a:ext cx="1292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318" name="Rectangle 30"/>
            <p:cNvSpPr>
              <a:spLocks noChangeArrowheads="1"/>
            </p:cNvSpPr>
            <p:nvPr/>
          </p:nvSpPr>
          <p:spPr bwMode="auto">
            <a:xfrm>
              <a:off x="2898" y="2148"/>
              <a:ext cx="78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</a:rPr>
                <a:t>slope of</a:t>
              </a:r>
            </a:p>
          </p:txBody>
        </p:sp>
      </p:grpSp>
      <p:grpSp>
        <p:nvGrpSpPr>
          <p:cNvPr id="140319" name="Group 31"/>
          <p:cNvGrpSpPr>
            <a:grpSpLocks/>
          </p:cNvGrpSpPr>
          <p:nvPr/>
        </p:nvGrpSpPr>
        <p:grpSpPr bwMode="auto">
          <a:xfrm>
            <a:off x="911225" y="1376363"/>
            <a:ext cx="2884488" cy="695325"/>
            <a:chOff x="390" y="789"/>
            <a:chExt cx="1817" cy="438"/>
          </a:xfrm>
        </p:grpSpPr>
        <p:pic>
          <p:nvPicPr>
            <p:cNvPr id="140320" name="Picture 32" descr="CH8-243"/>
            <p:cNvPicPr>
              <a:picLocks noChangeAspect="1" noChangeArrowheads="1"/>
            </p:cNvPicPr>
            <p:nvPr/>
          </p:nvPicPr>
          <p:blipFill>
            <a:blip r:embed="rId9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47"/>
            <a:stretch>
              <a:fillRect/>
            </a:stretch>
          </p:blipFill>
          <p:spPr bwMode="auto">
            <a:xfrm>
              <a:off x="1187" y="789"/>
              <a:ext cx="1020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321" name="Rectangle 33"/>
            <p:cNvSpPr>
              <a:spLocks noChangeArrowheads="1"/>
            </p:cNvSpPr>
            <p:nvPr/>
          </p:nvSpPr>
          <p:spPr bwMode="auto">
            <a:xfrm>
              <a:off x="390" y="873"/>
              <a:ext cx="78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</a:rPr>
                <a:t>slope of</a:t>
              </a:r>
            </a:p>
          </p:txBody>
        </p:sp>
      </p:grpSp>
      <p:grpSp>
        <p:nvGrpSpPr>
          <p:cNvPr id="140322" name="Group 34"/>
          <p:cNvGrpSpPr>
            <a:grpSpLocks/>
          </p:cNvGrpSpPr>
          <p:nvPr/>
        </p:nvGrpSpPr>
        <p:grpSpPr bwMode="auto">
          <a:xfrm>
            <a:off x="533400" y="5086350"/>
            <a:ext cx="8229600" cy="895350"/>
            <a:chOff x="336" y="3204"/>
            <a:chExt cx="5184" cy="564"/>
          </a:xfrm>
        </p:grpSpPr>
        <p:sp>
          <p:nvSpPr>
            <p:cNvPr id="140323" name="Rectangle 35"/>
            <p:cNvSpPr>
              <a:spLocks noChangeArrowheads="1"/>
            </p:cNvSpPr>
            <p:nvPr/>
          </p:nvSpPr>
          <p:spPr bwMode="auto">
            <a:xfrm>
              <a:off x="336" y="3204"/>
              <a:ext cx="5184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12913" indent="-1368425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1">
                  <a:solidFill>
                    <a:srgbClr val="00539D"/>
                  </a:solidFill>
                </a:rPr>
                <a:t>Answer:</a:t>
              </a:r>
              <a:r>
                <a:rPr lang="en-US" sz="2400">
                  <a:solidFill>
                    <a:srgbClr val="E01B22"/>
                  </a:solidFill>
                </a:rPr>
                <a:t> 	Exactly one pair of opposite sides are parallel,</a:t>
              </a:r>
              <a:br>
                <a:rPr lang="en-US" sz="2400">
                  <a:solidFill>
                    <a:srgbClr val="E01B22"/>
                  </a:solidFill>
                </a:rPr>
              </a:br>
              <a:r>
                <a:rPr lang="en-US" sz="2400">
                  <a:solidFill>
                    <a:srgbClr val="E01B22"/>
                  </a:solidFill>
                </a:rPr>
                <a:t>                    So, </a:t>
              </a:r>
              <a:r>
                <a:rPr lang="en-US" sz="2400" i="1">
                  <a:solidFill>
                    <a:srgbClr val="E01B22"/>
                  </a:solidFill>
                </a:rPr>
                <a:t>ABCD</a:t>
              </a:r>
              <a:r>
                <a:rPr lang="en-US" sz="2400">
                  <a:solidFill>
                    <a:srgbClr val="E01B22"/>
                  </a:solidFill>
                </a:rPr>
                <a:t> is a trapezoid.</a:t>
              </a:r>
            </a:p>
          </p:txBody>
        </p:sp>
        <p:pic>
          <p:nvPicPr>
            <p:cNvPr id="140324" name="Picture 36" descr="GEO_3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" y="3477"/>
              <a:ext cx="1064" cy="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0325" name="Picture 37" descr="GEO_3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5" r="61945" b="26210"/>
          <a:stretch>
            <a:fillRect/>
          </a:stretch>
        </p:blipFill>
        <p:spPr bwMode="auto">
          <a:xfrm>
            <a:off x="990600" y="3373438"/>
            <a:ext cx="2725738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443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Isosceles Trapezoids and Coordinate Geometry</a:t>
            </a: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533400" y="49276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</a:rPr>
              <a:t>Since the legs are not congruent, </a:t>
            </a:r>
            <a:r>
              <a:rPr lang="en-US" sz="2400" i="1">
                <a:solidFill>
                  <a:srgbClr val="E01B22"/>
                </a:solidFill>
              </a:rPr>
              <a:t>ABCD</a:t>
            </a:r>
            <a:r>
              <a:rPr lang="en-US" sz="2400">
                <a:solidFill>
                  <a:srgbClr val="E01B22"/>
                </a:solidFill>
              </a:rPr>
              <a:t> is not an isosceles trapezoid.</a:t>
            </a:r>
          </a:p>
        </p:txBody>
      </p:sp>
      <p:pic>
        <p:nvPicPr>
          <p:cNvPr id="141325" name="Picture 13" descr="CH8-258"/>
          <p:cNvPicPr>
            <a:picLocks noChangeAspect="1" noChangeArrowheads="1"/>
          </p:cNvPicPr>
          <p:nvPr/>
        </p:nvPicPr>
        <p:blipFill>
          <a:blip r:embed="rId3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286250"/>
            <a:ext cx="130016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6" name="Picture 14" descr="CH8-254"/>
          <p:cNvPicPr>
            <a:picLocks noChangeAspect="1" noChangeArrowheads="1"/>
          </p:cNvPicPr>
          <p:nvPr/>
        </p:nvPicPr>
        <p:blipFill>
          <a:blip r:embed="rId4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3451225"/>
            <a:ext cx="158115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7" name="Picture 15" descr="CH8-255"/>
          <p:cNvPicPr>
            <a:picLocks noChangeAspect="1" noChangeArrowheads="1"/>
          </p:cNvPicPr>
          <p:nvPr/>
        </p:nvPicPr>
        <p:blipFill>
          <a:blip r:embed="rId5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248150"/>
            <a:ext cx="1285875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8" name="Picture 16" descr="CH8-256"/>
          <p:cNvPicPr>
            <a:picLocks noChangeAspect="1" noChangeArrowheads="1"/>
          </p:cNvPicPr>
          <p:nvPr/>
        </p:nvPicPr>
        <p:blipFill>
          <a:blip r:embed="rId6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582863"/>
            <a:ext cx="42132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9" name="Picture 17" descr="CH8-257"/>
          <p:cNvPicPr>
            <a:picLocks noChangeAspect="1" noChangeArrowheads="1"/>
          </p:cNvPicPr>
          <p:nvPr/>
        </p:nvPicPr>
        <p:blipFill>
          <a:blip r:embed="rId7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451225"/>
            <a:ext cx="169545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874713" y="1460500"/>
            <a:ext cx="75644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Use the Distance Formula to show that the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legs are congruent.</a:t>
            </a:r>
          </a:p>
        </p:txBody>
      </p:sp>
      <p:pic>
        <p:nvPicPr>
          <p:cNvPr id="141331" name="Picture 19" descr="GEO_3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8" b="59094"/>
          <a:stretch>
            <a:fillRect/>
          </a:stretch>
        </p:blipFill>
        <p:spPr bwMode="auto">
          <a:xfrm>
            <a:off x="742950" y="2543175"/>
            <a:ext cx="3300413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0583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 build="p" autoUpdateAnimBg="0"/>
      <p:bldP spid="14133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745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pic>
        <p:nvPicPr>
          <p:cNvPr id="147462" name="Picture 6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3" name="Picture 7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4" name="TPQuestion"/>
          <p:cNvSpPr>
            <a:spLocks noChangeArrowheads="1"/>
          </p:cNvSpPr>
          <p:nvPr/>
        </p:nvSpPr>
        <p:spPr bwMode="auto">
          <a:xfrm>
            <a:off x="533400" y="1524000"/>
            <a:ext cx="7924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539D"/>
                </a:solidFill>
              </a:rPr>
              <a:t>Quadrilateral </a:t>
            </a:r>
            <a:r>
              <a:rPr lang="en-US" sz="2400" b="1" i="1">
                <a:solidFill>
                  <a:srgbClr val="00539D"/>
                </a:solidFill>
              </a:rPr>
              <a:t>QRST </a:t>
            </a:r>
            <a:r>
              <a:rPr lang="en-US" sz="2400" b="1">
                <a:solidFill>
                  <a:srgbClr val="00539D"/>
                </a:solidFill>
              </a:rPr>
              <a:t>has vertices </a:t>
            </a:r>
            <a:r>
              <a:rPr lang="en-US" sz="2400" b="1" i="1">
                <a:solidFill>
                  <a:srgbClr val="00539D"/>
                </a:solidFill>
              </a:rPr>
              <a:t>Q</a:t>
            </a:r>
            <a:r>
              <a:rPr lang="en-US" sz="2400" b="1">
                <a:solidFill>
                  <a:srgbClr val="00539D"/>
                </a:solidFill>
              </a:rPr>
              <a:t>(–1, 0), </a:t>
            </a:r>
            <a:r>
              <a:rPr lang="en-US" sz="2400" b="1" i="1">
                <a:solidFill>
                  <a:srgbClr val="00539D"/>
                </a:solidFill>
              </a:rPr>
              <a:t>R</a:t>
            </a:r>
            <a:r>
              <a:rPr lang="en-US" sz="2400" b="1">
                <a:solidFill>
                  <a:srgbClr val="00539D"/>
                </a:solidFill>
              </a:rPr>
              <a:t>(2, 2), </a:t>
            </a:r>
            <a:r>
              <a:rPr lang="en-US" sz="2400" b="1" i="1">
                <a:solidFill>
                  <a:srgbClr val="00539D"/>
                </a:solidFill>
              </a:rPr>
              <a:t>S</a:t>
            </a:r>
            <a:r>
              <a:rPr lang="en-US" sz="2400" b="1">
                <a:solidFill>
                  <a:srgbClr val="00539D"/>
                </a:solidFill>
              </a:rPr>
              <a:t>(5, 0), and </a:t>
            </a:r>
            <a:r>
              <a:rPr lang="en-US" sz="2400" b="1" i="1">
                <a:solidFill>
                  <a:srgbClr val="00539D"/>
                </a:solidFill>
              </a:rPr>
              <a:t>T</a:t>
            </a:r>
            <a:r>
              <a:rPr lang="en-US" sz="2400" b="1">
                <a:solidFill>
                  <a:srgbClr val="00539D"/>
                </a:solidFill>
              </a:rPr>
              <a:t>(–1, –4). Determine whether </a:t>
            </a:r>
            <a:r>
              <a:rPr lang="en-US" sz="2400" b="1" i="1">
                <a:solidFill>
                  <a:srgbClr val="00539D"/>
                </a:solidFill>
              </a:rPr>
              <a:t>QRST</a:t>
            </a:r>
            <a:r>
              <a:rPr lang="en-US" sz="2400" b="1">
                <a:solidFill>
                  <a:srgbClr val="00539D"/>
                </a:solidFill>
              </a:rPr>
              <a:t> is a trapezoid and if so, determine whether it is an isosceles trapezoid.</a:t>
            </a:r>
          </a:p>
        </p:txBody>
      </p:sp>
      <p:sp>
        <p:nvSpPr>
          <p:cNvPr id="14746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222625"/>
            <a:ext cx="478155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trapezoid; not isosceles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trapezoid; isosceles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not a trapezoid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cannot be determined</a:t>
            </a: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904875" y="32131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9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 autoUpdateAnimBg="0"/>
      <p:bldP spid="147465" grpId="0" autoUpdateAnimBg="0"/>
      <p:bldP spid="1474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6" name="Picture 6" descr="GEOM-CH06-437-A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514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pic>
        <p:nvPicPr>
          <p:cNvPr id="9225" name="Picture 9" descr="09Geom06-06-3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2552700"/>
            <a:ext cx="4122737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876300" y="1524000"/>
            <a:ext cx="7705725" cy="749300"/>
            <a:chOff x="552" y="960"/>
            <a:chExt cx="4854" cy="472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52" y="960"/>
              <a:ext cx="485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In the figure,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MN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is the midsegment of trapezoid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FGJK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. What is the value of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?</a:t>
              </a:r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1848" y="984"/>
              <a:ext cx="270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65998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874713" y="1517650"/>
            <a:ext cx="7564437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Read the Test Item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You are given the measure of the midsegment of a trapezoid and the measures of one of its bases. You are asked to find the measure of the other base.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874713" y="3308350"/>
            <a:ext cx="7564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Solve the Test Item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874713" y="3973513"/>
            <a:ext cx="7564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Trapezoid Midsegment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Theorem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874713" y="4973638"/>
            <a:ext cx="75644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Substitution</a:t>
            </a:r>
          </a:p>
        </p:txBody>
      </p:sp>
      <p:pic>
        <p:nvPicPr>
          <p:cNvPr id="91165" name="Picture 29" descr="6-6-3_ed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76"/>
          <a:stretch>
            <a:fillRect/>
          </a:stretch>
        </p:blipFill>
        <p:spPr bwMode="auto">
          <a:xfrm>
            <a:off x="1314450" y="3927475"/>
            <a:ext cx="249555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6" name="Picture 30" descr="6-6-3_ed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7" b="34383"/>
          <a:stretch>
            <a:fillRect/>
          </a:stretch>
        </p:blipFill>
        <p:spPr bwMode="auto">
          <a:xfrm>
            <a:off x="1314450" y="4784725"/>
            <a:ext cx="249555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969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9" grpId="0" build="p" autoUpdateAnimBg="0"/>
      <p:bldP spid="91160" grpId="0" build="p" autoUpdateAnimBg="0"/>
      <p:bldP spid="91161" grpId="0" build="p" autoUpdateAnimBg="0"/>
      <p:bldP spid="9116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874713" y="1527175"/>
            <a:ext cx="75644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Multiply each side by 2.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874713" y="2112963"/>
            <a:ext cx="75644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4287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5430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57350"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00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Subtract 20 from each side.</a:t>
            </a:r>
          </a:p>
        </p:txBody>
      </p:sp>
      <p:pic>
        <p:nvPicPr>
          <p:cNvPr id="149514" name="Picture 10" descr="6-6-3_ed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2" b="17003"/>
          <a:stretch>
            <a:fillRect/>
          </a:stretch>
        </p:blipFill>
        <p:spPr bwMode="auto">
          <a:xfrm>
            <a:off x="1314450" y="1524000"/>
            <a:ext cx="249555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5" name="Picture 11" descr="6-6-3_ed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4"/>
          <a:stretch>
            <a:fillRect/>
          </a:stretch>
        </p:blipFill>
        <p:spPr bwMode="auto">
          <a:xfrm>
            <a:off x="1314450" y="2105025"/>
            <a:ext cx="249555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533400" y="312420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x</a:t>
            </a:r>
            <a:r>
              <a:rPr lang="en-US" sz="2400">
                <a:solidFill>
                  <a:srgbClr val="E01B22"/>
                </a:solidFill>
              </a:rPr>
              <a:t> = 40</a:t>
            </a:r>
          </a:p>
        </p:txBody>
      </p:sp>
      <p:pic>
        <p:nvPicPr>
          <p:cNvPr id="149519" name="Picture 15" descr="09Geom06-06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3092450"/>
            <a:ext cx="1700213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5067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 build="p" autoUpdateAnimBg="0"/>
      <p:bldP spid="149512" grpId="0" build="p" autoUpdateAnimBg="0"/>
      <p:bldP spid="14951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2" name="Picture 10" descr="Check Progr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1981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34315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XY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32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XY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25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XY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21.5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XY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11</a:t>
            </a:r>
          </a:p>
        </p:txBody>
      </p:sp>
      <p:grpSp>
        <p:nvGrpSpPr>
          <p:cNvPr id="115733" name="Group 21"/>
          <p:cNvGrpSpPr>
            <a:grpSpLocks/>
          </p:cNvGrpSpPr>
          <p:nvPr/>
        </p:nvGrpSpPr>
        <p:grpSpPr bwMode="auto">
          <a:xfrm>
            <a:off x="533400" y="1495425"/>
            <a:ext cx="8305800" cy="777875"/>
            <a:chOff x="336" y="942"/>
            <a:chExt cx="5232" cy="490"/>
          </a:xfrm>
        </p:grpSpPr>
        <p:sp>
          <p:nvSpPr>
            <p:cNvPr id="115730" name="TPQuestion"/>
            <p:cNvSpPr>
              <a:spLocks noChangeArrowheads="1"/>
            </p:cNvSpPr>
            <p:nvPr/>
          </p:nvSpPr>
          <p:spPr bwMode="auto">
            <a:xfrm>
              <a:off x="336" y="960"/>
              <a:ext cx="52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00539D"/>
                  </a:solidFill>
                  <a:cs typeface="Times New Roman" pitchFamily="18" charset="0"/>
                </a:rPr>
                <a:t>WXYZ</a:t>
              </a:r>
              <a:r>
                <a:rPr lang="en-US" sz="2400" b="1">
                  <a:solidFill>
                    <a:srgbClr val="00539D"/>
                  </a:solidFill>
                  <a:cs typeface="Times New Roman" pitchFamily="18" charset="0"/>
                </a:rPr>
                <a:t> is an isosceles trapezoid with median</a:t>
              </a:r>
              <a:br>
                <a:rPr lang="en-US" sz="2400" b="1">
                  <a:solidFill>
                    <a:srgbClr val="00539D"/>
                  </a:solidFill>
                  <a:cs typeface="Times New Roman" pitchFamily="18" charset="0"/>
                </a:rPr>
              </a:br>
              <a:r>
                <a:rPr lang="en-US" sz="2400" b="1">
                  <a:solidFill>
                    <a:srgbClr val="00539D"/>
                  </a:solidFill>
                  <a:cs typeface="Times New Roman" pitchFamily="18" charset="0"/>
                </a:rPr>
                <a:t>Find </a:t>
              </a:r>
              <a:r>
                <a:rPr lang="en-US" sz="2400" b="1" i="1">
                  <a:solidFill>
                    <a:srgbClr val="00539D"/>
                  </a:solidFill>
                  <a:cs typeface="Times New Roman" pitchFamily="18" charset="0"/>
                </a:rPr>
                <a:t>XY</a:t>
              </a:r>
              <a:r>
                <a:rPr lang="en-US" sz="2400" b="1">
                  <a:solidFill>
                    <a:srgbClr val="00539D"/>
                  </a:solidFill>
                  <a:cs typeface="Times New Roman" pitchFamily="18" charset="0"/>
                </a:rPr>
                <a:t> if </a:t>
              </a:r>
              <a:r>
                <a:rPr lang="en-US" sz="2400" b="1" i="1">
                  <a:solidFill>
                    <a:srgbClr val="00539D"/>
                  </a:solidFill>
                  <a:cs typeface="Times New Roman" pitchFamily="18" charset="0"/>
                </a:rPr>
                <a:t>JK</a:t>
              </a:r>
              <a:r>
                <a:rPr lang="en-US" sz="2400" b="1">
                  <a:solidFill>
                    <a:srgbClr val="00539D"/>
                  </a:solidFill>
                  <a:cs typeface="Times New Roman" pitchFamily="18" charset="0"/>
                </a:rPr>
                <a:t> = 18 and </a:t>
              </a:r>
              <a:r>
                <a:rPr lang="en-US" sz="2400" b="1" i="1">
                  <a:solidFill>
                    <a:srgbClr val="00539D"/>
                  </a:solidFill>
                  <a:cs typeface="Times New Roman" pitchFamily="18" charset="0"/>
                </a:rPr>
                <a:t>WZ</a:t>
              </a:r>
              <a:r>
                <a:rPr lang="en-US" sz="2400" b="1">
                  <a:solidFill>
                    <a:srgbClr val="00539D"/>
                  </a:solidFill>
                  <a:cs typeface="Times New Roman" pitchFamily="18" charset="0"/>
                </a:rPr>
                <a:t> = 25.</a:t>
              </a:r>
            </a:p>
          </p:txBody>
        </p:sp>
        <p:pic>
          <p:nvPicPr>
            <p:cNvPr id="115731" name="Picture 19" descr="GEO_3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942"/>
              <a:ext cx="347" cy="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5732" name="Picture 20" descr="GEO06-06-04b-Y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2009775"/>
            <a:ext cx="1782762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914400" y="51149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14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8" grpId="0" autoUpdateAnimBg="0"/>
      <p:bldP spid="1157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</a:rPr>
              <a:t>You used properties of special parallelograms. (Lesson 6–5)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Apply properties of trapezoids.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469900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Apply properties of kites.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8107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3105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4A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Kites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76300" y="1503363"/>
            <a:ext cx="7572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A.</a:t>
            </a:r>
            <a:r>
              <a:rPr lang="en-US" sz="2400" b="1">
                <a:solidFill>
                  <a:srgbClr val="00539D"/>
                </a:solidFill>
              </a:rPr>
              <a:t> If </a:t>
            </a:r>
            <a:r>
              <a:rPr lang="en-US" sz="2400" b="1" i="1">
                <a:solidFill>
                  <a:srgbClr val="00539D"/>
                </a:solidFill>
              </a:rPr>
              <a:t>WXYZ</a:t>
            </a:r>
            <a:r>
              <a:rPr lang="en-US" sz="2400" b="1">
                <a:solidFill>
                  <a:srgbClr val="00539D"/>
                </a:solidFill>
              </a:rPr>
              <a:t> is a kite, find </a:t>
            </a:r>
            <a:r>
              <a:rPr lang="en-US" sz="2400" b="1" i="1">
                <a:solidFill>
                  <a:srgbClr val="00539D"/>
                </a:solidFill>
              </a:rPr>
              <a:t>m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sym typeface="Symbol" pitchFamily="18" charset="2"/>
              </a:rPr>
              <a:t>XYZ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.</a:t>
            </a:r>
          </a:p>
        </p:txBody>
      </p:sp>
      <p:pic>
        <p:nvPicPr>
          <p:cNvPr id="93191" name="Picture 7" descr="09Geom06-06-4-A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66925"/>
            <a:ext cx="34925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6648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4A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Kites</a:t>
            </a:r>
          </a:p>
        </p:txBody>
      </p:sp>
      <p:sp>
        <p:nvSpPr>
          <p:cNvPr id="94212" name="TPQuestion"/>
          <p:cNvSpPr>
            <a:spLocks noChangeArrowheads="1"/>
          </p:cNvSpPr>
          <p:nvPr/>
        </p:nvSpPr>
        <p:spPr bwMode="auto">
          <a:xfrm>
            <a:off x="533400" y="1514475"/>
            <a:ext cx="7915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Since a kite only has one pair of congruent angles, which are between the two non-congruent sides,</a:t>
            </a:r>
            <a:br>
              <a:rPr lang="en-US" sz="24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WXY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 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WZY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 So, 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WZY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121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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33400" y="2925763"/>
            <a:ext cx="790575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4343400" algn="r"/>
                <a:tab pos="4514850" algn="l"/>
                <a:tab pos="4800600" algn="l"/>
                <a:tab pos="5600700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2400" i="1">
                <a:solidFill>
                  <a:srgbClr val="00539D"/>
                </a:solidFill>
                <a:cs typeface="Times New Roman" pitchFamily="18" charset="0"/>
              </a:rPr>
              <a:t>m</a:t>
            </a:r>
            <a:r>
              <a:rPr lang="en-US" sz="2400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W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i="1">
                <a:solidFill>
                  <a:srgbClr val="E01B22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>
                <a:solidFill>
                  <a:srgbClr val="E01B22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E01B22"/>
                </a:solidFill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i="1">
                <a:solidFill>
                  <a:srgbClr val="18984C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>
                <a:solidFill>
                  <a:srgbClr val="18984C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18984C"/>
                </a:solidFill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=	360	Polygon					Interior Angles</a:t>
            </a:r>
            <a:b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			Sum Theorem</a:t>
            </a:r>
          </a:p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4343400" algn="r"/>
                <a:tab pos="4514850" algn="l"/>
                <a:tab pos="4800600" algn="l"/>
                <a:tab pos="5600700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73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>
                <a:solidFill>
                  <a:srgbClr val="E01B22"/>
                </a:solidFill>
                <a:cs typeface="Times New Roman" pitchFamily="18" charset="0"/>
                <a:sym typeface="Symbol" pitchFamily="18" charset="2"/>
              </a:rPr>
              <a:t>121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>
                <a:solidFill>
                  <a:srgbClr val="18984C"/>
                </a:solidFill>
                <a:cs typeface="Times New Roman" pitchFamily="18" charset="0"/>
                <a:sym typeface="Symbol" pitchFamily="18" charset="2"/>
              </a:rPr>
              <a:t>121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=	360	Substitution</a:t>
            </a:r>
          </a:p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4343400" algn="r"/>
                <a:tab pos="4514850" algn="l"/>
                <a:tab pos="4800600" algn="l"/>
                <a:tab pos="5600700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m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Y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	45	Simplify.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533400" y="5208588"/>
            <a:ext cx="79152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m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XYZ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 </a:t>
            </a:r>
            <a:r>
              <a:rPr lang="en-US" sz="2400">
                <a:solidFill>
                  <a:srgbClr val="E01B22"/>
                </a:solidFill>
              </a:rPr>
              <a:t>= 45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8959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utoUpdateAnimBg="0"/>
      <p:bldP spid="94213" grpId="0" build="p" autoUpdateAnimBg="0" advAuto="0"/>
      <p:bldP spid="9421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4B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Kites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876300" y="1503363"/>
            <a:ext cx="7572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B.</a:t>
            </a:r>
            <a:r>
              <a:rPr lang="en-US" sz="2400" b="1">
                <a:solidFill>
                  <a:srgbClr val="00539D"/>
                </a:solidFill>
              </a:rPr>
              <a:t> If </a:t>
            </a:r>
            <a:r>
              <a:rPr lang="en-US" sz="2400" b="1" i="1">
                <a:solidFill>
                  <a:srgbClr val="00539D"/>
                </a:solidFill>
              </a:rPr>
              <a:t>MNPQ</a:t>
            </a:r>
            <a:r>
              <a:rPr lang="en-US" sz="2400" b="1">
                <a:solidFill>
                  <a:srgbClr val="00539D"/>
                </a:solidFill>
              </a:rPr>
              <a:t> is a kite, find </a:t>
            </a:r>
            <a:r>
              <a:rPr lang="en-US" sz="2400" b="1" i="1">
                <a:solidFill>
                  <a:srgbClr val="00539D"/>
                </a:solidFill>
                <a:sym typeface="Symbol" pitchFamily="18" charset="2"/>
              </a:rPr>
              <a:t>NP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.</a:t>
            </a:r>
          </a:p>
        </p:txBody>
      </p:sp>
      <p:pic>
        <p:nvPicPr>
          <p:cNvPr id="143369" name="Picture 9" descr="09Geom06-06-4-B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000250"/>
            <a:ext cx="3500438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03626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4B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Kites</a:t>
            </a:r>
          </a:p>
        </p:txBody>
      </p:sp>
      <p:sp>
        <p:nvSpPr>
          <p:cNvPr id="144388" name="TPQuestion"/>
          <p:cNvSpPr>
            <a:spLocks noChangeArrowheads="1"/>
          </p:cNvSpPr>
          <p:nvPr/>
        </p:nvSpPr>
        <p:spPr bwMode="auto">
          <a:xfrm>
            <a:off x="533400" y="1514475"/>
            <a:ext cx="79057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Since the diagonals of a kite are perpendicular, they divide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MNPQ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into four right triangles. Use the Pythagorean Theorem to find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MN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the length of the hypotenuse of right 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Δ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MNR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533400" y="3086100"/>
            <a:ext cx="79057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743200" algn="l"/>
                <a:tab pos="3086100" algn="l"/>
                <a:tab pos="4229100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2400" i="1">
                <a:solidFill>
                  <a:srgbClr val="00539D"/>
                </a:solidFill>
                <a:cs typeface="Times New Roman" pitchFamily="18" charset="0"/>
              </a:rPr>
              <a:t>NR</a:t>
            </a:r>
            <a:r>
              <a:rPr lang="en-US" sz="2400" baseline="4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+ </a:t>
            </a:r>
            <a:r>
              <a:rPr lang="en-US" sz="2400" i="1">
                <a:solidFill>
                  <a:srgbClr val="E01B22"/>
                </a:solidFill>
                <a:cs typeface="Times New Roman" pitchFamily="18" charset="0"/>
              </a:rPr>
              <a:t>MR</a:t>
            </a:r>
            <a:r>
              <a:rPr lang="en-US" sz="2400" baseline="4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=	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MN</a:t>
            </a:r>
            <a:r>
              <a:rPr lang="en-US" sz="2400" baseline="4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Pythagorean Theorem</a:t>
            </a:r>
          </a:p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743200" algn="l"/>
                <a:tab pos="3086100" algn="l"/>
                <a:tab pos="4229100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(6)</a:t>
            </a:r>
            <a:r>
              <a:rPr lang="en-US" sz="2400" baseline="4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>
                <a:solidFill>
                  <a:srgbClr val="E01B22"/>
                </a:solidFill>
                <a:cs typeface="Times New Roman" pitchFamily="18" charset="0"/>
                <a:sym typeface="Symbol" pitchFamily="18" charset="2"/>
              </a:rPr>
              <a:t>(8)</a:t>
            </a:r>
            <a:r>
              <a:rPr lang="en-US" sz="2400" baseline="4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=	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MN</a:t>
            </a:r>
            <a:r>
              <a:rPr lang="en-US" sz="2400" baseline="4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Substitution</a:t>
            </a:r>
          </a:p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743200" algn="l"/>
                <a:tab pos="3086100" algn="l"/>
                <a:tab pos="4229100" algn="l"/>
              </a:tabLs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36 + 64	=	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MN</a:t>
            </a:r>
            <a:r>
              <a:rPr lang="en-US" sz="2400" baseline="4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Simplify.</a:t>
            </a:r>
          </a:p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743200" algn="l"/>
                <a:tab pos="3086100" algn="l"/>
                <a:tab pos="4229100" algn="l"/>
              </a:tabLs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100	=	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MN</a:t>
            </a:r>
            <a:r>
              <a:rPr lang="en-US" sz="2400" baseline="4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Add.</a:t>
            </a:r>
          </a:p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514600" algn="r"/>
                <a:tab pos="2743200" algn="l"/>
                <a:tab pos="3086100" algn="l"/>
                <a:tab pos="4229100" algn="l"/>
              </a:tabLs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10	=	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MN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Take the square root of</a:t>
            </a:r>
            <a:b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			each side.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9109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utoUpdateAnimBg="0"/>
      <p:bldP spid="144389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4B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Kites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533400" y="4943475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NP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 </a:t>
            </a:r>
            <a:r>
              <a:rPr lang="en-US" sz="2400">
                <a:solidFill>
                  <a:srgbClr val="E01B22"/>
                </a:solidFill>
              </a:rPr>
              <a:t>= 10 </a:t>
            </a:r>
          </a:p>
        </p:txBody>
      </p:sp>
      <p:grpSp>
        <p:nvGrpSpPr>
          <p:cNvPr id="146445" name="Group 13"/>
          <p:cNvGrpSpPr>
            <a:grpSpLocks/>
          </p:cNvGrpSpPr>
          <p:nvPr/>
        </p:nvGrpSpPr>
        <p:grpSpPr bwMode="auto">
          <a:xfrm>
            <a:off x="533400" y="1495425"/>
            <a:ext cx="7905750" cy="420688"/>
            <a:chOff x="336" y="942"/>
            <a:chExt cx="4980" cy="265"/>
          </a:xfrm>
        </p:grpSpPr>
        <p:sp>
          <p:nvSpPr>
            <p:cNvPr id="146439" name="Rectangle 7"/>
            <p:cNvSpPr>
              <a:spLocks noChangeArrowheads="1"/>
            </p:cNvSpPr>
            <p:nvPr/>
          </p:nvSpPr>
          <p:spPr bwMode="auto">
            <a:xfrm>
              <a:off x="336" y="942"/>
              <a:ext cx="498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2514600" algn="r"/>
                  <a:tab pos="2743200" algn="l"/>
                  <a:tab pos="3086100" algn="l"/>
                  <a:tab pos="4229100" algn="l"/>
                </a:tabLst>
              </a:pPr>
              <a:r>
                <a:rPr lang="en-US" sz="24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Since </a:t>
              </a:r>
              <a:r>
                <a:rPr lang="en-US" sz="2400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MN</a:t>
              </a:r>
              <a:r>
                <a:rPr lang="en-US" sz="24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 </a:t>
              </a:r>
              <a:r>
                <a:rPr lang="en-US" sz="2400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NP</a:t>
              </a:r>
              <a:r>
                <a:rPr lang="en-US" sz="24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, </a:t>
              </a:r>
              <a:r>
                <a:rPr lang="en-US" sz="2400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MN</a:t>
              </a:r>
              <a:r>
                <a:rPr lang="en-US" sz="24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sz="2400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NP</a:t>
              </a:r>
              <a:r>
                <a:rPr lang="en-US" sz="24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. By substitution, </a:t>
              </a:r>
              <a:r>
                <a:rPr lang="en-US" sz="2400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NP</a:t>
              </a:r>
              <a:r>
                <a:rPr lang="en-US" sz="24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= 10.</a:t>
              </a:r>
            </a:p>
          </p:txBody>
        </p:sp>
        <p:sp>
          <p:nvSpPr>
            <p:cNvPr id="146441" name="Line 9"/>
            <p:cNvSpPr>
              <a:spLocks noChangeShapeType="1"/>
            </p:cNvSpPr>
            <p:nvPr/>
          </p:nvSpPr>
          <p:spPr bwMode="auto">
            <a:xfrm>
              <a:off x="1176" y="972"/>
              <a:ext cx="2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46444" name="Line 12"/>
            <p:cNvSpPr>
              <a:spLocks noChangeShapeType="1"/>
            </p:cNvSpPr>
            <p:nvPr/>
          </p:nvSpPr>
          <p:spPr bwMode="auto">
            <a:xfrm>
              <a:off x="1680" y="970"/>
              <a:ext cx="2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83863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4A</a:t>
            </a:r>
          </a:p>
        </p:txBody>
      </p:sp>
      <p:sp>
        <p:nvSpPr>
          <p:cNvPr id="11674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22885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28° 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36° 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42° 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55° </a:t>
            </a:r>
          </a:p>
        </p:txBody>
      </p:sp>
      <p:sp>
        <p:nvSpPr>
          <p:cNvPr id="116742" name="TPQuestion"/>
          <p:cNvSpPr>
            <a:spLocks noChangeArrowheads="1"/>
          </p:cNvSpPr>
          <p:nvPr/>
        </p:nvSpPr>
        <p:spPr bwMode="auto">
          <a:xfrm>
            <a:off x="476250" y="1485900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BCDE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is a kite, 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m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CDE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pic>
        <p:nvPicPr>
          <p:cNvPr id="116744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847725" y="31432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  <p:pic>
        <p:nvPicPr>
          <p:cNvPr id="116747" name="Picture 11" descr="09Geom6-06-4A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16163"/>
            <a:ext cx="3352800" cy="22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19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utoUpdateAnimBg="0"/>
      <p:bldP spid="116742" grpId="0" autoUpdateAnimBg="0"/>
      <p:bldP spid="1167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5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4B</a:t>
            </a:r>
          </a:p>
        </p:txBody>
      </p:sp>
      <p:sp>
        <p:nvSpPr>
          <p:cNvPr id="14541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238375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5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6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7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8</a:t>
            </a:r>
          </a:p>
        </p:txBody>
      </p:sp>
      <p:sp>
        <p:nvSpPr>
          <p:cNvPr id="145414" name="TPQuestion"/>
          <p:cNvSpPr>
            <a:spLocks noChangeArrowheads="1"/>
          </p:cNvSpPr>
          <p:nvPr/>
        </p:nvSpPr>
        <p:spPr bwMode="auto">
          <a:xfrm>
            <a:off x="476250" y="1495425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JKLM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is a kite, 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KL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pic>
        <p:nvPicPr>
          <p:cNvPr id="14541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5" name="Oval 7"/>
          <p:cNvSpPr>
            <a:spLocks noChangeArrowheads="1"/>
          </p:cNvSpPr>
          <p:nvPr/>
        </p:nvSpPr>
        <p:spPr bwMode="auto">
          <a:xfrm>
            <a:off x="847725" y="22383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  <p:pic>
        <p:nvPicPr>
          <p:cNvPr id="145419" name="Picture 11" descr="09Geom6-06-4B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47888"/>
            <a:ext cx="2819400" cy="26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1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utoUpdateAnimBg="0"/>
      <p:bldP spid="145414" grpId="0" autoUpdateAnimBg="0"/>
      <p:bldP spid="1454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00777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50482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trapezoid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bases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legs of a trapezoid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base angles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isosceles trapezoid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midsegment of a trapezoid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kite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3289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80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 descr="GEOM-CH06-435-A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66800"/>
            <a:ext cx="8239125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997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1A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267200" y="771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Isosceles Trapezoids</a:t>
            </a: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895350" y="1514475"/>
            <a:ext cx="75723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A. BASKET  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Each side of the basket shown is an isosceles trapezoid. If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m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JML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= 130,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KN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= 6.7 feet, and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LN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= 3.6 feet, 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m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MJK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5906" name="Picture 786" descr="09Geom06-06-1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716213"/>
            <a:ext cx="3573462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4140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1A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267200" y="771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Isosceles Trapezoids</a:t>
            </a:r>
          </a:p>
        </p:txBody>
      </p:sp>
      <p:sp>
        <p:nvSpPr>
          <p:cNvPr id="86025" name="TPQuestion"/>
          <p:cNvSpPr>
            <a:spLocks noChangeArrowheads="1"/>
          </p:cNvSpPr>
          <p:nvPr/>
        </p:nvSpPr>
        <p:spPr bwMode="auto">
          <a:xfrm>
            <a:off x="533400" y="1514475"/>
            <a:ext cx="81724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Since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JKLM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is a trapezoid,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JK</a:t>
            </a:r>
            <a:r>
              <a:rPr lang="en-US" sz="2400">
                <a:solidFill>
                  <a:srgbClr val="000000"/>
                </a:solidFill>
              </a:rPr>
              <a:t>║</a:t>
            </a:r>
            <a:r>
              <a:rPr lang="en-US" sz="2400" i="1">
                <a:solidFill>
                  <a:srgbClr val="000000"/>
                </a:solidFill>
              </a:rPr>
              <a:t>LM</a:t>
            </a:r>
            <a:r>
              <a:rPr lang="en-US" sz="2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533400" y="2100263"/>
            <a:ext cx="790575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971800" algn="r"/>
                <a:tab pos="3133725" algn="l"/>
                <a:tab pos="3429000" algn="l"/>
                <a:tab pos="4343400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	m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JML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MJK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	180	Consecutive Interior</a:t>
            </a:r>
            <a:b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			Angles Theorem</a:t>
            </a:r>
          </a:p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971800" algn="r"/>
                <a:tab pos="3133725" algn="l"/>
                <a:tab pos="3429000" algn="l"/>
                <a:tab pos="4343400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130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+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MJK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=	180	Substitution</a:t>
            </a:r>
          </a:p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971800" algn="r"/>
                <a:tab pos="3133725" algn="l"/>
                <a:tab pos="3429000" algn="l"/>
                <a:tab pos="4343400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m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MJK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	50	Subtract 130 from each</a:t>
            </a:r>
            <a:b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			side.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33400" y="493395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 </a:t>
            </a:r>
            <a:r>
              <a:rPr lang="en-US" sz="2400" i="1">
                <a:solidFill>
                  <a:srgbClr val="E01B22"/>
                </a:solidFill>
              </a:rPr>
              <a:t>m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MJK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 = 50</a:t>
            </a:r>
            <a:endParaRPr lang="en-US" sz="2400">
              <a:solidFill>
                <a:srgbClr val="E01B2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0392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utoUpdateAnimBg="0"/>
      <p:bldP spid="86026" grpId="0" build="p" autoUpdateAnimBg="0" advAuto="0"/>
      <p:bldP spid="860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1B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Isosceles Trapezoids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895350" y="1514475"/>
            <a:ext cx="75723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B. BASKET  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Each side of the basket shown is an isosceles trapezoid. If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m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JML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= 130,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KN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= 6.7 feet, and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JL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is 10.3 feet, 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MN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36201" name="Picture 9" descr="09Geom06-06-1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716213"/>
            <a:ext cx="3573462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835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1B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Isosceles Trapezoids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533400" y="2428875"/>
            <a:ext cx="81534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543050" algn="l"/>
                <a:tab pos="1885950" algn="l"/>
                <a:tab pos="3933825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</a:rPr>
              <a:t>	JL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	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KM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Definition of congruent</a:t>
            </a:r>
          </a:p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543050" algn="l"/>
                <a:tab pos="1885950" algn="l"/>
                <a:tab pos="3933825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JL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=	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KN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MN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Segment Addition</a:t>
            </a:r>
          </a:p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543050" algn="l"/>
                <a:tab pos="1885950" algn="l"/>
                <a:tab pos="3933825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10.3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	6.7 + 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MN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Substitution</a:t>
            </a:r>
          </a:p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r"/>
                <a:tab pos="1543050" algn="l"/>
                <a:tab pos="1885950" algn="l"/>
                <a:tab pos="3933825" algn="l"/>
              </a:tabLst>
            </a:pP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3.6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	</a:t>
            </a:r>
            <a:r>
              <a:rPr lang="en-US" sz="24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MN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	Subtract 6.7 from each side.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533400" y="4943475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 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MN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 = 3.6</a:t>
            </a:r>
            <a:endParaRPr lang="en-US" sz="2400">
              <a:solidFill>
                <a:srgbClr val="E01B22"/>
              </a:solidFill>
            </a:endParaRPr>
          </a:p>
        </p:txBody>
      </p:sp>
      <p:grpSp>
        <p:nvGrpSpPr>
          <p:cNvPr id="137227" name="Group 11"/>
          <p:cNvGrpSpPr>
            <a:grpSpLocks/>
          </p:cNvGrpSpPr>
          <p:nvPr/>
        </p:nvGrpSpPr>
        <p:grpSpPr bwMode="auto">
          <a:xfrm>
            <a:off x="533400" y="1514475"/>
            <a:ext cx="7915275" cy="749300"/>
            <a:chOff x="336" y="954"/>
            <a:chExt cx="4986" cy="472"/>
          </a:xfrm>
        </p:grpSpPr>
        <p:sp>
          <p:nvSpPr>
            <p:cNvPr id="137220" name="TPQuestion"/>
            <p:cNvSpPr>
              <a:spLocks noChangeArrowheads="1"/>
            </p:cNvSpPr>
            <p:nvPr/>
          </p:nvSpPr>
          <p:spPr bwMode="auto">
            <a:xfrm>
              <a:off x="336" y="954"/>
              <a:ext cx="498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cs typeface="Times New Roman" pitchFamily="18" charset="0"/>
                </a:rPr>
                <a:t>Since </a:t>
              </a:r>
              <a:r>
                <a:rPr lang="en-US" sz="2400" i="1">
                  <a:solidFill>
                    <a:srgbClr val="000000"/>
                  </a:solidFill>
                  <a:cs typeface="Times New Roman" pitchFamily="18" charset="0"/>
                </a:rPr>
                <a:t>JKLM</a:t>
              </a:r>
              <a:r>
                <a:rPr lang="en-US" sz="2400">
                  <a:solidFill>
                    <a:srgbClr val="000000"/>
                  </a:solidFill>
                  <a:cs typeface="Times New Roman" pitchFamily="18" charset="0"/>
                </a:rPr>
                <a:t> is an isosceles trapezoid, diagonals </a:t>
              </a:r>
              <a:br>
                <a:rPr lang="en-US" sz="2400">
                  <a:solidFill>
                    <a:srgbClr val="000000"/>
                  </a:solidFill>
                  <a:cs typeface="Times New Roman" pitchFamily="18" charset="0"/>
                </a:rPr>
              </a:br>
              <a:r>
                <a:rPr lang="en-US" sz="2400" i="1">
                  <a:solidFill>
                    <a:srgbClr val="000000"/>
                  </a:solidFill>
                  <a:cs typeface="Times New Roman" pitchFamily="18" charset="0"/>
                </a:rPr>
                <a:t>JL</a:t>
              </a:r>
              <a:r>
                <a:rPr lang="en-US" sz="2400">
                  <a:solidFill>
                    <a:srgbClr val="000000"/>
                  </a:solidFill>
                  <a:cs typeface="Times New Roman" pitchFamily="18" charset="0"/>
                </a:rPr>
                <a:t> and </a:t>
              </a:r>
              <a:r>
                <a:rPr lang="en-US" sz="2400" i="1">
                  <a:solidFill>
                    <a:srgbClr val="000000"/>
                  </a:solidFill>
                  <a:cs typeface="Times New Roman" pitchFamily="18" charset="0"/>
                </a:rPr>
                <a:t>KM</a:t>
              </a:r>
              <a:r>
                <a:rPr lang="en-US" sz="2400">
                  <a:solidFill>
                    <a:srgbClr val="000000"/>
                  </a:solidFill>
                  <a:cs typeface="Times New Roman" pitchFamily="18" charset="0"/>
                </a:rPr>
                <a:t> are congruent.</a:t>
              </a:r>
              <a:endParaRPr lang="en-US" sz="2400">
                <a:solidFill>
                  <a:srgbClr val="000000"/>
                </a:solidFill>
                <a:sym typeface="Symbol" pitchFamily="18" charset="2"/>
              </a:endParaRPr>
            </a:p>
          </p:txBody>
        </p:sp>
        <p:sp>
          <p:nvSpPr>
            <p:cNvPr id="137225" name="Line 9"/>
            <p:cNvSpPr>
              <a:spLocks noChangeShapeType="1"/>
            </p:cNvSpPr>
            <p:nvPr/>
          </p:nvSpPr>
          <p:spPr bwMode="auto">
            <a:xfrm>
              <a:off x="624" y="119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37226" name="Line 10"/>
            <p:cNvSpPr>
              <a:spLocks noChangeShapeType="1"/>
            </p:cNvSpPr>
            <p:nvPr/>
          </p:nvSpPr>
          <p:spPr bwMode="auto">
            <a:xfrm>
              <a:off x="1242" y="1194"/>
              <a:ext cx="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68147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build="p" autoUpdateAnimBg="0" advAuto="0"/>
      <p:bldP spid="13722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1A</a:t>
            </a:r>
          </a:p>
        </p:txBody>
      </p:sp>
      <p:sp>
        <p:nvSpPr>
          <p:cNvPr id="11366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879725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124 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62 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56 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112 </a:t>
            </a:r>
          </a:p>
        </p:txBody>
      </p:sp>
      <p:sp>
        <p:nvSpPr>
          <p:cNvPr id="113670" name="TPQuestion"/>
          <p:cNvSpPr>
            <a:spLocks noChangeArrowheads="1"/>
          </p:cNvSpPr>
          <p:nvPr/>
        </p:nvSpPr>
        <p:spPr bwMode="auto">
          <a:xfrm>
            <a:off x="476250" y="1524000"/>
            <a:ext cx="80200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Each side of the basket shown is an isosceles trapezoid. If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m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FGH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 = 124,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FI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 = 9.8 feet, and </a:t>
            </a:r>
            <a:b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IG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 = 4.3 feet, 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EFG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66775" y="47275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6" name="Picture 12" descr="09Geom06-06-1A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2360613"/>
            <a:ext cx="2741612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9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  <p:bldP spid="113670" grpId="0" autoUpdateAnimBg="0"/>
      <p:bldP spid="11367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BACD7F038DB4B4D851CC815D5172B46"/>
  <p:tag name="VALUES" val="Correct¤Incorrect¤Incorrect¤Incorrect"/>
  <p:tag name="QUESTIONALIAS" val="Example 1B"/>
  <p:tag name="ANSWERSALIAS" val="A¤B¤C¤D"/>
  <p:tag name="RESPONSESGATHER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5FECAAE15DD451D8D6D66F0FB27033E"/>
  <p:tag name="SLIDEID" val="D5FECAAE15DD451D8D6D66F0FB27033E"/>
  <p:tag name="SLIDEORDER" val="1"/>
  <p:tag name="SLIDETYPE" val="Q"/>
  <p:tag name="DEMOGRAPHIC" val="False"/>
  <p:tag name="SPEEDSCORING" val="False"/>
  <p:tag name="VALUES" val="Correct¤Incorrect¤Incorrect¤Incorrect"/>
  <p:tag name="QUESTIONALIAS" val="Example 2"/>
  <p:tag name="ANSWERSALIAS" val="A¤B¤C¤D"/>
  <p:tag name="RESPONSESGATHER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10"/>
  <p:tag name="FONTSIZE" val="12"/>
  <p:tag name="BULLETTYPE" val="ppBulletArabicPeriod"/>
  <p:tag name="ANSWERTEXT" val="A&#10;B&#10;C&#10;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Incorrect¤Incorrect¤Incorrect¤Correct"/>
  <p:tag name="QUESTIONALIAS" val="Example 3"/>
  <p:tag name="ANSWERSALIAS" val="A¤B¤C¤D"/>
  <p:tag name="RESPONSESGATHER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QUESTIONALIAS" val="Example 4A"/>
  <p:tag name="ANSWERSALIAS" val="A¤B¤C¤D"/>
  <p:tag name="RESPONSESGATHER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F2D31AD0795D497D86B01298A78EE973"/>
  <p:tag name="QUESTIONALIAS" val="Example 4B"/>
  <p:tag name="ANSWERSALIAS" val="A¤B¤C¤D"/>
  <p:tag name="RESPONSESGATHER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VALUES" val="Incorrect¤Incorrect¤Correct¤Incorrect"/>
  <p:tag name="QUESTIONALIAS" val="Example 1A"/>
  <p:tag name="ANSWERSALIAS" val="A¤B¤C¤D"/>
  <p:tag name="RESPONSESGATHERED" val="False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641</Words>
  <Application>Microsoft Office PowerPoint</Application>
  <PresentationFormat>On-screen Show (4:3)</PresentationFormat>
  <Paragraphs>149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11_Default Design</vt:lpstr>
      <vt:lpstr>Splash Screen</vt:lpstr>
      <vt:lpstr>Then/Now</vt:lpstr>
      <vt:lpstr>Vocabulary</vt:lpstr>
      <vt:lpstr>Concept 1</vt:lpstr>
      <vt:lpstr>Example 1A</vt:lpstr>
      <vt:lpstr>Example 1A</vt:lpstr>
      <vt:lpstr>Example 1B</vt:lpstr>
      <vt:lpstr>Example 1B</vt:lpstr>
      <vt:lpstr>Example 1A</vt:lpstr>
      <vt:lpstr>Example 1B</vt:lpstr>
      <vt:lpstr>Example 2</vt:lpstr>
      <vt:lpstr>Example 2</vt:lpstr>
      <vt:lpstr>Example 2</vt:lpstr>
      <vt:lpstr>Example 2</vt:lpstr>
      <vt:lpstr>Concept 3</vt:lpstr>
      <vt:lpstr>Example 3</vt:lpstr>
      <vt:lpstr>Example 3</vt:lpstr>
      <vt:lpstr>Example 3</vt:lpstr>
      <vt:lpstr>Example 3</vt:lpstr>
      <vt:lpstr>Concept 4</vt:lpstr>
      <vt:lpstr>Example 4A</vt:lpstr>
      <vt:lpstr>Example 4A</vt:lpstr>
      <vt:lpstr>Example 4B</vt:lpstr>
      <vt:lpstr>Example 4B</vt:lpstr>
      <vt:lpstr>Example 4B</vt:lpstr>
      <vt:lpstr>Example 4A</vt:lpstr>
      <vt:lpstr>Example 4B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2</cp:revision>
  <dcterms:created xsi:type="dcterms:W3CDTF">2013-03-06T17:58:38Z</dcterms:created>
  <dcterms:modified xsi:type="dcterms:W3CDTF">2013-03-06T18:06:41Z</dcterms:modified>
</cp:coreProperties>
</file>