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257"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0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9520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69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0637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21657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46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545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111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4090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2678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66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811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33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0943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5284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4763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09285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808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5804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5975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819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018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96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051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4525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2411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364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429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3840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786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8590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499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923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449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2250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910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3558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4149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719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6464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3881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42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7166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694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31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67503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9386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742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48949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540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458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9851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836261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986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96699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905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5725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078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7449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2407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4470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6121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9911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05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312136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7488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317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5098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45196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3743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8320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757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276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6081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469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0540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19493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403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72496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5441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362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066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0350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014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92109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44235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4322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95939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088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74497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0408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82754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6005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5778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80977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4224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40736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26231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24015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1600200"/>
            <a:ext cx="2171700" cy="5535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62700" cy="55356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918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glencoe.mcgraw-hill.com/sites/0078884845/"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hyperlink" Target="10Math_GEOM_CR07.ppt"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18" Type="http://schemas.openxmlformats.org/officeDocument/2006/relationships/image" Target="../media/image10.png"/><Relationship Id="rId26" Type="http://schemas.openxmlformats.org/officeDocument/2006/relationships/image" Target="../media/image6.png"/><Relationship Id="rId3" Type="http://schemas.openxmlformats.org/officeDocument/2006/relationships/slideLayout" Target="../slideLayouts/slideLayout14.xml"/><Relationship Id="rId21" Type="http://schemas.openxmlformats.org/officeDocument/2006/relationships/image" Target="../media/image1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5" Type="http://schemas.openxmlformats.org/officeDocument/2006/relationships/hyperlink" Target="10Math_GEOM_CR07.ppt" TargetMode="External"/><Relationship Id="rId2" Type="http://schemas.openxmlformats.org/officeDocument/2006/relationships/slideLayout" Target="../slideLayouts/slideLayout13.xml"/><Relationship Id="rId16" Type="http://schemas.openxmlformats.org/officeDocument/2006/relationships/hyperlink" Target="http://glencoe.mcgraw-hill.com/sites/0078884845/" TargetMode="External"/><Relationship Id="rId20" Type="http://schemas.openxmlformats.org/officeDocument/2006/relationships/slide" Target="../slides/slide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8.png"/><Relationship Id="rId5" Type="http://schemas.openxmlformats.org/officeDocument/2006/relationships/slideLayout" Target="../slideLayouts/slideLayout16.xml"/><Relationship Id="rId15" Type="http://schemas.openxmlformats.org/officeDocument/2006/relationships/image" Target="../media/image2.png"/><Relationship Id="rId23" Type="http://schemas.openxmlformats.org/officeDocument/2006/relationships/image" Target="../media/image7.png"/><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 Id="rId22"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25.xml"/><Relationship Id="rId21" Type="http://schemas.openxmlformats.org/officeDocument/2006/relationships/image" Target="../media/image7.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0.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6.png"/><Relationship Id="rId5" Type="http://schemas.openxmlformats.org/officeDocument/2006/relationships/slideLayout" Target="../slideLayouts/slideLayout27.xml"/><Relationship Id="rId15" Type="http://schemas.openxmlformats.org/officeDocument/2006/relationships/hyperlink" Target="http://glencoe.mcgraw-hill.com/sites/0078884845/" TargetMode="External"/><Relationship Id="rId23" Type="http://schemas.openxmlformats.org/officeDocument/2006/relationships/hyperlink" Target="10Math_GEOM_CR07.ppt" TargetMode="External"/><Relationship Id="rId10" Type="http://schemas.openxmlformats.org/officeDocument/2006/relationships/slideLayout" Target="../slideLayouts/slideLayout32.xml"/><Relationship Id="rId19" Type="http://schemas.openxmlformats.org/officeDocument/2006/relationships/slide" Target="../slides/slide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36.xml"/><Relationship Id="rId21" Type="http://schemas.openxmlformats.org/officeDocument/2006/relationships/image" Target="../media/image14.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hyperlink" Target="10Math_GEOM_CR07.ppt" TargetMode="External"/><Relationship Id="rId5" Type="http://schemas.openxmlformats.org/officeDocument/2006/relationships/slideLayout" Target="../slideLayouts/slideLayout38.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43.xml"/><Relationship Id="rId19" Type="http://schemas.openxmlformats.org/officeDocument/2006/relationships/slide" Target="../slides/slide1.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47.xml"/><Relationship Id="rId21" Type="http://schemas.openxmlformats.org/officeDocument/2006/relationships/image" Target="../media/image15.png"/><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46.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hyperlink" Target="10Math_GEOM_CR07.ppt" TargetMode="External"/><Relationship Id="rId5" Type="http://schemas.openxmlformats.org/officeDocument/2006/relationships/slideLayout" Target="../slideLayouts/slideLayout49.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slide" Target="../slides/slide1.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58.xml"/><Relationship Id="rId21" Type="http://schemas.openxmlformats.org/officeDocument/2006/relationships/image" Target="../media/image7.png"/><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10.png"/><Relationship Id="rId25" Type="http://schemas.openxmlformats.org/officeDocument/2006/relationships/image" Target="../media/image16.png"/><Relationship Id="rId2" Type="http://schemas.openxmlformats.org/officeDocument/2006/relationships/slideLayout" Target="../slideLayouts/slideLayout57.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6.png"/><Relationship Id="rId5" Type="http://schemas.openxmlformats.org/officeDocument/2006/relationships/slideLayout" Target="../slideLayouts/slideLayout60.xml"/><Relationship Id="rId15" Type="http://schemas.openxmlformats.org/officeDocument/2006/relationships/hyperlink" Target="http://glencoe.mcgraw-hill.com/sites/0078884845/" TargetMode="External"/><Relationship Id="rId23" Type="http://schemas.openxmlformats.org/officeDocument/2006/relationships/hyperlink" Target="10Math_GEOM_CR07.ppt" TargetMode="External"/><Relationship Id="rId10" Type="http://schemas.openxmlformats.org/officeDocument/2006/relationships/slideLayout" Target="../slideLayouts/slideLayout65.xml"/><Relationship Id="rId19" Type="http://schemas.openxmlformats.org/officeDocument/2006/relationships/slide" Target="../slides/slide1.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69.xml"/><Relationship Id="rId21" Type="http://schemas.openxmlformats.org/officeDocument/2006/relationships/image" Target="../media/image17.png"/><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10.png"/><Relationship Id="rId25" Type="http://schemas.openxmlformats.org/officeDocument/2006/relationships/image" Target="../media/image6.png"/><Relationship Id="rId2" Type="http://schemas.openxmlformats.org/officeDocument/2006/relationships/slideLayout" Target="../slideLayouts/slideLayout68.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hyperlink" Target="10Math_GEOM_CR07.ppt" TargetMode="External"/><Relationship Id="rId5" Type="http://schemas.openxmlformats.org/officeDocument/2006/relationships/slideLayout" Target="../slideLayouts/slideLayout71.xml"/><Relationship Id="rId15" Type="http://schemas.openxmlformats.org/officeDocument/2006/relationships/hyperlink" Target="http://glencoe.mcgraw-hill.com/sites/0078884845/" TargetMode="External"/><Relationship Id="rId23" Type="http://schemas.openxmlformats.org/officeDocument/2006/relationships/image" Target="../media/image8.png"/><Relationship Id="rId10" Type="http://schemas.openxmlformats.org/officeDocument/2006/relationships/slideLayout" Target="../slideLayouts/slideLayout76.xml"/><Relationship Id="rId19" Type="http://schemas.openxmlformats.org/officeDocument/2006/relationships/slide" Target="../slides/slide1.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 Id="rId22"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18" Type="http://schemas.openxmlformats.org/officeDocument/2006/relationships/image" Target="../media/image11.png"/><Relationship Id="rId3" Type="http://schemas.openxmlformats.org/officeDocument/2006/relationships/slideLayout" Target="../slideLayouts/slideLayout80.xml"/><Relationship Id="rId21" Type="http://schemas.openxmlformats.org/officeDocument/2006/relationships/image" Target="../media/image7.png"/><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slideLayout" Target="../slideLayouts/slideLayout79.xml"/><Relationship Id="rId16" Type="http://schemas.openxmlformats.org/officeDocument/2006/relationships/image" Target="../media/image4.png"/><Relationship Id="rId20" Type="http://schemas.openxmlformats.org/officeDocument/2006/relationships/image" Target="../media/image1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6.png"/><Relationship Id="rId5" Type="http://schemas.openxmlformats.org/officeDocument/2006/relationships/slideLayout" Target="../slideLayouts/slideLayout82.xml"/><Relationship Id="rId15" Type="http://schemas.openxmlformats.org/officeDocument/2006/relationships/hyperlink" Target="http://glencoe.mcgraw-hill.com/sites/0078884845/" TargetMode="External"/><Relationship Id="rId23" Type="http://schemas.openxmlformats.org/officeDocument/2006/relationships/hyperlink" Target="10Math_GEOM_CR07.ppt" TargetMode="External"/><Relationship Id="rId10" Type="http://schemas.openxmlformats.org/officeDocument/2006/relationships/slideLayout" Target="../slideLayouts/slideLayout87.xml"/><Relationship Id="rId19" Type="http://schemas.openxmlformats.org/officeDocument/2006/relationships/slide" Target="../slides/slide1.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 Id="rId22"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9.jpeg"/><Relationship Id="rId18" Type="http://schemas.openxmlformats.org/officeDocument/2006/relationships/image" Target="../media/image4.png"/><Relationship Id="rId3" Type="http://schemas.openxmlformats.org/officeDocument/2006/relationships/slideLayout" Target="../slideLayouts/slideLayout91.xml"/><Relationship Id="rId21" Type="http://schemas.openxmlformats.org/officeDocument/2006/relationships/image" Target="../media/image20.png"/><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hyperlink" Target="http://glencoe.mcgraw-hill.com/sites/0078884845/" TargetMode="External"/><Relationship Id="rId25" Type="http://schemas.openxmlformats.org/officeDocument/2006/relationships/image" Target="../media/image6.png"/><Relationship Id="rId2" Type="http://schemas.openxmlformats.org/officeDocument/2006/relationships/slideLayout" Target="../slideLayouts/slideLayout90.xml"/><Relationship Id="rId16" Type="http://schemas.openxmlformats.org/officeDocument/2006/relationships/image" Target="../media/image2.png"/><Relationship Id="rId20" Type="http://schemas.openxmlformats.org/officeDocument/2006/relationships/image" Target="../media/image12.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hyperlink" Target="10Math_GEOM_CR07.ppt" TargetMode="External"/><Relationship Id="rId5" Type="http://schemas.openxmlformats.org/officeDocument/2006/relationships/slideLayout" Target="../slideLayouts/slideLayout93.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98.xml"/><Relationship Id="rId19" Type="http://schemas.openxmlformats.org/officeDocument/2006/relationships/image" Target="../media/image10.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 Target="../slides/slide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912" name="Picture 2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19167" b="2942"/>
          <a:stretch>
            <a:fillRect/>
          </a:stretch>
        </p:blipFill>
        <p:spPr bwMode="hidden">
          <a:xfrm>
            <a:off x="1752600" y="6067425"/>
            <a:ext cx="7391400" cy="785813"/>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7897" name="EXIT" descr="09_PAlg-Exit">
            <a:hlinkClick r:id="" action="ppaction://hlinkshowjump?jump=endshow" highlightClick="1"/>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96288"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898"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53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Lesson Menu"/>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9625" y="685800"/>
            <a:ext cx="3683000" cy="1100138"/>
          </a:xfrm>
          <a:prstGeom prst="rect">
            <a:avLst/>
          </a:prstGeom>
          <a:noFill/>
          <a:extLst>
            <a:ext uri="{909E8E84-426E-40DD-AFC4-6F175D3DCCD1}">
              <a14:hiddenFill xmlns:a14="http://schemas.microsoft.com/office/drawing/2010/main">
                <a:solidFill>
                  <a:srgbClr val="FFFFFF"/>
                </a:solidFill>
              </a14:hiddenFill>
            </a:ext>
          </a:extLst>
        </p:spPr>
      </p:pic>
      <p:pic>
        <p:nvPicPr>
          <p:cNvPr id="37907" name="CR" descr="09_PAlg-Ch Resources">
            <a:hlinkClick r:id="rId19" action="ppaction://hlinkpres?slideindex=1&amp;slidetitle="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99325"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37913" name="Picture 25" descr="09_GEOM LTHeader 07-0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37914" name="Picture 26" descr="09PreAlg LNHeader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70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005" name="Picture 21" descr="5Min Chec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8488" y="657225"/>
            <a:ext cx="6792912" cy="62547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Picture 24" descr="09_Geom Int_01A"/>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BORDER_2" descr="09_Pre-Algbra Nav_Bar"/>
          <p:cNvPicPr>
            <a:picLocks noChangeAspect="1" noChangeArrowheads="1"/>
          </p:cNvPicPr>
          <p:nvPr userDrawn="1"/>
        </p:nvPicPr>
        <p:blipFill>
          <a:blip r:embed="rId15">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41994" name="GLOBE" descr="09_PAlg-Online">
            <a:hlinkClick r:id="rId16"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41997" name="Picture 13" descr="09_PAlg-Back">
            <a:hlinkClick r:id="" action="ppaction://hlinkshowjump?jump=previous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09_PAlg-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Picture 16" descr="09_PAlg-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CheckPointICON"/>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467600" y="776288"/>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42003" name="Text Box 19"/>
          <p:cNvSpPr txBox="1">
            <a:spLocks noChangeArrowheads="1"/>
          </p:cNvSpPr>
          <p:nvPr userDrawn="1"/>
        </p:nvSpPr>
        <p:spPr bwMode="auto">
          <a:xfrm>
            <a:off x="3886200" y="8001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a:solidFill>
                  <a:srgbClr val="18984C"/>
                </a:solidFill>
              </a:rPr>
              <a:t>Over Lesson 7–2</a:t>
            </a:r>
          </a:p>
        </p:txBody>
      </p:sp>
      <p:pic>
        <p:nvPicPr>
          <p:cNvPr id="42009" name="Picture 25" descr="09_GEOM LTHeader 07-0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42010" name="Picture 26" descr="09PreAlg LNHeader07-03"/>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42011" name="CR" descr="09_PAlg-Ch Resources">
            <a:hlinkClick r:id="rId25" action="ppaction://hlinkpres?slideindex=1&amp;slidetitle=" highlightClick="1"/>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91" name="Picture 23"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7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32781" name="Picture 13"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2792" name="Picture 24" descr="09_GEOM LTHeader 07-0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32793" name="Picture 25" descr="09PreAlg LNHeader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2794"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4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46"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9635"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69636"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69639"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1"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Example_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9647" name="Picture 15" descr="09_GEOM LTHeader 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09PreAlg LNHeader07-0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69649"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313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70"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0659"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0660"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0663"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0667" name="Picture 11" descr="Example_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0671" name="Picture 15" descr="09_GEOM LTHeader 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0672" name="Picture 16" descr="09PreAlg LNHeader07-0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0673"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2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94"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683"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1687"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5" name="Picture 15" descr="09_GEOM LTHeader 07-0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1696" name="Picture 16" descr="09PreAlg LNHeader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697"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1698" name="Picture 18" descr="Std Test Example_3"/>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576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18"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707"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2708"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2711"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2715" name="Picture 11" descr="Example_4"/>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2719" name="Picture 15" descr="09_GEOM LTHeader 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2720" name="Picture 16" descr="09PreAlg LNHeader07-0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2721"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765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3742" name="Picture 14" descr="09_Geom Int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3731" name="BORDER_2" descr="09_Pre-Algbra Nav_Bar"/>
          <p:cNvPicPr>
            <a:picLocks noChangeAspect="1" noChangeArrowheads="1"/>
          </p:cNvPicPr>
          <p:nvPr userDrawn="1"/>
        </p:nvPicPr>
        <p:blipFill>
          <a:blip r:embed="rId14">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73732" name="GLOBE" descr="09_PAlg-Online">
            <a:hlinkClick r:id="rId15"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73734"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73735" name="Picture 7" descr="09_PAlg-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09_PAlg-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37" name="Picture 9" descr="09_PAlg-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43" name="Picture 15" descr="09_GEOM LTHeader 07-03"/>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invGray">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73744" name="Picture 16" descr="09PreAlg LNHeader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invGray">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73745" name="CR" descr="09_PAlg-Ch Resources">
            <a:hlinkClick r:id="rId23" action="ppaction://hlinkpres?slideindex=1&amp;slidetitle=" highlightClick="1"/>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pic>
        <p:nvPicPr>
          <p:cNvPr id="73746" name="Picture 18" descr="Real World Ex_5"/>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81025" y="657225"/>
            <a:ext cx="6738938"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522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47" name="Picture 23" descr="09_Geom EndO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46" name="Picture 22" descr="09_Geom Int_01A">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BORDER_2" descr="09_Pre-Algbra Nav_Bar">
            <a:hlinkClick r:id="rId14" action="ppaction://hlinksldjump"/>
          </p:cNvPr>
          <p:cNvPicPr>
            <a:picLocks noChangeAspect="1" noChangeArrowheads="1"/>
          </p:cNvPicPr>
          <p:nvPr userDrawn="1"/>
        </p:nvPicPr>
        <p:blipFill>
          <a:blip r:embed="rId16">
            <a:extLst>
              <a:ext uri="{28A0092B-C50C-407E-A947-70E740481C1C}">
                <a14:useLocalDpi xmlns:a14="http://schemas.microsoft.com/office/drawing/2010/main" val="0"/>
              </a:ext>
            </a:extLst>
          </a:blip>
          <a:srcRect r="9271" b="2942"/>
          <a:stretch>
            <a:fillRect/>
          </a:stretch>
        </p:blipFill>
        <p:spPr bwMode="hidden">
          <a:xfrm>
            <a:off x="847725" y="6067425"/>
            <a:ext cx="8296275" cy="785813"/>
          </a:xfrm>
          <a:prstGeom prst="rect">
            <a:avLst/>
          </a:prstGeom>
          <a:noFill/>
          <a:extLst>
            <a:ext uri="{909E8E84-426E-40DD-AFC4-6F175D3DCCD1}">
              <a14:hiddenFill xmlns:a14="http://schemas.microsoft.com/office/drawing/2010/main">
                <a:solidFill>
                  <a:srgbClr val="FFFFFF"/>
                </a:solidFill>
              </a14:hiddenFill>
            </a:ext>
          </a:extLst>
        </p:spPr>
      </p:pic>
      <p:pic>
        <p:nvPicPr>
          <p:cNvPr id="103428" name="GLOBE" descr="09_PAlg-Online">
            <a:hlinkClick r:id="rId17"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85470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sp>
        <p:nvSpPr>
          <p:cNvPr id="103430" name="Rectangle 6"/>
          <p:cNvSpPr>
            <a:spLocks noGrp="1" noChangeArrowheads="1"/>
          </p:cNvSpPr>
          <p:nvPr>
            <p:ph type="title"/>
          </p:nvPr>
        </p:nvSpPr>
        <p:spPr bwMode="auto">
          <a:xfrm>
            <a:off x="5486400" y="6953250"/>
            <a:ext cx="36576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431" name="Picture 7" descr="09_PAlg-Back">
            <a:hlinkClick r:id="" action="ppaction://hlinkshowjump?jump=previous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020050"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3" name="Picture 9" descr="09_PAlg-Home">
            <a:hlinkClick r:id="rId14"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5152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38" name="Picture 14" descr="09_PAlg-ForwardDEAD">
            <a:hlinkClick r:id="" action="ppaction://noaction" highlightClick="1" endSnd="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16925" y="6315075"/>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09_GEOM LTHeader 07-03"/>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819275" y="0"/>
            <a:ext cx="73247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44" name="Picture 20" descr="09PreAlg LNHeader07-03"/>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28575"/>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3445" name="CR" descr="09_PAlg-Ch Resources">
            <a:hlinkClick r:id="rId24" action="ppaction://hlinkpres?slideindex=1&amp;slidetitle=" highlightClick="1"/>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400800" y="6315075"/>
            <a:ext cx="990600" cy="4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9561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r" rtl="0" fontAlgn="base">
        <a:spcBef>
          <a:spcPct val="0"/>
        </a:spcBef>
        <a:spcAft>
          <a:spcPct val="0"/>
        </a:spcAft>
        <a:defRPr sz="1200">
          <a:solidFill>
            <a:schemeClr val="tx1"/>
          </a:solidFill>
          <a:latin typeface="+mj-lt"/>
          <a:ea typeface="+mj-ea"/>
          <a:cs typeface="+mj-cs"/>
        </a:defRPr>
      </a:lvl1pPr>
      <a:lvl2pPr algn="r" rtl="0" fontAlgn="base">
        <a:spcBef>
          <a:spcPct val="0"/>
        </a:spcBef>
        <a:spcAft>
          <a:spcPct val="0"/>
        </a:spcAft>
        <a:defRPr sz="1200">
          <a:solidFill>
            <a:schemeClr val="tx1"/>
          </a:solidFill>
          <a:latin typeface="Arial" charset="0"/>
        </a:defRPr>
      </a:lvl2pPr>
      <a:lvl3pPr algn="r" rtl="0" fontAlgn="base">
        <a:spcBef>
          <a:spcPct val="0"/>
        </a:spcBef>
        <a:spcAft>
          <a:spcPct val="0"/>
        </a:spcAft>
        <a:defRPr sz="1200">
          <a:solidFill>
            <a:schemeClr val="tx1"/>
          </a:solidFill>
          <a:latin typeface="Arial" charset="0"/>
        </a:defRPr>
      </a:lvl3pPr>
      <a:lvl4pPr algn="r" rtl="0" fontAlgn="base">
        <a:spcBef>
          <a:spcPct val="0"/>
        </a:spcBef>
        <a:spcAft>
          <a:spcPct val="0"/>
        </a:spcAft>
        <a:defRPr sz="1200">
          <a:solidFill>
            <a:schemeClr val="tx1"/>
          </a:solidFill>
          <a:latin typeface="Arial" charset="0"/>
        </a:defRPr>
      </a:lvl4pPr>
      <a:lvl5pPr algn="r" rtl="0" fontAlgn="base">
        <a:spcBef>
          <a:spcPct val="0"/>
        </a:spcBef>
        <a:spcAft>
          <a:spcPct val="0"/>
        </a:spcAft>
        <a:defRPr sz="1200">
          <a:solidFill>
            <a:schemeClr val="tx1"/>
          </a:solidFill>
          <a:latin typeface="Arial" charset="0"/>
        </a:defRPr>
      </a:lvl5pPr>
      <a:lvl6pPr marL="457200" algn="r" rtl="0" fontAlgn="base">
        <a:spcBef>
          <a:spcPct val="0"/>
        </a:spcBef>
        <a:spcAft>
          <a:spcPct val="0"/>
        </a:spcAft>
        <a:defRPr sz="1200">
          <a:solidFill>
            <a:schemeClr val="tx1"/>
          </a:solidFill>
          <a:latin typeface="Arial" charset="0"/>
        </a:defRPr>
      </a:lvl6pPr>
      <a:lvl7pPr marL="914400" algn="r" rtl="0" fontAlgn="base">
        <a:spcBef>
          <a:spcPct val="0"/>
        </a:spcBef>
        <a:spcAft>
          <a:spcPct val="0"/>
        </a:spcAft>
        <a:defRPr sz="1200">
          <a:solidFill>
            <a:schemeClr val="tx1"/>
          </a:solidFill>
          <a:latin typeface="Arial" charset="0"/>
        </a:defRPr>
      </a:lvl7pPr>
      <a:lvl8pPr marL="1371600" algn="r" rtl="0" fontAlgn="base">
        <a:spcBef>
          <a:spcPct val="0"/>
        </a:spcBef>
        <a:spcAft>
          <a:spcPct val="0"/>
        </a:spcAft>
        <a:defRPr sz="1200">
          <a:solidFill>
            <a:schemeClr val="tx1"/>
          </a:solidFill>
          <a:latin typeface="Arial" charset="0"/>
        </a:defRPr>
      </a:lvl8pPr>
      <a:lvl9pPr marL="1828800" algn="r" rtl="0" fontAlgn="base">
        <a:spcBef>
          <a:spcPct val="0"/>
        </a:spcBef>
        <a:spcAft>
          <a:spcPct val="0"/>
        </a:spcAft>
        <a:defRPr sz="12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6.xml"/><Relationship Id="rId1" Type="http://schemas.openxmlformats.org/officeDocument/2006/relationships/tags" Target="../tags/tag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46.xml"/><Relationship Id="rId1" Type="http://schemas.openxmlformats.org/officeDocument/2006/relationships/tags" Target="../tags/tag16.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39.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3.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0.png"/><Relationship Id="rId5" Type="http://schemas.openxmlformats.org/officeDocument/2006/relationships/image" Target="../media/image40.png"/><Relationship Id="rId4"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68.xml"/><Relationship Id="rId1" Type="http://schemas.openxmlformats.org/officeDocument/2006/relationships/tags" Target="../tags/tag24.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slideLayout" Target="../slideLayouts/slideLayout68.xml"/><Relationship Id="rId1" Type="http://schemas.openxmlformats.org/officeDocument/2006/relationships/tags" Target="../tags/tag2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slideLayout" Target="../slideLayouts/slideLayout68.xml"/><Relationship Id="rId1" Type="http://schemas.openxmlformats.org/officeDocument/2006/relationships/tags" Target="../tags/tag2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29.xml"/><Relationship Id="rId7" Type="http://schemas.openxmlformats.org/officeDocument/2006/relationships/image" Target="../media/image56.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9.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79.xml"/><Relationship Id="rId1" Type="http://schemas.openxmlformats.org/officeDocument/2006/relationships/tags" Target="../tags/tag31.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79.xml"/><Relationship Id="rId1" Type="http://schemas.openxmlformats.org/officeDocument/2006/relationships/tags" Target="../tags/tag3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65.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4.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1.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30.png"/><Relationship Id="rId4"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912" name="Picture 48" descr="09_GEOM NA Splash F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902" name="Picture 38" descr="09_GEOM Splash ARM"/>
          <p:cNvPicPr>
            <a:picLocks noChangeArrowheads="1"/>
          </p:cNvPicPr>
          <p:nvPr/>
        </p:nvPicPr>
        <p:blipFill>
          <a:blip r:embed="rId4">
            <a:extLst>
              <a:ext uri="{28A0092B-C50C-407E-A947-70E740481C1C}">
                <a14:useLocalDpi xmlns:a14="http://schemas.microsoft.com/office/drawing/2010/main" val="0"/>
              </a:ext>
            </a:extLst>
          </a:blip>
          <a:srcRect l="19167" t="64444" r="63020" b="18889"/>
          <a:stretch>
            <a:fillRect/>
          </a:stretch>
        </p:blipFill>
        <p:spPr bwMode="auto">
          <a:xfrm>
            <a:off x="4076700" y="4419600"/>
            <a:ext cx="1628775" cy="1143000"/>
          </a:xfrm>
          <a:prstGeom prst="rect">
            <a:avLst/>
          </a:prstGeom>
          <a:noFill/>
          <a:extLst>
            <a:ext uri="{909E8E84-426E-40DD-AFC4-6F175D3DCCD1}">
              <a14:hiddenFill xmlns:a14="http://schemas.microsoft.com/office/drawing/2010/main">
                <a:solidFill>
                  <a:srgbClr val="FFFFFF"/>
                </a:solidFill>
              </a14:hiddenFill>
            </a:ext>
          </a:extLst>
        </p:spPr>
      </p:pic>
      <p:sp>
        <p:nvSpPr>
          <p:cNvPr id="36866" name="Rectangle 2"/>
          <p:cNvSpPr>
            <a:spLocks noGrp="1" noChangeArrowheads="1"/>
          </p:cNvSpPr>
          <p:nvPr>
            <p:ph type="title"/>
          </p:nvPr>
        </p:nvSpPr>
        <p:spPr/>
        <p:txBody>
          <a:bodyPr/>
          <a:lstStyle/>
          <a:p>
            <a:r>
              <a:rPr lang="en-US"/>
              <a:t>Splash Screen</a:t>
            </a:r>
          </a:p>
        </p:txBody>
      </p:sp>
      <p:pic>
        <p:nvPicPr>
          <p:cNvPr id="36907" name="Picture 43" descr="09PreAlg LNHeader07-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4648200"/>
            <a:ext cx="1143000" cy="641350"/>
          </a:xfrm>
          <a:prstGeom prst="rect">
            <a:avLst/>
          </a:prstGeom>
          <a:noFill/>
          <a:extLst>
            <a:ext uri="{909E8E84-426E-40DD-AFC4-6F175D3DCCD1}">
              <a14:hiddenFill xmlns:a14="http://schemas.microsoft.com/office/drawing/2010/main">
                <a:solidFill>
                  <a:srgbClr val="FFFFFF"/>
                </a:solidFill>
              </a14:hiddenFill>
            </a:ext>
          </a:extLst>
        </p:spPr>
      </p:pic>
      <p:pic>
        <p:nvPicPr>
          <p:cNvPr id="36908" name="Picture 44" descr="09_GEOM LTHeader 07-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9275" y="4884738"/>
            <a:ext cx="7324725" cy="419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3321449"/>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GEOM-CH07-475-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130300"/>
            <a:ext cx="8239125" cy="50292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97782745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 2</a:t>
            </a:r>
          </a:p>
        </p:txBody>
      </p:sp>
      <p:sp>
        <p:nvSpPr>
          <p:cNvPr id="6148"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61C23"/>
                </a:solidFill>
              </a:rPr>
              <a:t>Use the SSS and SAS Similarity Theorems</a:t>
            </a:r>
            <a:endParaRPr lang="en-US" sz="2000" b="1">
              <a:solidFill>
                <a:srgbClr val="EC1D24"/>
              </a:solidFill>
            </a:endParaRPr>
          </a:p>
        </p:txBody>
      </p:sp>
      <p:sp>
        <p:nvSpPr>
          <p:cNvPr id="6149" name="Rectangle 5"/>
          <p:cNvSpPr>
            <a:spLocks noChangeArrowheads="1"/>
          </p:cNvSpPr>
          <p:nvPr/>
        </p:nvSpPr>
        <p:spPr bwMode="auto">
          <a:xfrm>
            <a:off x="876300" y="1503363"/>
            <a:ext cx="4457700" cy="1406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A.</a:t>
            </a:r>
            <a:r>
              <a:rPr lang="en-US" sz="2400">
                <a:solidFill>
                  <a:srgbClr val="00539D"/>
                </a:solidFill>
                <a:ea typeface="Times New Roman" pitchFamily="18" charset="0"/>
                <a:cs typeface="Arial" charset="0"/>
              </a:rPr>
              <a:t>  </a:t>
            </a:r>
            <a:r>
              <a:rPr lang="en-US" sz="2400" b="1">
                <a:solidFill>
                  <a:srgbClr val="00539D"/>
                </a:solidFill>
                <a:ea typeface="Times New Roman" pitchFamily="18" charset="0"/>
                <a:cs typeface="Arial" charset="0"/>
              </a:rPr>
              <a:t>Determine whether the triangles are similar. If so, write a similarity statement. Explain your reasoning.</a:t>
            </a:r>
          </a:p>
        </p:txBody>
      </p:sp>
      <p:sp>
        <p:nvSpPr>
          <p:cNvPr id="6151" name="Text Box 7"/>
          <p:cNvSpPr txBox="1">
            <a:spLocks noChangeArrowheads="1"/>
          </p:cNvSpPr>
          <p:nvPr/>
        </p:nvSpPr>
        <p:spPr bwMode="auto">
          <a:xfrm>
            <a:off x="860425" y="4937125"/>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Answer:</a:t>
            </a:r>
            <a:r>
              <a:rPr lang="en-US" sz="2400">
                <a:solidFill>
                  <a:srgbClr val="000000"/>
                </a:solidFill>
              </a:rPr>
              <a:t>  </a:t>
            </a:r>
            <a:r>
              <a:rPr lang="en-US" sz="2400">
                <a:solidFill>
                  <a:srgbClr val="E01B22"/>
                </a:solidFill>
              </a:rPr>
              <a:t>So, </a:t>
            </a:r>
            <a:r>
              <a:rPr lang="el-GR" sz="2400">
                <a:solidFill>
                  <a:srgbClr val="E01B22"/>
                </a:solidFill>
                <a:cs typeface="Arial" charset="0"/>
              </a:rPr>
              <a:t>Δ</a:t>
            </a:r>
            <a:r>
              <a:rPr lang="en-US" sz="2400" i="1">
                <a:solidFill>
                  <a:srgbClr val="E01B22"/>
                </a:solidFill>
                <a:cs typeface="Arial" charset="0"/>
              </a:rPr>
              <a:t>ABC</a:t>
            </a:r>
            <a:r>
              <a:rPr lang="en-US" sz="2400">
                <a:solidFill>
                  <a:srgbClr val="E01B22"/>
                </a:solidFill>
                <a:cs typeface="Arial" charset="0"/>
              </a:rPr>
              <a:t> ~ </a:t>
            </a:r>
            <a:r>
              <a:rPr lang="el-GR" sz="2400">
                <a:solidFill>
                  <a:srgbClr val="E01B22"/>
                </a:solidFill>
                <a:cs typeface="Arial" charset="0"/>
              </a:rPr>
              <a:t>Δ</a:t>
            </a:r>
            <a:r>
              <a:rPr lang="en-US" sz="2400" i="1">
                <a:solidFill>
                  <a:srgbClr val="E01B22"/>
                </a:solidFill>
                <a:cs typeface="Arial" charset="0"/>
              </a:rPr>
              <a:t>DEC </a:t>
            </a:r>
            <a:r>
              <a:rPr lang="en-US" sz="2400">
                <a:solidFill>
                  <a:srgbClr val="E01B22"/>
                </a:solidFill>
                <a:cs typeface="Arial" charset="0"/>
              </a:rPr>
              <a:t>by the SSS Similarity Theorem.</a:t>
            </a:r>
            <a:endParaRPr lang="el-GR" sz="2400" i="1">
              <a:solidFill>
                <a:srgbClr val="E01B22"/>
              </a:solidFill>
              <a:cs typeface="Arial" charset="0"/>
            </a:endParaRPr>
          </a:p>
        </p:txBody>
      </p:sp>
      <p:pic>
        <p:nvPicPr>
          <p:cNvPr id="6153" name="Picture 9" descr="09Geom07-03-2-A-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71600"/>
            <a:ext cx="2743200" cy="2006600"/>
          </a:xfrm>
          <a:prstGeom prst="rect">
            <a:avLst/>
          </a:prstGeom>
          <a:noFill/>
          <a:extLst>
            <a:ext uri="{909E8E84-426E-40DD-AFC4-6F175D3DCCD1}">
              <a14:hiddenFill xmlns:a14="http://schemas.microsoft.com/office/drawing/2010/main">
                <a:solidFill>
                  <a:srgbClr val="FFFFFF"/>
                </a:solidFill>
              </a14:hiddenFill>
            </a:ext>
          </a:extLst>
        </p:spPr>
      </p:pic>
      <p:grpSp>
        <p:nvGrpSpPr>
          <p:cNvPr id="6162" name="Group 18"/>
          <p:cNvGrpSpPr>
            <a:grpSpLocks/>
          </p:cNvGrpSpPr>
          <p:nvPr/>
        </p:nvGrpSpPr>
        <p:grpSpPr bwMode="auto">
          <a:xfrm>
            <a:off x="952500" y="3509963"/>
            <a:ext cx="6134100" cy="795337"/>
            <a:chOff x="600" y="2211"/>
            <a:chExt cx="3864" cy="501"/>
          </a:xfrm>
        </p:grpSpPr>
        <p:pic>
          <p:nvPicPr>
            <p:cNvPr id="6155" name="Picture 11" descr="7-3-2"/>
            <p:cNvPicPr>
              <a:picLocks noChangeAspect="1" noChangeArrowheads="1"/>
            </p:cNvPicPr>
            <p:nvPr/>
          </p:nvPicPr>
          <p:blipFill>
            <a:blip r:embed="rId4">
              <a:extLst>
                <a:ext uri="{28A0092B-C50C-407E-A947-70E740481C1C}">
                  <a14:useLocalDpi xmlns:a14="http://schemas.microsoft.com/office/drawing/2010/main" val="0"/>
                </a:ext>
              </a:extLst>
            </a:blip>
            <a:srcRect r="68224"/>
            <a:stretch>
              <a:fillRect/>
            </a:stretch>
          </p:blipFill>
          <p:spPr bwMode="auto">
            <a:xfrm>
              <a:off x="600" y="2211"/>
              <a:ext cx="1224" cy="501"/>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 y="2211"/>
              <a:ext cx="124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0" y="2211"/>
              <a:ext cx="1284"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1526085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wipe(left)">
                                      <p:cBhvr>
                                        <p:cTn id="7" dur="500"/>
                                        <p:tgtEl>
                                          <p:spTgt spid="614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wipe(left)">
                                      <p:cBhvr>
                                        <p:cTn id="11" dur="500"/>
                                        <p:tgtEl>
                                          <p:spTgt spid="61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162"/>
                                        </p:tgtEl>
                                        <p:attrNameLst>
                                          <p:attrName>style.visibility</p:attrName>
                                        </p:attrNameLst>
                                      </p:cBhvr>
                                      <p:to>
                                        <p:strVal val="visible"/>
                                      </p:to>
                                    </p:set>
                                    <p:animEffect transition="in" filter="wipe(left)">
                                      <p:cBhvr>
                                        <p:cTn id="16" dur="500"/>
                                        <p:tgtEl>
                                          <p:spTgt spid="616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left)">
                                      <p:cBhvr>
                                        <p:cTn id="21"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advAuto="0"/>
      <p:bldP spid="615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Example 2</a:t>
            </a:r>
          </a:p>
        </p:txBody>
      </p:sp>
      <p:sp>
        <p:nvSpPr>
          <p:cNvPr id="7172"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61C23"/>
                </a:solidFill>
              </a:rPr>
              <a:t>Use the SSS and SAS Similarity Theorems</a:t>
            </a:r>
            <a:endParaRPr lang="en-US" sz="2000" b="1">
              <a:solidFill>
                <a:srgbClr val="EC1D24"/>
              </a:solidFill>
            </a:endParaRPr>
          </a:p>
        </p:txBody>
      </p:sp>
      <p:sp>
        <p:nvSpPr>
          <p:cNvPr id="7173" name="Rectangle 5"/>
          <p:cNvSpPr>
            <a:spLocks noChangeArrowheads="1"/>
          </p:cNvSpPr>
          <p:nvPr/>
        </p:nvSpPr>
        <p:spPr bwMode="auto">
          <a:xfrm>
            <a:off x="876300" y="1503363"/>
            <a:ext cx="4991100" cy="14065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B.</a:t>
            </a:r>
            <a:r>
              <a:rPr lang="en-US" sz="2400">
                <a:solidFill>
                  <a:srgbClr val="00539D"/>
                </a:solidFill>
                <a:ea typeface="Times New Roman" pitchFamily="18" charset="0"/>
                <a:cs typeface="Arial" charset="0"/>
              </a:rPr>
              <a:t>  </a:t>
            </a:r>
            <a:r>
              <a:rPr lang="en-US" sz="2400" b="1">
                <a:solidFill>
                  <a:srgbClr val="00539D"/>
                </a:solidFill>
                <a:ea typeface="Times New Roman" pitchFamily="18" charset="0"/>
                <a:cs typeface="Arial" charset="0"/>
              </a:rPr>
              <a:t>Determine whether the triangles are similar. If so, write a similarity statement. Explain your reasoning.</a:t>
            </a:r>
          </a:p>
        </p:txBody>
      </p:sp>
      <p:sp>
        <p:nvSpPr>
          <p:cNvPr id="7174" name="Text Box 6"/>
          <p:cNvSpPr txBox="1">
            <a:spLocks noChangeArrowheads="1"/>
          </p:cNvSpPr>
          <p:nvPr/>
        </p:nvSpPr>
        <p:spPr bwMode="auto">
          <a:xfrm>
            <a:off x="860425" y="4937125"/>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Answer:</a:t>
            </a:r>
            <a:r>
              <a:rPr lang="en-US" sz="2400">
                <a:solidFill>
                  <a:srgbClr val="000000"/>
                </a:solidFill>
              </a:rPr>
              <a:t>  </a:t>
            </a:r>
            <a:r>
              <a:rPr lang="en-US" sz="2400">
                <a:solidFill>
                  <a:srgbClr val="E01B22"/>
                </a:solidFill>
              </a:rPr>
              <a:t>Since the lengths of the sides that include </a:t>
            </a:r>
            <a:br>
              <a:rPr lang="en-US" sz="2400">
                <a:solidFill>
                  <a:srgbClr val="E01B22"/>
                </a:solidFill>
              </a:rPr>
            </a:br>
            <a:r>
              <a:rPr lang="en-US" sz="2400">
                <a:solidFill>
                  <a:srgbClr val="E01B22"/>
                </a:solidFill>
                <a:sym typeface="Symbol" pitchFamily="18" charset="2"/>
              </a:rPr>
              <a:t></a:t>
            </a:r>
            <a:r>
              <a:rPr lang="en-US" sz="2400" i="1">
                <a:solidFill>
                  <a:srgbClr val="E01B22"/>
                </a:solidFill>
                <a:sym typeface="Symbol" pitchFamily="18" charset="2"/>
              </a:rPr>
              <a:t>M</a:t>
            </a:r>
            <a:r>
              <a:rPr lang="en-US" sz="2400">
                <a:solidFill>
                  <a:srgbClr val="E01B22"/>
                </a:solidFill>
                <a:sym typeface="Symbol" pitchFamily="18" charset="2"/>
              </a:rPr>
              <a:t> are proportional, </a:t>
            </a:r>
            <a:r>
              <a:rPr lang="el-GR" sz="2400">
                <a:solidFill>
                  <a:srgbClr val="E01B22"/>
                </a:solidFill>
                <a:cs typeface="Arial" charset="0"/>
                <a:sym typeface="Symbol" pitchFamily="18" charset="2"/>
              </a:rPr>
              <a:t>Δ</a:t>
            </a:r>
            <a:r>
              <a:rPr lang="en-US" sz="2400" i="1">
                <a:solidFill>
                  <a:srgbClr val="E01B22"/>
                </a:solidFill>
                <a:cs typeface="Arial" charset="0"/>
                <a:sym typeface="Symbol" pitchFamily="18" charset="2"/>
              </a:rPr>
              <a:t>MNP</a:t>
            </a:r>
            <a:r>
              <a:rPr lang="en-US" sz="2400">
                <a:solidFill>
                  <a:srgbClr val="E01B22"/>
                </a:solidFill>
                <a:cs typeface="Arial" charset="0"/>
                <a:sym typeface="Symbol" pitchFamily="18" charset="2"/>
              </a:rPr>
              <a:t> ~ </a:t>
            </a:r>
            <a:r>
              <a:rPr lang="el-GR" sz="2400">
                <a:solidFill>
                  <a:srgbClr val="E01B22"/>
                </a:solidFill>
                <a:cs typeface="Arial" charset="0"/>
                <a:sym typeface="Symbol" pitchFamily="18" charset="2"/>
              </a:rPr>
              <a:t>Δ</a:t>
            </a:r>
            <a:r>
              <a:rPr lang="en-US" sz="2400" i="1">
                <a:solidFill>
                  <a:srgbClr val="E01B22"/>
                </a:solidFill>
                <a:cs typeface="Arial" charset="0"/>
                <a:sym typeface="Symbol" pitchFamily="18" charset="2"/>
              </a:rPr>
              <a:t>MRS</a:t>
            </a:r>
            <a:r>
              <a:rPr lang="en-US" sz="2400">
                <a:solidFill>
                  <a:srgbClr val="E01B22"/>
                </a:solidFill>
                <a:cs typeface="Arial" charset="0"/>
                <a:sym typeface="Symbol" pitchFamily="18" charset="2"/>
              </a:rPr>
              <a:t> by the SAS Similarity Theorem.</a:t>
            </a:r>
            <a:endParaRPr lang="el-GR" sz="2400" i="1">
              <a:solidFill>
                <a:srgbClr val="E01B22"/>
              </a:solidFill>
              <a:cs typeface="Arial" charset="0"/>
              <a:sym typeface="Symbol" pitchFamily="18" charset="2"/>
            </a:endParaRPr>
          </a:p>
        </p:txBody>
      </p:sp>
      <p:sp>
        <p:nvSpPr>
          <p:cNvPr id="7176" name="Text Box 8"/>
          <p:cNvSpPr txBox="1">
            <a:spLocks noChangeArrowheads="1"/>
          </p:cNvSpPr>
          <p:nvPr/>
        </p:nvSpPr>
        <p:spPr bwMode="auto">
          <a:xfrm>
            <a:off x="860425" y="3556000"/>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a:solidFill>
                  <a:srgbClr val="000000"/>
                </a:solidFill>
              </a:rPr>
              <a:t>By the Reflexive Property, </a:t>
            </a:r>
            <a:r>
              <a:rPr lang="en-US" sz="2400">
                <a:solidFill>
                  <a:srgbClr val="000000"/>
                </a:solidFill>
                <a:sym typeface="Symbol" pitchFamily="18" charset="2"/>
              </a:rPr>
              <a:t></a:t>
            </a:r>
            <a:r>
              <a:rPr lang="en-US" sz="2400" i="1">
                <a:solidFill>
                  <a:srgbClr val="000000"/>
                </a:solidFill>
                <a:sym typeface="Symbol" pitchFamily="18" charset="2"/>
              </a:rPr>
              <a:t>M</a:t>
            </a:r>
            <a:r>
              <a:rPr lang="en-US" sz="2400">
                <a:solidFill>
                  <a:srgbClr val="000000"/>
                </a:solidFill>
                <a:sym typeface="Symbol" pitchFamily="18" charset="2"/>
              </a:rPr>
              <a:t>  </a:t>
            </a:r>
            <a:r>
              <a:rPr lang="en-US" sz="2400" i="1">
                <a:solidFill>
                  <a:srgbClr val="000000"/>
                </a:solidFill>
                <a:sym typeface="Symbol" pitchFamily="18" charset="2"/>
              </a:rPr>
              <a:t>M</a:t>
            </a:r>
            <a:r>
              <a:rPr lang="en-US" sz="2400">
                <a:solidFill>
                  <a:srgbClr val="000000"/>
                </a:solidFill>
                <a:sym typeface="Symbol" pitchFamily="18" charset="2"/>
              </a:rPr>
              <a:t>.</a:t>
            </a:r>
            <a:endParaRPr lang="en-US" sz="2400" i="1">
              <a:solidFill>
                <a:srgbClr val="000000"/>
              </a:solidFill>
              <a:sym typeface="Symbol" pitchFamily="18" charset="2"/>
            </a:endParaRPr>
          </a:p>
        </p:txBody>
      </p:sp>
      <p:pic>
        <p:nvPicPr>
          <p:cNvPr id="7177" name="Picture 9" descr="7-3-2"/>
          <p:cNvPicPr>
            <a:picLocks noChangeAspect="1" noChangeArrowheads="1"/>
          </p:cNvPicPr>
          <p:nvPr/>
        </p:nvPicPr>
        <p:blipFill>
          <a:blip r:embed="rId3">
            <a:extLst>
              <a:ext uri="{28A0092B-C50C-407E-A947-70E740481C1C}">
                <a14:useLocalDpi xmlns:a14="http://schemas.microsoft.com/office/drawing/2010/main" val="0"/>
              </a:ext>
            </a:extLst>
          </a:blip>
          <a:srcRect t="51064"/>
          <a:stretch>
            <a:fillRect/>
          </a:stretch>
        </p:blipFill>
        <p:spPr bwMode="auto">
          <a:xfrm>
            <a:off x="904875" y="3946525"/>
            <a:ext cx="7527925" cy="8032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09Geom07-03-2-B-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600200"/>
            <a:ext cx="2209800" cy="1755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9270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wipe(left)">
                                      <p:cBhvr>
                                        <p:cTn id="7" dur="500"/>
                                        <p:tgtEl>
                                          <p:spTgt spid="717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7178"/>
                                        </p:tgtEl>
                                        <p:attrNameLst>
                                          <p:attrName>style.visibility</p:attrName>
                                        </p:attrNameLst>
                                      </p:cBhvr>
                                      <p:to>
                                        <p:strVal val="visible"/>
                                      </p:to>
                                    </p:set>
                                    <p:animEffect transition="in" filter="wipe(left)">
                                      <p:cBhvr>
                                        <p:cTn id="11" dur="500"/>
                                        <p:tgtEl>
                                          <p:spTgt spid="71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wipe(left)">
                                      <p:cBhvr>
                                        <p:cTn id="16" dur="500"/>
                                        <p:tgtEl>
                                          <p:spTgt spid="71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177"/>
                                        </p:tgtEl>
                                        <p:attrNameLst>
                                          <p:attrName>style.visibility</p:attrName>
                                        </p:attrNameLst>
                                      </p:cBhvr>
                                      <p:to>
                                        <p:strVal val="visible"/>
                                      </p:to>
                                    </p:set>
                                    <p:animEffect transition="in" filter="wipe(left)">
                                      <p:cBhvr>
                                        <p:cTn id="21" dur="500"/>
                                        <p:tgtEl>
                                          <p:spTgt spid="71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wipe(left)">
                                      <p:cBhvr>
                                        <p:cTn id="2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advAuto="0"/>
      <p:bldP spid="7174" grpId="0" autoUpdateAnimBg="0"/>
      <p:bldP spid="717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4691" name="TPQuestion"/>
          <p:cNvSpPr>
            <a:spLocks noGrp="1" noChangeArrowheads="1"/>
          </p:cNvSpPr>
          <p:nvPr>
            <p:ph type="title"/>
          </p:nvPr>
        </p:nvSpPr>
        <p:spPr/>
        <p:txBody>
          <a:bodyPr/>
          <a:lstStyle/>
          <a:p>
            <a:r>
              <a:rPr lang="en-US"/>
              <a:t>Example 2</a:t>
            </a:r>
          </a:p>
        </p:txBody>
      </p:sp>
      <p:sp>
        <p:nvSpPr>
          <p:cNvPr id="114693" name="TPAnswers"/>
          <p:cNvSpPr>
            <a:spLocks noChangeArrowheads="1"/>
          </p:cNvSpPr>
          <p:nvPr>
            <p:custDataLst>
              <p:tags r:id="rId3"/>
            </p:custDataLst>
          </p:nvPr>
        </p:nvSpPr>
        <p:spPr bwMode="auto">
          <a:xfrm>
            <a:off x="857250" y="2946400"/>
            <a:ext cx="5314950" cy="32686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PQR</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STR</a:t>
            </a:r>
            <a:r>
              <a:rPr lang="en-US" sz="2400" b="1">
                <a:solidFill>
                  <a:srgbClr val="000000"/>
                </a:solidFill>
                <a:cs typeface="Arial" charset="0"/>
                <a:sym typeface="Symbol" pitchFamily="18" charset="2"/>
              </a:rPr>
              <a:t> by SSS Similarity Theorem</a:t>
            </a:r>
            <a:endParaRPr lang="el-GR" sz="2400" b="1">
              <a:solidFill>
                <a:srgbClr val="000000"/>
              </a:solidFill>
              <a:cs typeface="Arial" charset="0"/>
              <a:sym typeface="Symbol" pitchFamily="18" charset="2"/>
            </a:endParaRPr>
          </a:p>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PQR</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STR</a:t>
            </a:r>
            <a:r>
              <a:rPr lang="en-US" sz="2400" b="1">
                <a:solidFill>
                  <a:srgbClr val="000000"/>
                </a:solidFill>
                <a:cs typeface="Arial" charset="0"/>
                <a:sym typeface="Symbol" pitchFamily="18" charset="2"/>
              </a:rPr>
              <a:t> by SAS Similarity Theorem</a:t>
            </a:r>
            <a:endParaRPr lang="pt-BR" sz="2400" b="1">
              <a:solidFill>
                <a:srgbClr val="000000"/>
              </a:solidFill>
              <a:sym typeface="Symbol" pitchFamily="18" charset="2"/>
            </a:endParaRPr>
          </a:p>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PQR</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STR</a:t>
            </a:r>
            <a:r>
              <a:rPr lang="en-US" sz="2400" b="1">
                <a:solidFill>
                  <a:srgbClr val="000000"/>
                </a:solidFill>
                <a:cs typeface="Arial" charset="0"/>
                <a:sym typeface="Symbol" pitchFamily="18" charset="2"/>
              </a:rPr>
              <a:t> by AA </a:t>
            </a:r>
            <a:br>
              <a:rPr lang="en-US" sz="2400" b="1">
                <a:solidFill>
                  <a:srgbClr val="000000"/>
                </a:solidFill>
                <a:cs typeface="Arial" charset="0"/>
                <a:sym typeface="Symbol" pitchFamily="18" charset="2"/>
              </a:rPr>
            </a:br>
            <a:r>
              <a:rPr lang="en-US" sz="2400" b="1">
                <a:solidFill>
                  <a:srgbClr val="000000"/>
                </a:solidFill>
                <a:cs typeface="Arial" charset="0"/>
                <a:sym typeface="Symbol" pitchFamily="18" charset="2"/>
              </a:rPr>
              <a:t>Similarity Theorem</a:t>
            </a:r>
            <a:endParaRPr lang="pt-BR" sz="2400" b="1">
              <a:solidFill>
                <a:srgbClr val="000000"/>
              </a:solidFill>
              <a:sym typeface="Symbol" pitchFamily="18" charset="2"/>
            </a:endParaRPr>
          </a:p>
          <a:p>
            <a:pPr marL="533400" indent="-533400" fontAlgn="base">
              <a:lnSpc>
                <a:spcPct val="90000"/>
              </a:lnSpc>
              <a:spcBef>
                <a:spcPct val="40000"/>
              </a:spcBef>
              <a:spcAft>
                <a:spcPct val="40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The triangles are not similar.</a:t>
            </a:r>
          </a:p>
        </p:txBody>
      </p:sp>
      <p:sp>
        <p:nvSpPr>
          <p:cNvPr id="114694" name="TPQuestion"/>
          <p:cNvSpPr>
            <a:spLocks noChangeArrowheads="1"/>
          </p:cNvSpPr>
          <p:nvPr/>
        </p:nvSpPr>
        <p:spPr bwMode="auto">
          <a:xfrm>
            <a:off x="438150" y="1524000"/>
            <a:ext cx="60388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A.</a:t>
            </a:r>
            <a:r>
              <a:rPr lang="en-US" sz="2400" b="1">
                <a:solidFill>
                  <a:srgbClr val="00539D"/>
                </a:solidFill>
                <a:cs typeface="Times New Roman" pitchFamily="18" charset="0"/>
              </a:rPr>
              <a:t> Determine whether the triangles are similar. If so, choose the correct similarity statement to match the given data.</a:t>
            </a:r>
          </a:p>
        </p:txBody>
      </p:sp>
      <p:sp>
        <p:nvSpPr>
          <p:cNvPr id="114695" name="Oval 7"/>
          <p:cNvSpPr>
            <a:spLocks noChangeArrowheads="1"/>
          </p:cNvSpPr>
          <p:nvPr/>
        </p:nvSpPr>
        <p:spPr bwMode="auto">
          <a:xfrm>
            <a:off x="838200" y="38862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469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14699" name="Picture 11" descr="09Geom07-03-2A-CY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1447800"/>
            <a:ext cx="1905000" cy="1584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4482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wipe(left)">
                                      <p:cBhvr>
                                        <p:cTn id="7" dur="500"/>
                                        <p:tgtEl>
                                          <p:spTgt spid="1146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dissolve">
                                      <p:cBhvr>
                                        <p:cTn id="11" dur="500"/>
                                        <p:tgtEl>
                                          <p:spTgt spid="11469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4694"/>
                                        </p:tgtEl>
                                        <p:attrNameLst>
                                          <p:attrName>style.visibility</p:attrName>
                                        </p:attrNameLst>
                                      </p:cBhvr>
                                      <p:to>
                                        <p:strVal val="visible"/>
                                      </p:to>
                                    </p:set>
                                    <p:animEffect transition="in" filter="wipe(left)">
                                      <p:cBhvr>
                                        <p:cTn id="15" dur="500"/>
                                        <p:tgtEl>
                                          <p:spTgt spid="11469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4699"/>
                                        </p:tgtEl>
                                        <p:attrNameLst>
                                          <p:attrName>style.visibility</p:attrName>
                                        </p:attrNameLst>
                                      </p:cBhvr>
                                      <p:to>
                                        <p:strVal val="visible"/>
                                      </p:to>
                                    </p:set>
                                    <p:animEffect transition="in" filter="wipe(left)">
                                      <p:cBhvr>
                                        <p:cTn id="19" dur="500"/>
                                        <p:tgtEl>
                                          <p:spTgt spid="11469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4693"/>
                                        </p:tgtEl>
                                        <p:attrNameLst>
                                          <p:attrName>style.visibility</p:attrName>
                                        </p:attrNameLst>
                                      </p:cBhvr>
                                      <p:to>
                                        <p:strVal val="visible"/>
                                      </p:to>
                                    </p:set>
                                    <p:animEffect transition="in" filter="wipe(left)">
                                      <p:cBhvr>
                                        <p:cTn id="23" dur="500"/>
                                        <p:tgtEl>
                                          <p:spTgt spid="1146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4695"/>
                                        </p:tgtEl>
                                        <p:attrNameLst>
                                          <p:attrName>style.visibility</p:attrName>
                                        </p:attrNameLst>
                                      </p:cBhvr>
                                      <p:to>
                                        <p:strVal val="visible"/>
                                      </p:to>
                                    </p:set>
                                    <p:animEffect transition="in" filter="wipe(down)">
                                      <p:cBhvr>
                                        <p:cTn id="28" dur="580">
                                          <p:stCondLst>
                                            <p:cond delay="0"/>
                                          </p:stCondLst>
                                        </p:cTn>
                                        <p:tgtEl>
                                          <p:spTgt spid="114695"/>
                                        </p:tgtEl>
                                      </p:cBhvr>
                                    </p:animEffect>
                                    <p:anim calcmode="lin" valueType="num">
                                      <p:cBhvr>
                                        <p:cTn id="29" dur="1822" tmFilter="0,0; 0.14,0.36; 0.43,0.73; 0.71,0.91; 1.0,1.0">
                                          <p:stCondLst>
                                            <p:cond delay="0"/>
                                          </p:stCondLst>
                                        </p:cTn>
                                        <p:tgtEl>
                                          <p:spTgt spid="11469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469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469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469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4695"/>
                                        </p:tgtEl>
                                        <p:attrNameLst>
                                          <p:attrName>ppt_y</p:attrName>
                                        </p:attrNameLst>
                                      </p:cBhvr>
                                      <p:tavLst>
                                        <p:tav tm="0" fmla="#ppt_y-sin(pi*$)/81">
                                          <p:val>
                                            <p:fltVal val="0"/>
                                          </p:val>
                                        </p:tav>
                                        <p:tav tm="100000">
                                          <p:val>
                                            <p:fltVal val="1"/>
                                          </p:val>
                                        </p:tav>
                                      </p:tavLst>
                                    </p:anim>
                                    <p:animScale>
                                      <p:cBhvr>
                                        <p:cTn id="34" dur="26">
                                          <p:stCondLst>
                                            <p:cond delay="650"/>
                                          </p:stCondLst>
                                        </p:cTn>
                                        <p:tgtEl>
                                          <p:spTgt spid="114695"/>
                                        </p:tgtEl>
                                      </p:cBhvr>
                                      <p:to x="100000" y="60000"/>
                                    </p:animScale>
                                    <p:animScale>
                                      <p:cBhvr>
                                        <p:cTn id="35" dur="166" decel="50000">
                                          <p:stCondLst>
                                            <p:cond delay="676"/>
                                          </p:stCondLst>
                                        </p:cTn>
                                        <p:tgtEl>
                                          <p:spTgt spid="114695"/>
                                        </p:tgtEl>
                                      </p:cBhvr>
                                      <p:to x="100000" y="100000"/>
                                    </p:animScale>
                                    <p:animScale>
                                      <p:cBhvr>
                                        <p:cTn id="36" dur="26">
                                          <p:stCondLst>
                                            <p:cond delay="1312"/>
                                          </p:stCondLst>
                                        </p:cTn>
                                        <p:tgtEl>
                                          <p:spTgt spid="114695"/>
                                        </p:tgtEl>
                                      </p:cBhvr>
                                      <p:to x="100000" y="80000"/>
                                    </p:animScale>
                                    <p:animScale>
                                      <p:cBhvr>
                                        <p:cTn id="37" dur="166" decel="50000">
                                          <p:stCondLst>
                                            <p:cond delay="1338"/>
                                          </p:stCondLst>
                                        </p:cTn>
                                        <p:tgtEl>
                                          <p:spTgt spid="114695"/>
                                        </p:tgtEl>
                                      </p:cBhvr>
                                      <p:to x="100000" y="100000"/>
                                    </p:animScale>
                                    <p:animScale>
                                      <p:cBhvr>
                                        <p:cTn id="38" dur="26">
                                          <p:stCondLst>
                                            <p:cond delay="1642"/>
                                          </p:stCondLst>
                                        </p:cTn>
                                        <p:tgtEl>
                                          <p:spTgt spid="114695"/>
                                        </p:tgtEl>
                                      </p:cBhvr>
                                      <p:to x="100000" y="90000"/>
                                    </p:animScale>
                                    <p:animScale>
                                      <p:cBhvr>
                                        <p:cTn id="39" dur="166" decel="50000">
                                          <p:stCondLst>
                                            <p:cond delay="1668"/>
                                          </p:stCondLst>
                                        </p:cTn>
                                        <p:tgtEl>
                                          <p:spTgt spid="114695"/>
                                        </p:tgtEl>
                                      </p:cBhvr>
                                      <p:to x="100000" y="100000"/>
                                    </p:animScale>
                                    <p:animScale>
                                      <p:cBhvr>
                                        <p:cTn id="40" dur="26">
                                          <p:stCondLst>
                                            <p:cond delay="1808"/>
                                          </p:stCondLst>
                                        </p:cTn>
                                        <p:tgtEl>
                                          <p:spTgt spid="114695"/>
                                        </p:tgtEl>
                                      </p:cBhvr>
                                      <p:to x="100000" y="95000"/>
                                    </p:animScale>
                                    <p:animScale>
                                      <p:cBhvr>
                                        <p:cTn id="41" dur="166" decel="50000">
                                          <p:stCondLst>
                                            <p:cond delay="1834"/>
                                          </p:stCondLst>
                                        </p:cTn>
                                        <p:tgtEl>
                                          <p:spTgt spid="1146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P spid="114694" grpId="0" autoUpdateAnimBg="0"/>
      <p:bldP spid="1146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4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447800"/>
            <a:ext cx="2362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4"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46435" name="TPQuestion"/>
          <p:cNvSpPr>
            <a:spLocks noGrp="1" noChangeArrowheads="1"/>
          </p:cNvSpPr>
          <p:nvPr>
            <p:ph type="title"/>
          </p:nvPr>
        </p:nvSpPr>
        <p:spPr/>
        <p:txBody>
          <a:bodyPr/>
          <a:lstStyle/>
          <a:p>
            <a:r>
              <a:rPr lang="en-US"/>
              <a:t>Example 2</a:t>
            </a:r>
          </a:p>
        </p:txBody>
      </p:sp>
      <p:sp>
        <p:nvSpPr>
          <p:cNvPr id="146437" name="TPAnswers"/>
          <p:cNvSpPr>
            <a:spLocks noChangeArrowheads="1"/>
          </p:cNvSpPr>
          <p:nvPr>
            <p:custDataLst>
              <p:tags r:id="rId3"/>
            </p:custDataLst>
          </p:nvPr>
        </p:nvSpPr>
        <p:spPr bwMode="auto">
          <a:xfrm>
            <a:off x="857250" y="3048000"/>
            <a:ext cx="5314950" cy="3378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30000"/>
              </a:spcBef>
              <a:spcAft>
                <a:spcPct val="30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AFE</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ABC </a:t>
            </a:r>
            <a:r>
              <a:rPr lang="en-US" sz="2400" b="1">
                <a:solidFill>
                  <a:srgbClr val="000000"/>
                </a:solidFill>
                <a:cs typeface="Arial" charset="0"/>
                <a:sym typeface="Symbol" pitchFamily="18" charset="2"/>
              </a:rPr>
              <a:t>by SAS </a:t>
            </a:r>
            <a:br>
              <a:rPr lang="en-US" sz="2400" b="1">
                <a:solidFill>
                  <a:srgbClr val="000000"/>
                </a:solidFill>
                <a:cs typeface="Arial" charset="0"/>
                <a:sym typeface="Symbol" pitchFamily="18" charset="2"/>
              </a:rPr>
            </a:br>
            <a:r>
              <a:rPr lang="en-US" sz="2400" b="1">
                <a:solidFill>
                  <a:srgbClr val="000000"/>
                </a:solidFill>
                <a:cs typeface="Arial" charset="0"/>
                <a:sym typeface="Symbol" pitchFamily="18" charset="2"/>
              </a:rPr>
              <a:t>Similarity Theorem</a:t>
            </a:r>
            <a:endParaRPr lang="el-GR" sz="2400" b="1">
              <a:solidFill>
                <a:srgbClr val="000000"/>
              </a:solidFill>
              <a:cs typeface="Arial" charset="0"/>
              <a:sym typeface="Symbol" pitchFamily="18" charset="2"/>
            </a:endParaRPr>
          </a:p>
          <a:p>
            <a:pPr marL="533400" indent="-533400" fontAlgn="base">
              <a:lnSpc>
                <a:spcPct val="90000"/>
              </a:lnSpc>
              <a:spcBef>
                <a:spcPct val="30000"/>
              </a:spcBef>
              <a:spcAft>
                <a:spcPct val="30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AFE</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ABC </a:t>
            </a:r>
            <a:r>
              <a:rPr lang="en-US" sz="2400" b="1">
                <a:solidFill>
                  <a:srgbClr val="000000"/>
                </a:solidFill>
                <a:cs typeface="Arial" charset="0"/>
                <a:sym typeface="Symbol" pitchFamily="18" charset="2"/>
              </a:rPr>
              <a:t>by SSS Similarity Theorem</a:t>
            </a:r>
            <a:endParaRPr lang="pt-BR" sz="2400" b="1">
              <a:solidFill>
                <a:srgbClr val="000000"/>
              </a:solidFill>
              <a:sym typeface="Symbol" pitchFamily="18" charset="2"/>
            </a:endParaRPr>
          </a:p>
          <a:p>
            <a:pPr marL="533400" indent="-533400" fontAlgn="base">
              <a:lnSpc>
                <a:spcPct val="90000"/>
              </a:lnSpc>
              <a:spcBef>
                <a:spcPct val="30000"/>
              </a:spcBef>
              <a:spcAft>
                <a:spcPct val="30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AFE</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ACB </a:t>
            </a:r>
            <a:r>
              <a:rPr lang="en-US" sz="2400" b="1">
                <a:solidFill>
                  <a:srgbClr val="000000"/>
                </a:solidFill>
                <a:cs typeface="Arial" charset="0"/>
                <a:sym typeface="Symbol" pitchFamily="18" charset="2"/>
              </a:rPr>
              <a:t>by SAS </a:t>
            </a:r>
            <a:br>
              <a:rPr lang="en-US" sz="2400" b="1">
                <a:solidFill>
                  <a:srgbClr val="000000"/>
                </a:solidFill>
                <a:cs typeface="Arial" charset="0"/>
                <a:sym typeface="Symbol" pitchFamily="18" charset="2"/>
              </a:rPr>
            </a:br>
            <a:r>
              <a:rPr lang="en-US" sz="2400" b="1">
                <a:solidFill>
                  <a:srgbClr val="000000"/>
                </a:solidFill>
                <a:cs typeface="Arial" charset="0"/>
                <a:sym typeface="Symbol" pitchFamily="18" charset="2"/>
              </a:rPr>
              <a:t>Similarity Theorem</a:t>
            </a:r>
            <a:endParaRPr lang="pt-BR" sz="2400" b="1">
              <a:solidFill>
                <a:srgbClr val="000000"/>
              </a:solidFill>
              <a:sym typeface="Symbol" pitchFamily="18" charset="2"/>
            </a:endParaRPr>
          </a:p>
          <a:p>
            <a:pPr marL="533400" indent="-533400" fontAlgn="base">
              <a:lnSpc>
                <a:spcPct val="90000"/>
              </a:lnSpc>
              <a:spcBef>
                <a:spcPct val="30000"/>
              </a:spcBef>
              <a:spcAft>
                <a:spcPct val="30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AFE</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ACB </a:t>
            </a:r>
            <a:r>
              <a:rPr lang="en-US" sz="2400" b="1">
                <a:solidFill>
                  <a:srgbClr val="000000"/>
                </a:solidFill>
                <a:cs typeface="Arial" charset="0"/>
                <a:sym typeface="Symbol" pitchFamily="18" charset="2"/>
              </a:rPr>
              <a:t>by SSS </a:t>
            </a:r>
            <a:br>
              <a:rPr lang="en-US" sz="2400" b="1">
                <a:solidFill>
                  <a:srgbClr val="000000"/>
                </a:solidFill>
                <a:cs typeface="Arial" charset="0"/>
                <a:sym typeface="Symbol" pitchFamily="18" charset="2"/>
              </a:rPr>
            </a:br>
            <a:r>
              <a:rPr lang="en-US" sz="2400" b="1">
                <a:solidFill>
                  <a:srgbClr val="000000"/>
                </a:solidFill>
                <a:cs typeface="Arial" charset="0"/>
                <a:sym typeface="Symbol" pitchFamily="18" charset="2"/>
              </a:rPr>
              <a:t>Similarity Theorem</a:t>
            </a:r>
            <a:endParaRPr lang="pt-BR" sz="2400" b="1">
              <a:solidFill>
                <a:srgbClr val="000000"/>
              </a:solidFill>
              <a:cs typeface="Arial" charset="0"/>
              <a:sym typeface="Symbol" pitchFamily="18" charset="2"/>
            </a:endParaRPr>
          </a:p>
        </p:txBody>
      </p:sp>
      <p:sp>
        <p:nvSpPr>
          <p:cNvPr id="146438" name="TPQuestion"/>
          <p:cNvSpPr>
            <a:spLocks noChangeArrowheads="1"/>
          </p:cNvSpPr>
          <p:nvPr/>
        </p:nvSpPr>
        <p:spPr bwMode="auto">
          <a:xfrm>
            <a:off x="476250" y="1517650"/>
            <a:ext cx="584835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B.</a:t>
            </a:r>
            <a:r>
              <a:rPr lang="en-US" sz="2400" b="1">
                <a:solidFill>
                  <a:srgbClr val="00539D"/>
                </a:solidFill>
                <a:cs typeface="Times New Roman" pitchFamily="18" charset="0"/>
              </a:rPr>
              <a:t> Determine whether the triangles are similar. If so, choose the correct similarity statement to match the given data.</a:t>
            </a:r>
          </a:p>
        </p:txBody>
      </p:sp>
      <p:sp>
        <p:nvSpPr>
          <p:cNvPr id="146439" name="Oval 7"/>
          <p:cNvSpPr>
            <a:spLocks noChangeArrowheads="1"/>
          </p:cNvSpPr>
          <p:nvPr/>
        </p:nvSpPr>
        <p:spPr bwMode="auto">
          <a:xfrm>
            <a:off x="838200" y="30575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46440" name="Picture 8" descr="Check Progr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46441" name="Picture 9" descr="CheckPoint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0587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wipe(left)">
                                      <p:cBhvr>
                                        <p:cTn id="7" dur="500"/>
                                        <p:tgtEl>
                                          <p:spTgt spid="14643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46444"/>
                                        </p:tgtEl>
                                        <p:attrNameLst>
                                          <p:attrName>style.visibility</p:attrName>
                                        </p:attrNameLst>
                                      </p:cBhvr>
                                      <p:to>
                                        <p:strVal val="visible"/>
                                      </p:to>
                                    </p:set>
                                    <p:animEffect transition="in" filter="wipe(left)">
                                      <p:cBhvr>
                                        <p:cTn id="11" dur="500"/>
                                        <p:tgtEl>
                                          <p:spTgt spid="14644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6437"/>
                                        </p:tgtEl>
                                        <p:attrNameLst>
                                          <p:attrName>style.visibility</p:attrName>
                                        </p:attrNameLst>
                                      </p:cBhvr>
                                      <p:to>
                                        <p:strVal val="visible"/>
                                      </p:to>
                                    </p:set>
                                    <p:animEffect transition="in" filter="wipe(left)">
                                      <p:cBhvr>
                                        <p:cTn id="15" dur="500"/>
                                        <p:tgtEl>
                                          <p:spTgt spid="1464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46439"/>
                                        </p:tgtEl>
                                        <p:attrNameLst>
                                          <p:attrName>style.visibility</p:attrName>
                                        </p:attrNameLst>
                                      </p:cBhvr>
                                      <p:to>
                                        <p:strVal val="visible"/>
                                      </p:to>
                                    </p:set>
                                    <p:animEffect transition="in" filter="wipe(down)">
                                      <p:cBhvr>
                                        <p:cTn id="20" dur="580">
                                          <p:stCondLst>
                                            <p:cond delay="0"/>
                                          </p:stCondLst>
                                        </p:cTn>
                                        <p:tgtEl>
                                          <p:spTgt spid="146439"/>
                                        </p:tgtEl>
                                      </p:cBhvr>
                                    </p:animEffect>
                                    <p:anim calcmode="lin" valueType="num">
                                      <p:cBhvr>
                                        <p:cTn id="21" dur="1822" tmFilter="0,0; 0.14,0.36; 0.43,0.73; 0.71,0.91; 1.0,1.0">
                                          <p:stCondLst>
                                            <p:cond delay="0"/>
                                          </p:stCondLst>
                                        </p:cTn>
                                        <p:tgtEl>
                                          <p:spTgt spid="14643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643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643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643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6439"/>
                                        </p:tgtEl>
                                        <p:attrNameLst>
                                          <p:attrName>ppt_y</p:attrName>
                                        </p:attrNameLst>
                                      </p:cBhvr>
                                      <p:tavLst>
                                        <p:tav tm="0" fmla="#ppt_y-sin(pi*$)/81">
                                          <p:val>
                                            <p:fltVal val="0"/>
                                          </p:val>
                                        </p:tav>
                                        <p:tav tm="100000">
                                          <p:val>
                                            <p:fltVal val="1"/>
                                          </p:val>
                                        </p:tav>
                                      </p:tavLst>
                                    </p:anim>
                                    <p:animScale>
                                      <p:cBhvr>
                                        <p:cTn id="26" dur="26">
                                          <p:stCondLst>
                                            <p:cond delay="650"/>
                                          </p:stCondLst>
                                        </p:cTn>
                                        <p:tgtEl>
                                          <p:spTgt spid="146439"/>
                                        </p:tgtEl>
                                      </p:cBhvr>
                                      <p:to x="100000" y="60000"/>
                                    </p:animScale>
                                    <p:animScale>
                                      <p:cBhvr>
                                        <p:cTn id="27" dur="166" decel="50000">
                                          <p:stCondLst>
                                            <p:cond delay="676"/>
                                          </p:stCondLst>
                                        </p:cTn>
                                        <p:tgtEl>
                                          <p:spTgt spid="146439"/>
                                        </p:tgtEl>
                                      </p:cBhvr>
                                      <p:to x="100000" y="100000"/>
                                    </p:animScale>
                                    <p:animScale>
                                      <p:cBhvr>
                                        <p:cTn id="28" dur="26">
                                          <p:stCondLst>
                                            <p:cond delay="1312"/>
                                          </p:stCondLst>
                                        </p:cTn>
                                        <p:tgtEl>
                                          <p:spTgt spid="146439"/>
                                        </p:tgtEl>
                                      </p:cBhvr>
                                      <p:to x="100000" y="80000"/>
                                    </p:animScale>
                                    <p:animScale>
                                      <p:cBhvr>
                                        <p:cTn id="29" dur="166" decel="50000">
                                          <p:stCondLst>
                                            <p:cond delay="1338"/>
                                          </p:stCondLst>
                                        </p:cTn>
                                        <p:tgtEl>
                                          <p:spTgt spid="146439"/>
                                        </p:tgtEl>
                                      </p:cBhvr>
                                      <p:to x="100000" y="100000"/>
                                    </p:animScale>
                                    <p:animScale>
                                      <p:cBhvr>
                                        <p:cTn id="30" dur="26">
                                          <p:stCondLst>
                                            <p:cond delay="1642"/>
                                          </p:stCondLst>
                                        </p:cTn>
                                        <p:tgtEl>
                                          <p:spTgt spid="146439"/>
                                        </p:tgtEl>
                                      </p:cBhvr>
                                      <p:to x="100000" y="90000"/>
                                    </p:animScale>
                                    <p:animScale>
                                      <p:cBhvr>
                                        <p:cTn id="31" dur="166" decel="50000">
                                          <p:stCondLst>
                                            <p:cond delay="1668"/>
                                          </p:stCondLst>
                                        </p:cTn>
                                        <p:tgtEl>
                                          <p:spTgt spid="146439"/>
                                        </p:tgtEl>
                                      </p:cBhvr>
                                      <p:to x="100000" y="100000"/>
                                    </p:animScale>
                                    <p:animScale>
                                      <p:cBhvr>
                                        <p:cTn id="32" dur="26">
                                          <p:stCondLst>
                                            <p:cond delay="1808"/>
                                          </p:stCondLst>
                                        </p:cTn>
                                        <p:tgtEl>
                                          <p:spTgt spid="146439"/>
                                        </p:tgtEl>
                                      </p:cBhvr>
                                      <p:to x="100000" y="95000"/>
                                    </p:animScale>
                                    <p:animScale>
                                      <p:cBhvr>
                                        <p:cTn id="33" dur="166" decel="50000">
                                          <p:stCondLst>
                                            <p:cond delay="1834"/>
                                          </p:stCondLst>
                                        </p:cTn>
                                        <p:tgtEl>
                                          <p:spTgt spid="1464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utoUpdateAnimBg="0"/>
      <p:bldP spid="146438" grpId="0" autoUpdateAnimBg="0"/>
      <p:bldP spid="1464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9" name="Picture 5" descr="GEOM-CH07-477-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182813"/>
          </a:xfrm>
          <a:prstGeom prst="rect">
            <a:avLst/>
          </a:prstGeom>
          <a:noFill/>
          <a:extLst>
            <a:ext uri="{909E8E84-426E-40DD-AFC4-6F175D3DCCD1}">
              <a14:hiddenFill xmlns:a14="http://schemas.microsoft.com/office/drawing/2010/main">
                <a:solidFill>
                  <a:srgbClr val="FFFFFF"/>
                </a:solidFill>
              </a14:hiddenFill>
            </a:ext>
          </a:extLst>
        </p:spPr>
      </p:pic>
      <p:sp>
        <p:nvSpPr>
          <p:cNvPr id="134146"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335039001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Example 4</a:t>
            </a:r>
          </a:p>
        </p:txBody>
      </p:sp>
      <p:sp>
        <p:nvSpPr>
          <p:cNvPr id="93187"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Parts of Similar Triangles</a:t>
            </a:r>
          </a:p>
        </p:txBody>
      </p:sp>
      <p:pic>
        <p:nvPicPr>
          <p:cNvPr id="93188" name="Picture 4" descr="GEO07-0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2498725"/>
            <a:ext cx="3609975" cy="3495675"/>
          </a:xfrm>
          <a:prstGeom prst="rect">
            <a:avLst/>
          </a:prstGeom>
          <a:noFill/>
          <a:extLst>
            <a:ext uri="{909E8E84-426E-40DD-AFC4-6F175D3DCCD1}">
              <a14:hiddenFill xmlns:a14="http://schemas.microsoft.com/office/drawing/2010/main">
                <a:solidFill>
                  <a:srgbClr val="FFFFFF"/>
                </a:solidFill>
              </a14:hiddenFill>
            </a:ext>
          </a:extLst>
        </p:spPr>
      </p:pic>
      <p:grpSp>
        <p:nvGrpSpPr>
          <p:cNvPr id="93189" name="Group 5"/>
          <p:cNvGrpSpPr>
            <a:grpSpLocks/>
          </p:cNvGrpSpPr>
          <p:nvPr/>
        </p:nvGrpSpPr>
        <p:grpSpPr bwMode="auto">
          <a:xfrm>
            <a:off x="876300" y="1457325"/>
            <a:ext cx="7962900" cy="795338"/>
            <a:chOff x="552" y="918"/>
            <a:chExt cx="5016" cy="501"/>
          </a:xfrm>
        </p:grpSpPr>
        <p:pic>
          <p:nvPicPr>
            <p:cNvPr id="93190" name="Picture 6" descr="26_geom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 y="918"/>
              <a:ext cx="760" cy="300"/>
            </a:xfrm>
            <a:prstGeom prst="rect">
              <a:avLst/>
            </a:prstGeom>
            <a:noFill/>
            <a:extLst>
              <a:ext uri="{909E8E84-426E-40DD-AFC4-6F175D3DCCD1}">
                <a14:hiddenFill xmlns:a14="http://schemas.microsoft.com/office/drawing/2010/main">
                  <a:solidFill>
                    <a:srgbClr val="FFFFFF"/>
                  </a:solidFill>
                </a14:hiddenFill>
              </a:ext>
            </a:extLst>
          </p:spPr>
        </p:pic>
        <p:sp>
          <p:nvSpPr>
            <p:cNvPr id="93191" name="Rectangle 7"/>
            <p:cNvSpPr>
              <a:spLocks noChangeArrowheads="1"/>
            </p:cNvSpPr>
            <p:nvPr/>
          </p:nvSpPr>
          <p:spPr bwMode="auto">
            <a:xfrm>
              <a:off x="552" y="947"/>
              <a:ext cx="5016" cy="47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ALGEBRA</a:t>
              </a:r>
              <a:r>
                <a:rPr lang="en-US" sz="2400">
                  <a:solidFill>
                    <a:srgbClr val="00539D"/>
                  </a:solidFill>
                  <a:ea typeface="Times New Roman" pitchFamily="18" charset="0"/>
                  <a:cs typeface="Arial" charset="0"/>
                </a:rPr>
                <a:t>  </a:t>
              </a:r>
              <a:r>
                <a:rPr lang="en-US" sz="2400" b="1">
                  <a:solidFill>
                    <a:srgbClr val="00539D"/>
                  </a:solidFill>
                  <a:ea typeface="Times New Roman" pitchFamily="18" charset="0"/>
                  <a:cs typeface="Arial" charset="0"/>
                </a:rPr>
                <a:t>Given               , </a:t>
              </a:r>
              <a:r>
                <a:rPr lang="en-US" sz="2400" i="1">
                  <a:solidFill>
                    <a:srgbClr val="00539D"/>
                  </a:solidFill>
                  <a:ea typeface="Times New Roman" pitchFamily="18" charset="0"/>
                  <a:cs typeface="Arial" charset="0"/>
                </a:rPr>
                <a:t>RS = </a:t>
              </a:r>
              <a:r>
                <a:rPr lang="en-US" sz="2400">
                  <a:solidFill>
                    <a:srgbClr val="00539D"/>
                  </a:solidFill>
                  <a:ea typeface="Times New Roman" pitchFamily="18" charset="0"/>
                  <a:cs typeface="Arial" charset="0"/>
                </a:rPr>
                <a:t>4</a:t>
              </a:r>
              <a:r>
                <a:rPr lang="en-US" sz="2400" b="1">
                  <a:solidFill>
                    <a:srgbClr val="00539D"/>
                  </a:solidFill>
                  <a:ea typeface="Times New Roman" pitchFamily="18" charset="0"/>
                  <a:cs typeface="Arial" charset="0"/>
                </a:rPr>
                <a:t>, </a:t>
              </a:r>
              <a:r>
                <a:rPr lang="en-US" sz="2400" i="1">
                  <a:solidFill>
                    <a:srgbClr val="00539D"/>
                  </a:solidFill>
                  <a:ea typeface="Times New Roman" pitchFamily="18" charset="0"/>
                  <a:cs typeface="Arial" charset="0"/>
                </a:rPr>
                <a:t>RQ</a:t>
              </a:r>
              <a:r>
                <a:rPr lang="en-US" sz="2400">
                  <a:solidFill>
                    <a:srgbClr val="00539D"/>
                  </a:solidFill>
                  <a:ea typeface="Times New Roman" pitchFamily="18" charset="0"/>
                  <a:cs typeface="Arial" charset="0"/>
                </a:rPr>
                <a:t> = </a:t>
              </a:r>
              <a:r>
                <a:rPr lang="en-US" sz="2400" i="1">
                  <a:solidFill>
                    <a:srgbClr val="00539D"/>
                  </a:solidFill>
                  <a:ea typeface="Times New Roman" pitchFamily="18" charset="0"/>
                  <a:cs typeface="Arial" charset="0"/>
                </a:rPr>
                <a:t>x </a:t>
              </a:r>
              <a:r>
                <a:rPr lang="en-US" sz="2400">
                  <a:solidFill>
                    <a:srgbClr val="00539D"/>
                  </a:solidFill>
                  <a:ea typeface="Times New Roman" pitchFamily="18" charset="0"/>
                  <a:cs typeface="Arial" charset="0"/>
                </a:rPr>
                <a:t>+ 3</a:t>
              </a:r>
              <a:r>
                <a:rPr lang="en-US" sz="2400" b="1">
                  <a:solidFill>
                    <a:srgbClr val="00539D"/>
                  </a:solidFill>
                  <a:ea typeface="Times New Roman" pitchFamily="18" charset="0"/>
                  <a:cs typeface="Arial" charset="0"/>
                </a:rPr>
                <a:t>, </a:t>
              </a:r>
              <a:br>
                <a:rPr lang="en-US" sz="2400" b="1">
                  <a:solidFill>
                    <a:srgbClr val="00539D"/>
                  </a:solidFill>
                  <a:ea typeface="Times New Roman" pitchFamily="18" charset="0"/>
                  <a:cs typeface="Arial" charset="0"/>
                </a:rPr>
              </a:br>
              <a:r>
                <a:rPr lang="en-US" sz="2400" i="1">
                  <a:solidFill>
                    <a:srgbClr val="00539D"/>
                  </a:solidFill>
                  <a:ea typeface="Times New Roman" pitchFamily="18" charset="0"/>
                  <a:cs typeface="Arial" charset="0"/>
                </a:rPr>
                <a:t>QT</a:t>
              </a:r>
              <a:r>
                <a:rPr lang="en-US" sz="2400" b="1">
                  <a:solidFill>
                    <a:srgbClr val="00539D"/>
                  </a:solidFill>
                  <a:ea typeface="Times New Roman" pitchFamily="18" charset="0"/>
                  <a:cs typeface="Arial" charset="0"/>
                </a:rPr>
                <a:t> </a:t>
              </a:r>
              <a:r>
                <a:rPr lang="en-US" sz="2400">
                  <a:solidFill>
                    <a:srgbClr val="00539D"/>
                  </a:solidFill>
                  <a:ea typeface="Times New Roman" pitchFamily="18" charset="0"/>
                  <a:cs typeface="Arial" charset="0"/>
                </a:rPr>
                <a:t>= 2</a:t>
              </a:r>
              <a:r>
                <a:rPr lang="en-US" sz="2400" i="1">
                  <a:solidFill>
                    <a:srgbClr val="00539D"/>
                  </a:solidFill>
                  <a:ea typeface="Times New Roman" pitchFamily="18" charset="0"/>
                  <a:cs typeface="Arial" charset="0"/>
                </a:rPr>
                <a:t>x</a:t>
              </a:r>
              <a:r>
                <a:rPr lang="en-US" sz="2400">
                  <a:solidFill>
                    <a:srgbClr val="00539D"/>
                  </a:solidFill>
                  <a:ea typeface="Times New Roman" pitchFamily="18" charset="0"/>
                  <a:cs typeface="Arial" charset="0"/>
                </a:rPr>
                <a:t> + 10</a:t>
              </a:r>
              <a:r>
                <a:rPr lang="en-US" sz="2400" b="1">
                  <a:solidFill>
                    <a:srgbClr val="00539D"/>
                  </a:solidFill>
                  <a:ea typeface="Times New Roman" pitchFamily="18" charset="0"/>
                  <a:cs typeface="Arial" charset="0"/>
                </a:rPr>
                <a:t>, </a:t>
              </a:r>
              <a:r>
                <a:rPr lang="en-US" sz="2400" i="1">
                  <a:solidFill>
                    <a:srgbClr val="00539D"/>
                  </a:solidFill>
                  <a:ea typeface="Times New Roman" pitchFamily="18" charset="0"/>
                  <a:cs typeface="Arial" charset="0"/>
                </a:rPr>
                <a:t>UT</a:t>
              </a:r>
              <a:r>
                <a:rPr lang="en-US" sz="2400">
                  <a:solidFill>
                    <a:srgbClr val="00539D"/>
                  </a:solidFill>
                  <a:ea typeface="Times New Roman" pitchFamily="18" charset="0"/>
                  <a:cs typeface="Arial" charset="0"/>
                </a:rPr>
                <a:t> = 10</a:t>
              </a:r>
              <a:r>
                <a:rPr lang="en-US" sz="2400" b="1">
                  <a:solidFill>
                    <a:srgbClr val="00539D"/>
                  </a:solidFill>
                  <a:ea typeface="Times New Roman" pitchFamily="18" charset="0"/>
                  <a:cs typeface="Arial" charset="0"/>
                </a:rPr>
                <a:t>, find </a:t>
              </a:r>
              <a:r>
                <a:rPr lang="en-US" sz="2400" i="1">
                  <a:solidFill>
                    <a:srgbClr val="00539D"/>
                  </a:solidFill>
                  <a:ea typeface="Times New Roman" pitchFamily="18" charset="0"/>
                  <a:cs typeface="Arial" charset="0"/>
                </a:rPr>
                <a:t>RQ</a:t>
              </a:r>
              <a:r>
                <a:rPr lang="en-US" sz="2400" b="1">
                  <a:solidFill>
                    <a:srgbClr val="00539D"/>
                  </a:solidFill>
                  <a:ea typeface="Times New Roman" pitchFamily="18" charset="0"/>
                  <a:cs typeface="Arial" charset="0"/>
                </a:rPr>
                <a:t> and </a:t>
              </a:r>
              <a:r>
                <a:rPr lang="en-US" sz="2400" i="1">
                  <a:solidFill>
                    <a:srgbClr val="00539D"/>
                  </a:solidFill>
                  <a:ea typeface="Times New Roman" pitchFamily="18" charset="0"/>
                  <a:cs typeface="Arial" charset="0"/>
                </a:rPr>
                <a:t>QT</a:t>
              </a:r>
              <a:r>
                <a:rPr lang="en-US" sz="2400" b="1">
                  <a:solidFill>
                    <a:srgbClr val="00539D"/>
                  </a:solidFill>
                  <a:ea typeface="Times New Roman" pitchFamily="18" charset="0"/>
                  <a:cs typeface="Arial" charset="0"/>
                </a:rPr>
                <a:t>.</a:t>
              </a:r>
            </a:p>
          </p:txBody>
        </p:sp>
      </p:grpSp>
    </p:spTree>
    <p:custDataLst>
      <p:tags r:id="rId1"/>
    </p:custDataLst>
    <p:extLst>
      <p:ext uri="{BB962C8B-B14F-4D97-AF65-F5344CB8AC3E}">
        <p14:creationId xmlns:p14="http://schemas.microsoft.com/office/powerpoint/2010/main" val="2655789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wipe(left)">
                                      <p:cBhvr>
                                        <p:cTn id="7" dur="500"/>
                                        <p:tgtEl>
                                          <p:spTgt spid="9318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188"/>
                                        </p:tgtEl>
                                        <p:attrNameLst>
                                          <p:attrName>style.visibility</p:attrName>
                                        </p:attrNameLst>
                                      </p:cBhvr>
                                      <p:to>
                                        <p:strVal val="visible"/>
                                      </p:to>
                                    </p:set>
                                    <p:animEffect transition="in" filter="wipe(left)">
                                      <p:cBhvr>
                                        <p:cTn id="11"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Example 4</a:t>
            </a:r>
          </a:p>
        </p:txBody>
      </p:sp>
      <p:sp>
        <p:nvSpPr>
          <p:cNvPr id="94212" name="Text Box 4"/>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Parts of Similar Triangles</a:t>
            </a:r>
          </a:p>
        </p:txBody>
      </p:sp>
      <p:pic>
        <p:nvPicPr>
          <p:cNvPr id="94235" name="Picture 27" descr="Ch06-106"/>
          <p:cNvPicPr preferRelativeResize="0">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1095375" y="3844925"/>
            <a:ext cx="2290763" cy="723900"/>
          </a:xfrm>
          <a:prstGeom prst="rect">
            <a:avLst/>
          </a:prstGeom>
          <a:noFill/>
          <a:extLst>
            <a:ext uri="{909E8E84-426E-40DD-AFC4-6F175D3DCCD1}">
              <a14:hiddenFill xmlns:a14="http://schemas.microsoft.com/office/drawing/2010/main">
                <a:solidFill>
                  <a:srgbClr val="FFFFFF"/>
                </a:solidFill>
              </a14:hiddenFill>
            </a:ext>
          </a:extLst>
        </p:spPr>
      </p:pic>
      <p:pic>
        <p:nvPicPr>
          <p:cNvPr id="94236" name="Picture 28" descr="Ch06-107"/>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076325" y="4740275"/>
            <a:ext cx="2789238" cy="695325"/>
          </a:xfrm>
          <a:prstGeom prst="rect">
            <a:avLst/>
          </a:prstGeom>
          <a:noFill/>
          <a:extLst>
            <a:ext uri="{909E8E84-426E-40DD-AFC4-6F175D3DCCD1}">
              <a14:hiddenFill xmlns:a14="http://schemas.microsoft.com/office/drawing/2010/main">
                <a:solidFill>
                  <a:srgbClr val="FFFFFF"/>
                </a:solidFill>
              </a14:hiddenFill>
            </a:ext>
          </a:extLst>
        </p:spPr>
      </p:pic>
      <p:pic>
        <p:nvPicPr>
          <p:cNvPr id="94237" name="Picture 29" descr="Ch06-108"/>
          <p:cNvPicPr preferRelativeResize="0">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154113" y="5700713"/>
            <a:ext cx="2936875" cy="400050"/>
          </a:xfrm>
          <a:prstGeom prst="rect">
            <a:avLst/>
          </a:prstGeom>
          <a:noFill/>
          <a:extLst>
            <a:ext uri="{909E8E84-426E-40DD-AFC4-6F175D3DCCD1}">
              <a14:hiddenFill xmlns:a14="http://schemas.microsoft.com/office/drawing/2010/main">
                <a:solidFill>
                  <a:srgbClr val="FFFFFF"/>
                </a:solidFill>
              </a14:hiddenFill>
            </a:ext>
          </a:extLst>
        </p:spPr>
      </p:pic>
      <p:sp>
        <p:nvSpPr>
          <p:cNvPr id="94238" name="Text Box 30"/>
          <p:cNvSpPr txBox="1">
            <a:spLocks noChangeArrowheads="1"/>
          </p:cNvSpPr>
          <p:nvPr/>
        </p:nvSpPr>
        <p:spPr bwMode="auto">
          <a:xfrm>
            <a:off x="4446588" y="4864100"/>
            <a:ext cx="4146550"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Substitution</a:t>
            </a:r>
          </a:p>
        </p:txBody>
      </p:sp>
      <p:sp>
        <p:nvSpPr>
          <p:cNvPr id="94239" name="Text Box 31"/>
          <p:cNvSpPr txBox="1">
            <a:spLocks noChangeArrowheads="1"/>
          </p:cNvSpPr>
          <p:nvPr/>
        </p:nvSpPr>
        <p:spPr bwMode="auto">
          <a:xfrm>
            <a:off x="4446588" y="5670550"/>
            <a:ext cx="4146550"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Cross Products Property</a:t>
            </a:r>
          </a:p>
        </p:txBody>
      </p:sp>
      <p:grpSp>
        <p:nvGrpSpPr>
          <p:cNvPr id="94243" name="Group 35"/>
          <p:cNvGrpSpPr>
            <a:grpSpLocks/>
          </p:cNvGrpSpPr>
          <p:nvPr/>
        </p:nvGrpSpPr>
        <p:grpSpPr bwMode="auto">
          <a:xfrm>
            <a:off x="1031875" y="1368425"/>
            <a:ext cx="8035925" cy="2413000"/>
            <a:chOff x="650" y="862"/>
            <a:chExt cx="5062" cy="1520"/>
          </a:xfrm>
        </p:grpSpPr>
        <p:sp>
          <p:nvSpPr>
            <p:cNvPr id="94232" name="Text Box 24"/>
            <p:cNvSpPr txBox="1">
              <a:spLocks noChangeArrowheads="1"/>
            </p:cNvSpPr>
            <p:nvPr/>
          </p:nvSpPr>
          <p:spPr bwMode="auto">
            <a:xfrm>
              <a:off x="650" y="862"/>
              <a:ext cx="5062" cy="2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150000"/>
                </a:lnSpc>
                <a:spcBef>
                  <a:spcPct val="20000"/>
                </a:spcBef>
                <a:spcAft>
                  <a:spcPct val="20000"/>
                </a:spcAft>
                <a:buClr>
                  <a:srgbClr val="FFFFFF"/>
                </a:buClr>
              </a:pPr>
              <a:r>
                <a:rPr lang="en-US" sz="2400">
                  <a:solidFill>
                    <a:srgbClr val="000000"/>
                  </a:solidFill>
                </a:rPr>
                <a:t>Since                                                                  </a:t>
              </a:r>
              <a:br>
                <a:rPr lang="en-US" sz="2400">
                  <a:solidFill>
                    <a:srgbClr val="000000"/>
                  </a:solidFill>
                </a:rPr>
              </a:br>
              <a:r>
                <a:rPr lang="en-US" sz="2400">
                  <a:solidFill>
                    <a:srgbClr val="000000"/>
                  </a:solidFill>
                </a:rPr>
                <a:t>because they are alternate interior angles. By AA Similarity, </a:t>
              </a:r>
              <a:r>
                <a:rPr lang="el-GR" sz="2400">
                  <a:solidFill>
                    <a:srgbClr val="000000"/>
                  </a:solidFill>
                  <a:cs typeface="Arial" charset="0"/>
                </a:rPr>
                <a:t>Δ</a:t>
              </a:r>
              <a:r>
                <a:rPr lang="en-US" sz="2400" i="1">
                  <a:solidFill>
                    <a:srgbClr val="000000"/>
                  </a:solidFill>
                </a:rPr>
                <a:t>RSQ ~ </a:t>
              </a:r>
              <a:r>
                <a:rPr lang="el-GR" sz="2400">
                  <a:solidFill>
                    <a:srgbClr val="000000"/>
                  </a:solidFill>
                  <a:cs typeface="Arial" charset="0"/>
                </a:rPr>
                <a:t>Δ</a:t>
              </a:r>
              <a:r>
                <a:rPr lang="en-US" sz="2400" i="1">
                  <a:solidFill>
                    <a:srgbClr val="000000"/>
                  </a:solidFill>
                  <a:cs typeface="Arial" charset="0"/>
                </a:rPr>
                <a:t>T</a:t>
              </a:r>
              <a:r>
                <a:rPr lang="en-US" sz="2400" i="1">
                  <a:solidFill>
                    <a:srgbClr val="000000"/>
                  </a:solidFill>
                </a:rPr>
                <a:t>UQ. </a:t>
              </a:r>
              <a:r>
                <a:rPr lang="en-US" sz="2400">
                  <a:solidFill>
                    <a:srgbClr val="000000"/>
                  </a:solidFill>
                </a:rPr>
                <a:t>Using the definition of similar polygons, </a:t>
              </a:r>
            </a:p>
          </p:txBody>
        </p:sp>
        <p:pic>
          <p:nvPicPr>
            <p:cNvPr id="94233" name="Picture 25" descr="Ch06-105"/>
            <p:cNvPicPr preferRelativeResize="0">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1566" y="1926"/>
              <a:ext cx="882" cy="456"/>
            </a:xfrm>
            <a:prstGeom prst="rect">
              <a:avLst/>
            </a:prstGeom>
            <a:noFill/>
            <a:extLst>
              <a:ext uri="{909E8E84-426E-40DD-AFC4-6F175D3DCCD1}">
                <a14:hiddenFill xmlns:a14="http://schemas.microsoft.com/office/drawing/2010/main">
                  <a:solidFill>
                    <a:srgbClr val="FFFFFF"/>
                  </a:solidFill>
                </a14:hiddenFill>
              </a:ext>
            </a:extLst>
          </p:spPr>
        </p:pic>
        <p:pic>
          <p:nvPicPr>
            <p:cNvPr id="94234" name="Picture 26" descr="Ch06-103"/>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l="16191" b="-7256"/>
            <a:stretch>
              <a:fillRect/>
            </a:stretch>
          </p:blipFill>
          <p:spPr bwMode="auto">
            <a:xfrm>
              <a:off x="1950" y="956"/>
              <a:ext cx="3204" cy="340"/>
            </a:xfrm>
            <a:prstGeom prst="rect">
              <a:avLst/>
            </a:prstGeom>
            <a:noFill/>
            <a:extLst>
              <a:ext uri="{909E8E84-426E-40DD-AFC4-6F175D3DCCD1}">
                <a14:hiddenFill xmlns:a14="http://schemas.microsoft.com/office/drawing/2010/main">
                  <a:solidFill>
                    <a:srgbClr val="FFFFFF"/>
                  </a:solidFill>
                </a14:hiddenFill>
              </a:ext>
            </a:extLst>
          </p:spPr>
        </p:pic>
        <p:pic>
          <p:nvPicPr>
            <p:cNvPr id="94240" name="Picture 32" descr="Ch06-103"/>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r="92596" b="-7256"/>
            <a:stretch>
              <a:fillRect/>
            </a:stretch>
          </p:blipFill>
          <p:spPr bwMode="auto">
            <a:xfrm>
              <a:off x="1235" y="956"/>
              <a:ext cx="283" cy="340"/>
            </a:xfrm>
            <a:prstGeom prst="rect">
              <a:avLst/>
            </a:prstGeom>
            <a:noFill/>
            <a:extLst>
              <a:ext uri="{909E8E84-426E-40DD-AFC4-6F175D3DCCD1}">
                <a14:hiddenFill xmlns:a14="http://schemas.microsoft.com/office/drawing/2010/main">
                  <a:solidFill>
                    <a:srgbClr val="FFFFFF"/>
                  </a:solidFill>
                </a14:hiddenFill>
              </a:ext>
            </a:extLst>
          </p:spPr>
        </p:pic>
        <p:pic>
          <p:nvPicPr>
            <p:cNvPr id="94241" name="Picture 33" descr="Ch06-103"/>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l="9129" r="83337" b="-7256"/>
            <a:stretch>
              <a:fillRect/>
            </a:stretch>
          </p:blipFill>
          <p:spPr bwMode="auto">
            <a:xfrm>
              <a:off x="1680" y="956"/>
              <a:ext cx="288" cy="340"/>
            </a:xfrm>
            <a:prstGeom prst="rect">
              <a:avLst/>
            </a:prstGeom>
            <a:noFill/>
            <a:extLst>
              <a:ext uri="{909E8E84-426E-40DD-AFC4-6F175D3DCCD1}">
                <a14:hiddenFill xmlns:a14="http://schemas.microsoft.com/office/drawing/2010/main">
                  <a:solidFill>
                    <a:srgbClr val="FFFFFF"/>
                  </a:solidFill>
                </a14:hiddenFill>
              </a:ext>
            </a:extLst>
          </p:spPr>
        </p:pic>
        <p:pic>
          <p:nvPicPr>
            <p:cNvPr id="94242" name="Picture 34" descr="Ch06-103"/>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l="7063" r="90871" b="-7256"/>
            <a:stretch>
              <a:fillRect/>
            </a:stretch>
          </p:blipFill>
          <p:spPr bwMode="auto">
            <a:xfrm>
              <a:off x="1553" y="956"/>
              <a:ext cx="79" cy="34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843817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4243"/>
                                        </p:tgtEl>
                                        <p:attrNameLst>
                                          <p:attrName>style.visibility</p:attrName>
                                        </p:attrNameLst>
                                      </p:cBhvr>
                                      <p:to>
                                        <p:strVal val="visible"/>
                                      </p:to>
                                    </p:set>
                                    <p:animEffect transition="in" filter="wipe(left)">
                                      <p:cBhvr>
                                        <p:cTn id="7" dur="500"/>
                                        <p:tgtEl>
                                          <p:spTgt spid="94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4235"/>
                                        </p:tgtEl>
                                        <p:attrNameLst>
                                          <p:attrName>style.visibility</p:attrName>
                                        </p:attrNameLst>
                                      </p:cBhvr>
                                      <p:to>
                                        <p:strVal val="visible"/>
                                      </p:to>
                                    </p:set>
                                    <p:animEffect transition="in" filter="wipe(left)">
                                      <p:cBhvr>
                                        <p:cTn id="12" dur="500"/>
                                        <p:tgtEl>
                                          <p:spTgt spid="942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4236"/>
                                        </p:tgtEl>
                                        <p:attrNameLst>
                                          <p:attrName>style.visibility</p:attrName>
                                        </p:attrNameLst>
                                      </p:cBhvr>
                                      <p:to>
                                        <p:strVal val="visible"/>
                                      </p:to>
                                    </p:set>
                                    <p:animEffect transition="in" filter="wipe(left)">
                                      <p:cBhvr>
                                        <p:cTn id="17" dur="500"/>
                                        <p:tgtEl>
                                          <p:spTgt spid="94236"/>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4238"/>
                                        </p:tgtEl>
                                        <p:attrNameLst>
                                          <p:attrName>style.visibility</p:attrName>
                                        </p:attrNameLst>
                                      </p:cBhvr>
                                      <p:to>
                                        <p:strVal val="visible"/>
                                      </p:to>
                                    </p:set>
                                    <p:animEffect transition="in" filter="wipe(left)">
                                      <p:cBhvr>
                                        <p:cTn id="21" dur="500"/>
                                        <p:tgtEl>
                                          <p:spTgt spid="942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94237"/>
                                        </p:tgtEl>
                                        <p:attrNameLst>
                                          <p:attrName>style.visibility</p:attrName>
                                        </p:attrNameLst>
                                      </p:cBhvr>
                                      <p:to>
                                        <p:strVal val="visible"/>
                                      </p:to>
                                    </p:set>
                                    <p:animEffect transition="in" filter="wipe(left)">
                                      <p:cBhvr>
                                        <p:cTn id="26" dur="500"/>
                                        <p:tgtEl>
                                          <p:spTgt spid="94237"/>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4239"/>
                                        </p:tgtEl>
                                        <p:attrNameLst>
                                          <p:attrName>style.visibility</p:attrName>
                                        </p:attrNameLst>
                                      </p:cBhvr>
                                      <p:to>
                                        <p:strVal val="visible"/>
                                      </p:to>
                                    </p:set>
                                    <p:animEffect transition="in" filter="wipe(left)">
                                      <p:cBhvr>
                                        <p:cTn id="30" dur="500"/>
                                        <p:tgtEl>
                                          <p:spTgt spid="94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8" grpId="0" autoUpdateAnimBg="0"/>
      <p:bldP spid="9423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Example 4</a:t>
            </a:r>
          </a:p>
        </p:txBody>
      </p:sp>
      <p:sp>
        <p:nvSpPr>
          <p:cNvPr id="150531"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Parts of Similar Triangles</a:t>
            </a:r>
          </a:p>
        </p:txBody>
      </p:sp>
      <p:sp>
        <p:nvSpPr>
          <p:cNvPr id="150541" name="Rectangle 13"/>
          <p:cNvSpPr>
            <a:spLocks noChangeArrowheads="1"/>
          </p:cNvSpPr>
          <p:nvPr/>
        </p:nvSpPr>
        <p:spPr bwMode="auto">
          <a:xfrm>
            <a:off x="533400" y="53340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a:t>
            </a:r>
            <a:r>
              <a:rPr lang="en-US" sz="2400" i="1">
                <a:solidFill>
                  <a:srgbClr val="E01B22"/>
                </a:solidFill>
              </a:rPr>
              <a:t>RQ</a:t>
            </a:r>
            <a:r>
              <a:rPr lang="en-US" sz="2400">
                <a:solidFill>
                  <a:srgbClr val="E01B22"/>
                </a:solidFill>
              </a:rPr>
              <a:t> = 8; </a:t>
            </a:r>
            <a:r>
              <a:rPr lang="en-US" sz="2400" i="1">
                <a:solidFill>
                  <a:srgbClr val="E01B22"/>
                </a:solidFill>
              </a:rPr>
              <a:t>QT</a:t>
            </a:r>
            <a:r>
              <a:rPr lang="en-US" sz="2400">
                <a:solidFill>
                  <a:srgbClr val="E01B22"/>
                </a:solidFill>
              </a:rPr>
              <a:t> = 20</a:t>
            </a:r>
            <a:endParaRPr lang="en-US" sz="2400" i="1">
              <a:solidFill>
                <a:srgbClr val="E01B22"/>
              </a:solidFill>
            </a:endParaRPr>
          </a:p>
        </p:txBody>
      </p:sp>
      <p:pic>
        <p:nvPicPr>
          <p:cNvPr id="150542" name="Picture 14" descr="Ch06-111"/>
          <p:cNvPicPr preferRelativeResize="0">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1001713" y="2854325"/>
            <a:ext cx="1962150" cy="255588"/>
          </a:xfrm>
          <a:prstGeom prst="rect">
            <a:avLst/>
          </a:prstGeom>
          <a:noFill/>
          <a:extLst>
            <a:ext uri="{909E8E84-426E-40DD-AFC4-6F175D3DCCD1}">
              <a14:hiddenFill xmlns:a14="http://schemas.microsoft.com/office/drawing/2010/main">
                <a:solidFill>
                  <a:srgbClr val="FFFFFF"/>
                </a:solidFill>
              </a14:hiddenFill>
            </a:ext>
          </a:extLst>
        </p:spPr>
      </p:pic>
      <p:pic>
        <p:nvPicPr>
          <p:cNvPr id="150543" name="Picture 15" descr="Ch06-109"/>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973138" y="1568450"/>
            <a:ext cx="2922587" cy="255588"/>
          </a:xfrm>
          <a:prstGeom prst="rect">
            <a:avLst/>
          </a:prstGeom>
          <a:noFill/>
          <a:extLst>
            <a:ext uri="{909E8E84-426E-40DD-AFC4-6F175D3DCCD1}">
              <a14:hiddenFill xmlns:a14="http://schemas.microsoft.com/office/drawing/2010/main">
                <a:solidFill>
                  <a:srgbClr val="FFFFFF"/>
                </a:solidFill>
              </a14:hiddenFill>
            </a:ext>
          </a:extLst>
        </p:spPr>
      </p:pic>
      <p:pic>
        <p:nvPicPr>
          <p:cNvPr id="150544" name="Picture 16" descr="Ch06-110"/>
          <p:cNvPicPr preferRelativeResize="0">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001713" y="2036763"/>
            <a:ext cx="2133600" cy="255587"/>
          </a:xfrm>
          <a:prstGeom prst="rect">
            <a:avLst/>
          </a:prstGeom>
          <a:noFill/>
          <a:extLst>
            <a:ext uri="{909E8E84-426E-40DD-AFC4-6F175D3DCCD1}">
              <a14:hiddenFill xmlns:a14="http://schemas.microsoft.com/office/drawing/2010/main">
                <a:solidFill>
                  <a:srgbClr val="FFFFFF"/>
                </a:solidFill>
              </a14:hiddenFill>
            </a:ext>
          </a:extLst>
        </p:spPr>
      </p:pic>
      <p:sp>
        <p:nvSpPr>
          <p:cNvPr id="150545" name="Text Box 17"/>
          <p:cNvSpPr txBox="1">
            <a:spLocks noChangeArrowheads="1"/>
          </p:cNvSpPr>
          <p:nvPr/>
        </p:nvSpPr>
        <p:spPr bwMode="auto">
          <a:xfrm>
            <a:off x="4275138" y="1487488"/>
            <a:ext cx="4146550" cy="420687"/>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Distributive Property</a:t>
            </a:r>
          </a:p>
        </p:txBody>
      </p:sp>
      <p:sp>
        <p:nvSpPr>
          <p:cNvPr id="150546" name="Text Box 18"/>
          <p:cNvSpPr txBox="1">
            <a:spLocks noChangeArrowheads="1"/>
          </p:cNvSpPr>
          <p:nvPr/>
        </p:nvSpPr>
        <p:spPr bwMode="auto">
          <a:xfrm>
            <a:off x="4275138" y="1979613"/>
            <a:ext cx="4773612"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Subtract 8</a:t>
            </a:r>
            <a:r>
              <a:rPr lang="en-US" sz="2400" i="1">
                <a:solidFill>
                  <a:srgbClr val="000000"/>
                </a:solidFill>
              </a:rPr>
              <a:t>x</a:t>
            </a:r>
            <a:r>
              <a:rPr lang="en-US" sz="2400">
                <a:solidFill>
                  <a:srgbClr val="000000"/>
                </a:solidFill>
              </a:rPr>
              <a:t> and 30 from each side.</a:t>
            </a:r>
          </a:p>
        </p:txBody>
      </p:sp>
      <p:sp>
        <p:nvSpPr>
          <p:cNvPr id="150547" name="Text Box 19"/>
          <p:cNvSpPr txBox="1">
            <a:spLocks noChangeArrowheads="1"/>
          </p:cNvSpPr>
          <p:nvPr/>
        </p:nvSpPr>
        <p:spPr bwMode="auto">
          <a:xfrm>
            <a:off x="4275138" y="2784475"/>
            <a:ext cx="4146550"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Divide each side by 2.</a:t>
            </a:r>
          </a:p>
        </p:txBody>
      </p:sp>
      <p:sp>
        <p:nvSpPr>
          <p:cNvPr id="150548" name="Text Box 20"/>
          <p:cNvSpPr txBox="1">
            <a:spLocks noChangeArrowheads="1"/>
          </p:cNvSpPr>
          <p:nvPr/>
        </p:nvSpPr>
        <p:spPr bwMode="auto">
          <a:xfrm>
            <a:off x="866775" y="3429000"/>
            <a:ext cx="8170863"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Now find </a:t>
            </a:r>
            <a:r>
              <a:rPr lang="en-US" sz="2400" i="1">
                <a:solidFill>
                  <a:srgbClr val="000000"/>
                </a:solidFill>
              </a:rPr>
              <a:t>RQ</a:t>
            </a:r>
            <a:r>
              <a:rPr lang="en-US" sz="2400">
                <a:solidFill>
                  <a:srgbClr val="000000"/>
                </a:solidFill>
              </a:rPr>
              <a:t> and </a:t>
            </a:r>
            <a:r>
              <a:rPr lang="en-US" sz="2400" i="1">
                <a:solidFill>
                  <a:srgbClr val="000000"/>
                </a:solidFill>
              </a:rPr>
              <a:t>QT</a:t>
            </a:r>
            <a:r>
              <a:rPr lang="en-US" sz="2400">
                <a:solidFill>
                  <a:srgbClr val="000000"/>
                </a:solidFill>
              </a:rPr>
              <a:t>.</a:t>
            </a:r>
          </a:p>
        </p:txBody>
      </p:sp>
      <p:pic>
        <p:nvPicPr>
          <p:cNvPr id="150549" name="Picture 21" descr="Ch06-115"/>
          <p:cNvPicPr preferRelativeResize="0">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5465763" y="4524375"/>
            <a:ext cx="2779712" cy="400050"/>
          </a:xfrm>
          <a:prstGeom prst="rect">
            <a:avLst/>
          </a:prstGeom>
          <a:noFill/>
          <a:extLst>
            <a:ext uri="{909E8E84-426E-40DD-AFC4-6F175D3DCCD1}">
              <a14:hiddenFill xmlns:a14="http://schemas.microsoft.com/office/drawing/2010/main">
                <a:solidFill>
                  <a:srgbClr val="FFFFFF"/>
                </a:solidFill>
              </a14:hiddenFill>
            </a:ext>
          </a:extLst>
        </p:spPr>
      </p:pic>
      <p:pic>
        <p:nvPicPr>
          <p:cNvPr id="150550" name="Picture 22" descr="Ch06-112"/>
          <p:cNvPicPr preferRelativeResize="0">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1050925" y="4043363"/>
            <a:ext cx="1414463"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0551" name="Picture 23" descr="Ch06-113"/>
          <p:cNvPicPr preferRelativeResize="0">
            <a:picLocks noChangeAspect="1" noChangeArrowheads="1"/>
          </p:cNvPicPr>
          <p:nvPr/>
        </p:nvPicPr>
        <p:blipFill>
          <a:blip r:embed="rId8">
            <a:lum bright="-100000"/>
            <a:extLst>
              <a:ext uri="{28A0092B-C50C-407E-A947-70E740481C1C}">
                <a14:useLocalDpi xmlns:a14="http://schemas.microsoft.com/office/drawing/2010/main" val="0"/>
              </a:ext>
            </a:extLst>
          </a:blip>
          <a:srcRect/>
          <a:stretch>
            <a:fillRect/>
          </a:stretch>
        </p:blipFill>
        <p:spPr bwMode="auto">
          <a:xfrm>
            <a:off x="1050925" y="4524375"/>
            <a:ext cx="203835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0552" name="Picture 24" descr="Ch06-114"/>
          <p:cNvPicPr preferRelativeResize="0">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5465763" y="4043363"/>
            <a:ext cx="1719262" cy="2762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505339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0543"/>
                                        </p:tgtEl>
                                        <p:attrNameLst>
                                          <p:attrName>style.visibility</p:attrName>
                                        </p:attrNameLst>
                                      </p:cBhvr>
                                      <p:to>
                                        <p:strVal val="visible"/>
                                      </p:to>
                                    </p:set>
                                    <p:animEffect transition="in" filter="wipe(left)">
                                      <p:cBhvr>
                                        <p:cTn id="7" dur="500"/>
                                        <p:tgtEl>
                                          <p:spTgt spid="1505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0545"/>
                                        </p:tgtEl>
                                        <p:attrNameLst>
                                          <p:attrName>style.visibility</p:attrName>
                                        </p:attrNameLst>
                                      </p:cBhvr>
                                      <p:to>
                                        <p:strVal val="visible"/>
                                      </p:to>
                                    </p:set>
                                    <p:animEffect transition="in" filter="wipe(left)">
                                      <p:cBhvr>
                                        <p:cTn id="11" dur="500"/>
                                        <p:tgtEl>
                                          <p:spTgt spid="1505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wipe(left)">
                                      <p:cBhvr>
                                        <p:cTn id="16" dur="500"/>
                                        <p:tgtEl>
                                          <p:spTgt spid="15054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0546"/>
                                        </p:tgtEl>
                                        <p:attrNameLst>
                                          <p:attrName>style.visibility</p:attrName>
                                        </p:attrNameLst>
                                      </p:cBhvr>
                                      <p:to>
                                        <p:strVal val="visible"/>
                                      </p:to>
                                    </p:set>
                                    <p:animEffect transition="in" filter="wipe(left)">
                                      <p:cBhvr>
                                        <p:cTn id="20" dur="500"/>
                                        <p:tgtEl>
                                          <p:spTgt spid="1505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50542"/>
                                        </p:tgtEl>
                                        <p:attrNameLst>
                                          <p:attrName>style.visibility</p:attrName>
                                        </p:attrNameLst>
                                      </p:cBhvr>
                                      <p:to>
                                        <p:strVal val="visible"/>
                                      </p:to>
                                    </p:set>
                                    <p:animEffect transition="in" filter="wipe(left)">
                                      <p:cBhvr>
                                        <p:cTn id="25" dur="500"/>
                                        <p:tgtEl>
                                          <p:spTgt spid="150542"/>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0547"/>
                                        </p:tgtEl>
                                        <p:attrNameLst>
                                          <p:attrName>style.visibility</p:attrName>
                                        </p:attrNameLst>
                                      </p:cBhvr>
                                      <p:to>
                                        <p:strVal val="visible"/>
                                      </p:to>
                                    </p:set>
                                    <p:animEffect transition="in" filter="wipe(left)">
                                      <p:cBhvr>
                                        <p:cTn id="29" dur="500"/>
                                        <p:tgtEl>
                                          <p:spTgt spid="15054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0548"/>
                                        </p:tgtEl>
                                        <p:attrNameLst>
                                          <p:attrName>style.visibility</p:attrName>
                                        </p:attrNameLst>
                                      </p:cBhvr>
                                      <p:to>
                                        <p:strVal val="visible"/>
                                      </p:to>
                                    </p:set>
                                    <p:animEffect transition="in" filter="wipe(left)">
                                      <p:cBhvr>
                                        <p:cTn id="34" dur="500"/>
                                        <p:tgtEl>
                                          <p:spTgt spid="1505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50550"/>
                                        </p:tgtEl>
                                        <p:attrNameLst>
                                          <p:attrName>style.visibility</p:attrName>
                                        </p:attrNameLst>
                                      </p:cBhvr>
                                      <p:to>
                                        <p:strVal val="visible"/>
                                      </p:to>
                                    </p:set>
                                    <p:animEffect transition="in" filter="wipe(left)">
                                      <p:cBhvr>
                                        <p:cTn id="39" dur="500"/>
                                        <p:tgtEl>
                                          <p:spTgt spid="1505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50551"/>
                                        </p:tgtEl>
                                        <p:attrNameLst>
                                          <p:attrName>style.visibility</p:attrName>
                                        </p:attrNameLst>
                                      </p:cBhvr>
                                      <p:to>
                                        <p:strVal val="visible"/>
                                      </p:to>
                                    </p:set>
                                    <p:animEffect transition="in" filter="wipe(left)">
                                      <p:cBhvr>
                                        <p:cTn id="44" dur="500"/>
                                        <p:tgtEl>
                                          <p:spTgt spid="1505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50552"/>
                                        </p:tgtEl>
                                        <p:attrNameLst>
                                          <p:attrName>style.visibility</p:attrName>
                                        </p:attrNameLst>
                                      </p:cBhvr>
                                      <p:to>
                                        <p:strVal val="visible"/>
                                      </p:to>
                                    </p:set>
                                    <p:animEffect transition="in" filter="wipe(left)">
                                      <p:cBhvr>
                                        <p:cTn id="49" dur="500"/>
                                        <p:tgtEl>
                                          <p:spTgt spid="15055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50549"/>
                                        </p:tgtEl>
                                        <p:attrNameLst>
                                          <p:attrName>style.visibility</p:attrName>
                                        </p:attrNameLst>
                                      </p:cBhvr>
                                      <p:to>
                                        <p:strVal val="visible"/>
                                      </p:to>
                                    </p:set>
                                    <p:animEffect transition="in" filter="wipe(left)">
                                      <p:cBhvr>
                                        <p:cTn id="54" dur="500"/>
                                        <p:tgtEl>
                                          <p:spTgt spid="15054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0541">
                                            <p:txEl>
                                              <p:pRg st="0" end="0"/>
                                            </p:txEl>
                                          </p:spTgt>
                                        </p:tgtEl>
                                        <p:attrNameLst>
                                          <p:attrName>style.visibility</p:attrName>
                                        </p:attrNameLst>
                                      </p:cBhvr>
                                      <p:to>
                                        <p:strVal val="visible"/>
                                      </p:to>
                                    </p:set>
                                    <p:animEffect transition="in" filter="wipe(left)">
                                      <p:cBhvr>
                                        <p:cTn id="59" dur="500"/>
                                        <p:tgtEl>
                                          <p:spTgt spid="1505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1" grpId="0" build="p" autoUpdateAnimBg="0"/>
      <p:bldP spid="150545" grpId="0" autoUpdateAnimBg="0"/>
      <p:bldP spid="150546" grpId="0" autoUpdateAnimBg="0"/>
      <p:bldP spid="150547" grpId="0" autoUpdateAnimBg="0"/>
      <p:bldP spid="15054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6739" name="TPQuestion"/>
          <p:cNvSpPr>
            <a:spLocks noGrp="1" noChangeArrowheads="1"/>
          </p:cNvSpPr>
          <p:nvPr>
            <p:ph type="title"/>
          </p:nvPr>
        </p:nvSpPr>
        <p:spPr/>
        <p:txBody>
          <a:bodyPr/>
          <a:lstStyle/>
          <a:p>
            <a:r>
              <a:rPr lang="en-US"/>
              <a:t>Example 4</a:t>
            </a:r>
          </a:p>
        </p:txBody>
      </p:sp>
      <p:sp>
        <p:nvSpPr>
          <p:cNvPr id="116743" name="Oval 7"/>
          <p:cNvSpPr>
            <a:spLocks noChangeArrowheads="1"/>
          </p:cNvSpPr>
          <p:nvPr/>
        </p:nvSpPr>
        <p:spPr bwMode="auto">
          <a:xfrm>
            <a:off x="876300" y="53721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6744"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6745"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6746" name="TPAnswers"/>
          <p:cNvSpPr>
            <a:spLocks noChangeArrowheads="1"/>
          </p:cNvSpPr>
          <p:nvPr>
            <p:custDataLst>
              <p:tags r:id="rId3"/>
            </p:custDataLst>
          </p:nvPr>
        </p:nvSpPr>
        <p:spPr bwMode="auto">
          <a:xfrm>
            <a:off x="914400" y="2590800"/>
            <a:ext cx="2790825"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2</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4</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12</a:t>
            </a: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14</a:t>
            </a:r>
          </a:p>
        </p:txBody>
      </p:sp>
      <p:pic>
        <p:nvPicPr>
          <p:cNvPr id="116747" name="Picture 11" descr="GEO07-03-02-Y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371725"/>
            <a:ext cx="2778125" cy="2454275"/>
          </a:xfrm>
          <a:prstGeom prst="rect">
            <a:avLst/>
          </a:prstGeom>
          <a:noFill/>
          <a:extLst>
            <a:ext uri="{909E8E84-426E-40DD-AFC4-6F175D3DCCD1}">
              <a14:hiddenFill xmlns:a14="http://schemas.microsoft.com/office/drawing/2010/main">
                <a:solidFill>
                  <a:srgbClr val="FFFFFF"/>
                </a:solidFill>
              </a14:hiddenFill>
            </a:ext>
          </a:extLst>
        </p:spPr>
      </p:pic>
      <p:grpSp>
        <p:nvGrpSpPr>
          <p:cNvPr id="116751" name="Group 15"/>
          <p:cNvGrpSpPr>
            <a:grpSpLocks/>
          </p:cNvGrpSpPr>
          <p:nvPr/>
        </p:nvGrpSpPr>
        <p:grpSpPr bwMode="auto">
          <a:xfrm>
            <a:off x="533400" y="1504950"/>
            <a:ext cx="8305800" cy="749300"/>
            <a:chOff x="336" y="948"/>
            <a:chExt cx="5232" cy="472"/>
          </a:xfrm>
        </p:grpSpPr>
        <p:pic>
          <p:nvPicPr>
            <p:cNvPr id="116749" name="Picture 13" descr="Geom_7_28"/>
            <p:cNvPicPr>
              <a:picLocks noChangeAspect="1" noChangeArrowheads="1"/>
            </p:cNvPicPr>
            <p:nvPr/>
          </p:nvPicPr>
          <p:blipFill>
            <a:blip r:embed="rId8">
              <a:extLst>
                <a:ext uri="{28A0092B-C50C-407E-A947-70E740481C1C}">
                  <a14:useLocalDpi xmlns:a14="http://schemas.microsoft.com/office/drawing/2010/main" val="0"/>
                </a:ext>
              </a:extLst>
            </a:blip>
            <a:srcRect l="31519" t="5208" r="52835" b="47917"/>
            <a:stretch>
              <a:fillRect/>
            </a:stretch>
          </p:blipFill>
          <p:spPr bwMode="auto">
            <a:xfrm>
              <a:off x="2208" y="948"/>
              <a:ext cx="828" cy="270"/>
            </a:xfrm>
            <a:prstGeom prst="rect">
              <a:avLst/>
            </a:prstGeom>
            <a:noFill/>
            <a:extLst>
              <a:ext uri="{909E8E84-426E-40DD-AFC4-6F175D3DCCD1}">
                <a14:hiddenFill xmlns:a14="http://schemas.microsoft.com/office/drawing/2010/main">
                  <a:solidFill>
                    <a:srgbClr val="FFFFFF"/>
                  </a:solidFill>
                </a14:hiddenFill>
              </a:ext>
            </a:extLst>
          </p:spPr>
        </p:pic>
        <p:sp>
          <p:nvSpPr>
            <p:cNvPr id="116750" name="TPQuestion"/>
            <p:cNvSpPr>
              <a:spLocks noChangeArrowheads="1"/>
            </p:cNvSpPr>
            <p:nvPr/>
          </p:nvSpPr>
          <p:spPr bwMode="auto">
            <a:xfrm>
              <a:off x="336" y="948"/>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ALGEBRA</a:t>
              </a:r>
              <a:r>
                <a:rPr lang="en-US" sz="2400" b="1">
                  <a:solidFill>
                    <a:srgbClr val="00539D"/>
                  </a:solidFill>
                  <a:cs typeface="Times New Roman" pitchFamily="18" charset="0"/>
                </a:rPr>
                <a:t>  </a:t>
              </a:r>
              <a:r>
                <a:rPr lang="en-US" sz="2400" b="1">
                  <a:solidFill>
                    <a:srgbClr val="00539D"/>
                  </a:solidFill>
                </a:rPr>
                <a:t>Given                </a:t>
              </a:r>
              <a:r>
                <a:rPr lang="en-US" sz="2400" i="1">
                  <a:solidFill>
                    <a:srgbClr val="00539D"/>
                  </a:solidFill>
                </a:rPr>
                <a:t>AB = </a:t>
              </a:r>
              <a:r>
                <a:rPr lang="en-US" sz="2400">
                  <a:solidFill>
                    <a:srgbClr val="00539D"/>
                  </a:solidFill>
                </a:rPr>
                <a:t>38.5</a:t>
              </a:r>
              <a:r>
                <a:rPr lang="en-US" sz="2400" b="1">
                  <a:solidFill>
                    <a:srgbClr val="00539D"/>
                  </a:solidFill>
                </a:rPr>
                <a:t>, </a:t>
              </a:r>
              <a:r>
                <a:rPr lang="en-US" sz="2400" i="1">
                  <a:solidFill>
                    <a:srgbClr val="00539D"/>
                  </a:solidFill>
                </a:rPr>
                <a:t>DE</a:t>
              </a:r>
              <a:r>
                <a:rPr lang="en-US" sz="2400">
                  <a:solidFill>
                    <a:srgbClr val="00539D"/>
                  </a:solidFill>
                </a:rPr>
                <a:t> = 11, </a:t>
              </a:r>
              <a:br>
                <a:rPr lang="en-US" sz="2400">
                  <a:solidFill>
                    <a:srgbClr val="00539D"/>
                  </a:solidFill>
                </a:rPr>
              </a:br>
              <a:r>
                <a:rPr lang="en-US" sz="2400" i="1">
                  <a:solidFill>
                    <a:srgbClr val="00539D"/>
                  </a:solidFill>
                </a:rPr>
                <a:t>AC</a:t>
              </a:r>
              <a:r>
                <a:rPr lang="en-US" sz="2400">
                  <a:solidFill>
                    <a:srgbClr val="00539D"/>
                  </a:solidFill>
                </a:rPr>
                <a:t> = 3</a:t>
              </a:r>
              <a:r>
                <a:rPr lang="en-US" sz="2400" i="1">
                  <a:solidFill>
                    <a:srgbClr val="00539D"/>
                  </a:solidFill>
                </a:rPr>
                <a:t>x </a:t>
              </a:r>
              <a:r>
                <a:rPr lang="en-US" sz="2400">
                  <a:solidFill>
                    <a:srgbClr val="00539D"/>
                  </a:solidFill>
                </a:rPr>
                <a:t>+ 8</a:t>
              </a:r>
              <a:r>
                <a:rPr lang="en-US" sz="2400" b="1">
                  <a:solidFill>
                    <a:srgbClr val="00539D"/>
                  </a:solidFill>
                </a:rPr>
                <a:t>, and </a:t>
              </a:r>
              <a:r>
                <a:rPr lang="en-US" sz="2400" i="1">
                  <a:solidFill>
                    <a:srgbClr val="00539D"/>
                  </a:solidFill>
                </a:rPr>
                <a:t>CE</a:t>
              </a:r>
              <a:r>
                <a:rPr lang="en-US" sz="2400">
                  <a:solidFill>
                    <a:srgbClr val="00539D"/>
                  </a:solidFill>
                </a:rPr>
                <a:t> =</a:t>
              </a:r>
              <a:r>
                <a:rPr lang="en-US" sz="2400" b="1">
                  <a:solidFill>
                    <a:srgbClr val="00539D"/>
                  </a:solidFill>
                </a:rPr>
                <a:t> </a:t>
              </a:r>
              <a:r>
                <a:rPr lang="en-US" sz="2400" i="1">
                  <a:solidFill>
                    <a:srgbClr val="00539D"/>
                  </a:solidFill>
                </a:rPr>
                <a:t>x</a:t>
              </a:r>
              <a:r>
                <a:rPr lang="en-US" sz="2400">
                  <a:solidFill>
                    <a:srgbClr val="00539D"/>
                  </a:solidFill>
                </a:rPr>
                <a:t> + 2</a:t>
              </a:r>
              <a:r>
                <a:rPr lang="en-US" sz="2400" b="1">
                  <a:solidFill>
                    <a:srgbClr val="00539D"/>
                  </a:solidFill>
                </a:rPr>
                <a:t>, find </a:t>
              </a:r>
              <a:r>
                <a:rPr lang="en-US" sz="2400" i="1">
                  <a:solidFill>
                    <a:srgbClr val="00539D"/>
                  </a:solidFill>
                </a:rPr>
                <a:t>AC</a:t>
              </a:r>
              <a:r>
                <a:rPr lang="en-US" sz="2400" b="1">
                  <a:solidFill>
                    <a:srgbClr val="00539D"/>
                  </a:solidFill>
                </a:rPr>
                <a:t>.</a:t>
              </a:r>
              <a:r>
                <a:rPr lang="en-US" sz="2400" b="1">
                  <a:solidFill>
                    <a:srgbClr val="00539D"/>
                  </a:solidFill>
                  <a:cs typeface="Times New Roman" pitchFamily="18" charset="0"/>
                </a:rPr>
                <a:t> </a:t>
              </a:r>
            </a:p>
          </p:txBody>
        </p:sp>
      </p:grpSp>
    </p:spTree>
    <p:custDataLst>
      <p:tags r:id="rId1"/>
    </p:custDataLst>
    <p:extLst>
      <p:ext uri="{BB962C8B-B14F-4D97-AF65-F5344CB8AC3E}">
        <p14:creationId xmlns:p14="http://schemas.microsoft.com/office/powerpoint/2010/main" val="1074142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wipe(left)">
                                      <p:cBhvr>
                                        <p:cTn id="7" dur="500"/>
                                        <p:tgtEl>
                                          <p:spTgt spid="11674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6745"/>
                                        </p:tgtEl>
                                        <p:attrNameLst>
                                          <p:attrName>style.visibility</p:attrName>
                                        </p:attrNameLst>
                                      </p:cBhvr>
                                      <p:to>
                                        <p:strVal val="visible"/>
                                      </p:to>
                                    </p:set>
                                    <p:animEffect transition="in" filter="dissolve">
                                      <p:cBhvr>
                                        <p:cTn id="11" dur="500"/>
                                        <p:tgtEl>
                                          <p:spTgt spid="11674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6751"/>
                                        </p:tgtEl>
                                        <p:attrNameLst>
                                          <p:attrName>style.visibility</p:attrName>
                                        </p:attrNameLst>
                                      </p:cBhvr>
                                      <p:to>
                                        <p:strVal val="visible"/>
                                      </p:to>
                                    </p:set>
                                    <p:animEffect transition="in" filter="wipe(left)">
                                      <p:cBhvr>
                                        <p:cTn id="15" dur="500"/>
                                        <p:tgtEl>
                                          <p:spTgt spid="11675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6747"/>
                                        </p:tgtEl>
                                        <p:attrNameLst>
                                          <p:attrName>style.visibility</p:attrName>
                                        </p:attrNameLst>
                                      </p:cBhvr>
                                      <p:to>
                                        <p:strVal val="visible"/>
                                      </p:to>
                                    </p:set>
                                    <p:animEffect transition="in" filter="wipe(left)">
                                      <p:cBhvr>
                                        <p:cTn id="19" dur="500"/>
                                        <p:tgtEl>
                                          <p:spTgt spid="11674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6746"/>
                                        </p:tgtEl>
                                        <p:attrNameLst>
                                          <p:attrName>style.visibility</p:attrName>
                                        </p:attrNameLst>
                                      </p:cBhvr>
                                      <p:to>
                                        <p:strVal val="visible"/>
                                      </p:to>
                                    </p:set>
                                    <p:animEffect transition="in" filter="wipe(left)">
                                      <p:cBhvr>
                                        <p:cTn id="23" dur="500"/>
                                        <p:tgtEl>
                                          <p:spTgt spid="1167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6743"/>
                                        </p:tgtEl>
                                        <p:attrNameLst>
                                          <p:attrName>style.visibility</p:attrName>
                                        </p:attrNameLst>
                                      </p:cBhvr>
                                      <p:to>
                                        <p:strVal val="visible"/>
                                      </p:to>
                                    </p:set>
                                    <p:animEffect transition="in" filter="wipe(down)">
                                      <p:cBhvr>
                                        <p:cTn id="28" dur="580">
                                          <p:stCondLst>
                                            <p:cond delay="0"/>
                                          </p:stCondLst>
                                        </p:cTn>
                                        <p:tgtEl>
                                          <p:spTgt spid="116743"/>
                                        </p:tgtEl>
                                      </p:cBhvr>
                                    </p:animEffect>
                                    <p:anim calcmode="lin" valueType="num">
                                      <p:cBhvr>
                                        <p:cTn id="29" dur="1822" tmFilter="0,0; 0.14,0.36; 0.43,0.73; 0.71,0.91; 1.0,1.0">
                                          <p:stCondLst>
                                            <p:cond delay="0"/>
                                          </p:stCondLst>
                                        </p:cTn>
                                        <p:tgtEl>
                                          <p:spTgt spid="1167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67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67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67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6743"/>
                                        </p:tgtEl>
                                        <p:attrNameLst>
                                          <p:attrName>ppt_y</p:attrName>
                                        </p:attrNameLst>
                                      </p:cBhvr>
                                      <p:tavLst>
                                        <p:tav tm="0" fmla="#ppt_y-sin(pi*$)/81">
                                          <p:val>
                                            <p:fltVal val="0"/>
                                          </p:val>
                                        </p:tav>
                                        <p:tav tm="100000">
                                          <p:val>
                                            <p:fltVal val="1"/>
                                          </p:val>
                                        </p:tav>
                                      </p:tavLst>
                                    </p:anim>
                                    <p:animScale>
                                      <p:cBhvr>
                                        <p:cTn id="34" dur="26">
                                          <p:stCondLst>
                                            <p:cond delay="650"/>
                                          </p:stCondLst>
                                        </p:cTn>
                                        <p:tgtEl>
                                          <p:spTgt spid="116743"/>
                                        </p:tgtEl>
                                      </p:cBhvr>
                                      <p:to x="100000" y="60000"/>
                                    </p:animScale>
                                    <p:animScale>
                                      <p:cBhvr>
                                        <p:cTn id="35" dur="166" decel="50000">
                                          <p:stCondLst>
                                            <p:cond delay="676"/>
                                          </p:stCondLst>
                                        </p:cTn>
                                        <p:tgtEl>
                                          <p:spTgt spid="116743"/>
                                        </p:tgtEl>
                                      </p:cBhvr>
                                      <p:to x="100000" y="100000"/>
                                    </p:animScale>
                                    <p:animScale>
                                      <p:cBhvr>
                                        <p:cTn id="36" dur="26">
                                          <p:stCondLst>
                                            <p:cond delay="1312"/>
                                          </p:stCondLst>
                                        </p:cTn>
                                        <p:tgtEl>
                                          <p:spTgt spid="116743"/>
                                        </p:tgtEl>
                                      </p:cBhvr>
                                      <p:to x="100000" y="80000"/>
                                    </p:animScale>
                                    <p:animScale>
                                      <p:cBhvr>
                                        <p:cTn id="37" dur="166" decel="50000">
                                          <p:stCondLst>
                                            <p:cond delay="1338"/>
                                          </p:stCondLst>
                                        </p:cTn>
                                        <p:tgtEl>
                                          <p:spTgt spid="116743"/>
                                        </p:tgtEl>
                                      </p:cBhvr>
                                      <p:to x="100000" y="100000"/>
                                    </p:animScale>
                                    <p:animScale>
                                      <p:cBhvr>
                                        <p:cTn id="38" dur="26">
                                          <p:stCondLst>
                                            <p:cond delay="1642"/>
                                          </p:stCondLst>
                                        </p:cTn>
                                        <p:tgtEl>
                                          <p:spTgt spid="116743"/>
                                        </p:tgtEl>
                                      </p:cBhvr>
                                      <p:to x="100000" y="90000"/>
                                    </p:animScale>
                                    <p:animScale>
                                      <p:cBhvr>
                                        <p:cTn id="39" dur="166" decel="50000">
                                          <p:stCondLst>
                                            <p:cond delay="1668"/>
                                          </p:stCondLst>
                                        </p:cTn>
                                        <p:tgtEl>
                                          <p:spTgt spid="116743"/>
                                        </p:tgtEl>
                                      </p:cBhvr>
                                      <p:to x="100000" y="100000"/>
                                    </p:animScale>
                                    <p:animScale>
                                      <p:cBhvr>
                                        <p:cTn id="40" dur="26">
                                          <p:stCondLst>
                                            <p:cond delay="1808"/>
                                          </p:stCondLst>
                                        </p:cTn>
                                        <p:tgtEl>
                                          <p:spTgt spid="116743"/>
                                        </p:tgtEl>
                                      </p:cBhvr>
                                      <p:to x="100000" y="95000"/>
                                    </p:animScale>
                                    <p:animScale>
                                      <p:cBhvr>
                                        <p:cTn id="41" dur="166" decel="50000">
                                          <p:stCondLst>
                                            <p:cond delay="1834"/>
                                          </p:stCondLst>
                                        </p:cTn>
                                        <p:tgtEl>
                                          <p:spTgt spid="1167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Then/Now</a:t>
            </a:r>
          </a:p>
        </p:txBody>
      </p:sp>
      <p:pic>
        <p:nvPicPr>
          <p:cNvPr id="4102" name="Picture 6" descr="T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4295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5" name="Text Box 9"/>
          <p:cNvSpPr txBox="1">
            <a:spLocks noChangeArrowheads="1"/>
          </p:cNvSpPr>
          <p:nvPr/>
        </p:nvSpPr>
        <p:spPr bwMode="auto">
          <a:xfrm>
            <a:off x="812800" y="1828800"/>
            <a:ext cx="7620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800">
                <a:solidFill>
                  <a:srgbClr val="231F20"/>
                </a:solidFill>
              </a:rPr>
              <a:t>You used the AAS, SSS, and SAS Congruence Theorems to prove triangles congruent. </a:t>
            </a:r>
            <a:r>
              <a:rPr lang="en-US" sz="2800">
                <a:solidFill>
                  <a:srgbClr val="000000"/>
                </a:solidFill>
              </a:rPr>
              <a:t>(Lesson 4–4)</a:t>
            </a:r>
          </a:p>
        </p:txBody>
      </p:sp>
      <p:pic>
        <p:nvPicPr>
          <p:cNvPr id="4108" name="Picture 12" descr="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048000"/>
            <a:ext cx="4241800" cy="895350"/>
          </a:xfrm>
          <a:prstGeom prst="rect">
            <a:avLst/>
          </a:prstGeom>
          <a:noFill/>
          <a:extLst>
            <a:ext uri="{909E8E84-426E-40DD-AFC4-6F175D3DCCD1}">
              <a14:hiddenFill xmlns:a14="http://schemas.microsoft.com/office/drawing/2010/main">
                <a:solidFill>
                  <a:srgbClr val="FFFFFF"/>
                </a:solidFill>
              </a14:hiddenFill>
            </a:ext>
          </a:extLst>
        </p:spPr>
      </p:pic>
      <p:sp>
        <p:nvSpPr>
          <p:cNvPr id="4109" name="Text Box 13"/>
          <p:cNvSpPr txBox="1">
            <a:spLocks noChangeArrowheads="1"/>
          </p:cNvSpPr>
          <p:nvPr/>
        </p:nvSpPr>
        <p:spPr bwMode="auto">
          <a:xfrm>
            <a:off x="812800" y="4057650"/>
            <a:ext cx="7620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231F20"/>
                </a:solidFill>
              </a:rPr>
              <a:t>Identify similar triangles using the AA Similarity Postulate and the SSS and SAS Similarity Theorems.</a:t>
            </a:r>
          </a:p>
        </p:txBody>
      </p:sp>
      <p:sp>
        <p:nvSpPr>
          <p:cNvPr id="4110" name="Text Box 14"/>
          <p:cNvSpPr txBox="1">
            <a:spLocks noChangeArrowheads="1"/>
          </p:cNvSpPr>
          <p:nvPr/>
        </p:nvSpPr>
        <p:spPr bwMode="auto">
          <a:xfrm>
            <a:off x="812800" y="5467350"/>
            <a:ext cx="7620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a:solidFill>
                  <a:schemeClr val="tx1"/>
                </a:solidFill>
                <a:latin typeface="Arial" charset="0"/>
              </a:defRPr>
            </a:lvl1pPr>
            <a:lvl2pPr marL="46037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30000"/>
              </a:spcBef>
              <a:spcAft>
                <a:spcPct val="30000"/>
              </a:spcAft>
              <a:buFontTx/>
              <a:buChar char="•"/>
            </a:pPr>
            <a:r>
              <a:rPr lang="en-US" sz="2800">
                <a:solidFill>
                  <a:srgbClr val="231F20"/>
                </a:solidFill>
              </a:rPr>
              <a:t>Use similar triangles to solve problems.</a:t>
            </a:r>
            <a:endParaRPr lang="en-US" sz="2800">
              <a:solidFill>
                <a:srgbClr val="000000"/>
              </a:solidFill>
            </a:endParaRPr>
          </a:p>
        </p:txBody>
      </p:sp>
    </p:spTree>
    <p:custDataLst>
      <p:tags r:id="rId1"/>
    </p:custDataLst>
    <p:extLst>
      <p:ext uri="{BB962C8B-B14F-4D97-AF65-F5344CB8AC3E}">
        <p14:creationId xmlns:p14="http://schemas.microsoft.com/office/powerpoint/2010/main" val="36702773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left)">
                                      <p:cBhvr>
                                        <p:cTn id="7" dur="500"/>
                                        <p:tgtEl>
                                          <p:spTgt spid="410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05">
                                            <p:txEl>
                                              <p:charRg st="4294967295" end="4294967295"/>
                                            </p:txEl>
                                          </p:spTgt>
                                        </p:tgtEl>
                                        <p:attrNameLst>
                                          <p:attrName>style.visibility</p:attrName>
                                        </p:attrNameLst>
                                      </p:cBhvr>
                                      <p:to>
                                        <p:strVal val="visible"/>
                                      </p:to>
                                    </p:set>
                                    <p:animEffect transition="in" filter="wipe(left)">
                                      <p:cBhvr>
                                        <p:cTn id="11" dur="500"/>
                                        <p:tgtEl>
                                          <p:spTgt spid="4105">
                                            <p:txEl>
                                              <p:charRg st="4294967295" end="429496729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ipe(left)">
                                      <p:cBhvr>
                                        <p:cTn id="16" dur="500"/>
                                        <p:tgtEl>
                                          <p:spTgt spid="410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109">
                                            <p:txEl>
                                              <p:charRg st="4294967295" end="4294967295"/>
                                            </p:txEl>
                                          </p:spTgt>
                                        </p:tgtEl>
                                        <p:attrNameLst>
                                          <p:attrName>style.visibility</p:attrName>
                                        </p:attrNameLst>
                                      </p:cBhvr>
                                      <p:to>
                                        <p:strVal val="visible"/>
                                      </p:to>
                                    </p:set>
                                    <p:animEffect transition="in" filter="wipe(left)">
                                      <p:cBhvr>
                                        <p:cTn id="20" dur="500"/>
                                        <p:tgtEl>
                                          <p:spTgt spid="4109">
                                            <p:txEl>
                                              <p:charRg st="4294967295" end="429496729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10">
                                            <p:txEl>
                                              <p:pRg st="0" end="0"/>
                                            </p:txEl>
                                          </p:spTgt>
                                        </p:tgtEl>
                                        <p:attrNameLst>
                                          <p:attrName>style.visibility</p:attrName>
                                        </p:attrNameLst>
                                      </p:cBhvr>
                                      <p:to>
                                        <p:strVal val="visible"/>
                                      </p:to>
                                    </p:set>
                                    <p:animEffect transition="in" filter="wipe(left)">
                                      <p:cBhvr>
                                        <p:cTn id="25" dur="500"/>
                                        <p:tgtEl>
                                          <p:spTgt spid="4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Example 5</a:t>
            </a:r>
          </a:p>
        </p:txBody>
      </p:sp>
      <p:sp>
        <p:nvSpPr>
          <p:cNvPr id="96259" name="Text Box 3"/>
          <p:cNvSpPr txBox="1">
            <a:spLocks noChangeArrowheads="1"/>
          </p:cNvSpPr>
          <p:nvPr/>
        </p:nvSpPr>
        <p:spPr bwMode="auto">
          <a:xfrm>
            <a:off x="4419600" y="771525"/>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Indirect Measurement</a:t>
            </a:r>
          </a:p>
        </p:txBody>
      </p:sp>
      <p:sp>
        <p:nvSpPr>
          <p:cNvPr id="96260" name="Rectangle 4"/>
          <p:cNvSpPr>
            <a:spLocks noChangeArrowheads="1"/>
          </p:cNvSpPr>
          <p:nvPr/>
        </p:nvSpPr>
        <p:spPr bwMode="auto">
          <a:xfrm>
            <a:off x="876300" y="1503363"/>
            <a:ext cx="8039100" cy="304958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sz="2400" b="1">
                <a:solidFill>
                  <a:srgbClr val="E01B22"/>
                </a:solidFill>
                <a:ea typeface="Times New Roman" pitchFamily="18" charset="0"/>
                <a:cs typeface="Arial" charset="0"/>
              </a:rPr>
              <a:t>SKYSCRAPERS</a:t>
            </a:r>
            <a:r>
              <a:rPr lang="en-US" sz="2400">
                <a:solidFill>
                  <a:srgbClr val="00539D"/>
                </a:solidFill>
                <a:ea typeface="Times New Roman" pitchFamily="18" charset="0"/>
                <a:cs typeface="Arial" charset="0"/>
              </a:rPr>
              <a:t>  </a:t>
            </a:r>
            <a:r>
              <a:rPr lang="en-US" sz="2400" b="1">
                <a:solidFill>
                  <a:srgbClr val="00539D"/>
                </a:solidFill>
                <a:ea typeface="Times New Roman" pitchFamily="18" charset="0"/>
                <a:cs typeface="Arial" charset="0"/>
              </a:rPr>
              <a:t>Josh wanted to measure the height of the Sears Tower in Chicago. He used a </a:t>
            </a:r>
            <a:br>
              <a:rPr lang="en-US" sz="2400" b="1">
                <a:solidFill>
                  <a:srgbClr val="00539D"/>
                </a:solidFill>
                <a:ea typeface="Times New Roman" pitchFamily="18" charset="0"/>
                <a:cs typeface="Arial" charset="0"/>
              </a:rPr>
            </a:br>
            <a:r>
              <a:rPr lang="en-US" sz="2400" b="1">
                <a:solidFill>
                  <a:srgbClr val="00539D"/>
                </a:solidFill>
                <a:ea typeface="Times New Roman" pitchFamily="18" charset="0"/>
                <a:cs typeface="Arial" charset="0"/>
              </a:rPr>
              <a:t>12-foot light pole and measured its shadow at 1 </a:t>
            </a:r>
            <a:r>
              <a:rPr lang="en-US" b="1">
                <a:solidFill>
                  <a:srgbClr val="00539D"/>
                </a:solidFill>
                <a:ea typeface="Times New Roman" pitchFamily="18" charset="0"/>
                <a:cs typeface="Arial" charset="0"/>
              </a:rPr>
              <a:t>p.m.</a:t>
            </a:r>
            <a:r>
              <a:rPr lang="en-US" sz="2400" b="1">
                <a:solidFill>
                  <a:srgbClr val="00539D"/>
                </a:solidFill>
                <a:ea typeface="Times New Roman" pitchFamily="18" charset="0"/>
                <a:cs typeface="Arial" charset="0"/>
              </a:rPr>
              <a:t> The length of the shadow was 2 feet. Then he measured the length of Sears </a:t>
            </a:r>
            <a:br>
              <a:rPr lang="en-US" sz="2400" b="1">
                <a:solidFill>
                  <a:srgbClr val="00539D"/>
                </a:solidFill>
                <a:ea typeface="Times New Roman" pitchFamily="18" charset="0"/>
                <a:cs typeface="Arial" charset="0"/>
              </a:rPr>
            </a:br>
            <a:r>
              <a:rPr lang="en-US" sz="2400" b="1">
                <a:solidFill>
                  <a:srgbClr val="00539D"/>
                </a:solidFill>
                <a:ea typeface="Times New Roman" pitchFamily="18" charset="0"/>
                <a:cs typeface="Arial" charset="0"/>
              </a:rPr>
              <a:t>Tower’s shadow and it was </a:t>
            </a:r>
            <a:br>
              <a:rPr lang="en-US" sz="2400" b="1">
                <a:solidFill>
                  <a:srgbClr val="00539D"/>
                </a:solidFill>
                <a:ea typeface="Times New Roman" pitchFamily="18" charset="0"/>
                <a:cs typeface="Arial" charset="0"/>
              </a:rPr>
            </a:br>
            <a:r>
              <a:rPr lang="en-US" sz="2400" b="1">
                <a:solidFill>
                  <a:srgbClr val="00539D"/>
                </a:solidFill>
                <a:ea typeface="Times New Roman" pitchFamily="18" charset="0"/>
                <a:cs typeface="Arial" charset="0"/>
              </a:rPr>
              <a:t>242 feet at the same time. </a:t>
            </a:r>
            <a:br>
              <a:rPr lang="en-US" sz="2400" b="1">
                <a:solidFill>
                  <a:srgbClr val="00539D"/>
                </a:solidFill>
                <a:ea typeface="Times New Roman" pitchFamily="18" charset="0"/>
                <a:cs typeface="Arial" charset="0"/>
              </a:rPr>
            </a:br>
            <a:r>
              <a:rPr lang="en-US" sz="2400" b="1">
                <a:solidFill>
                  <a:srgbClr val="00539D"/>
                </a:solidFill>
                <a:ea typeface="Times New Roman" pitchFamily="18" charset="0"/>
                <a:cs typeface="Arial" charset="0"/>
              </a:rPr>
              <a:t>What is the height of the </a:t>
            </a:r>
            <a:br>
              <a:rPr lang="en-US" sz="2400" b="1">
                <a:solidFill>
                  <a:srgbClr val="00539D"/>
                </a:solidFill>
                <a:ea typeface="Times New Roman" pitchFamily="18" charset="0"/>
                <a:cs typeface="Arial" charset="0"/>
              </a:rPr>
            </a:br>
            <a:r>
              <a:rPr lang="en-US" sz="2400" b="1">
                <a:solidFill>
                  <a:srgbClr val="00539D"/>
                </a:solidFill>
                <a:ea typeface="Times New Roman" pitchFamily="18" charset="0"/>
                <a:cs typeface="Arial" charset="0"/>
              </a:rPr>
              <a:t>Sears Tower?</a:t>
            </a:r>
          </a:p>
        </p:txBody>
      </p:sp>
      <p:pic>
        <p:nvPicPr>
          <p:cNvPr id="96261" name="Picture 5" descr="GEO07-0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2971800"/>
            <a:ext cx="2778125" cy="3113088"/>
          </a:xfrm>
          <a:prstGeom prst="rect">
            <a:avLst/>
          </a:prstGeom>
          <a:noFill/>
          <a:extLst>
            <a:ext uri="{909E8E84-426E-40DD-AFC4-6F175D3DCCD1}">
              <a14:hiddenFill xmlns:a14="http://schemas.microsoft.com/office/drawing/2010/main">
                <a:solidFill>
                  <a:srgbClr val="FFFFFF"/>
                </a:solidFill>
              </a14:hiddenFill>
            </a:ext>
          </a:extLst>
        </p:spPr>
      </p:pic>
      <p:sp>
        <p:nvSpPr>
          <p:cNvPr id="96262" name="Text Box 6"/>
          <p:cNvSpPr txBox="1">
            <a:spLocks noChangeArrowheads="1"/>
          </p:cNvSpPr>
          <p:nvPr/>
        </p:nvSpPr>
        <p:spPr bwMode="auto">
          <a:xfrm>
            <a:off x="860425" y="4556125"/>
            <a:ext cx="477837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8800" indent="-1828800">
              <a:defRPr>
                <a:solidFill>
                  <a:schemeClr val="tx1"/>
                </a:solidFill>
                <a:latin typeface="Arial" charset="0"/>
              </a:defRPr>
            </a:lvl1pPr>
            <a:lvl2pPr marL="1943100">
              <a:defRPr>
                <a:solidFill>
                  <a:schemeClr val="tx1"/>
                </a:solidFill>
                <a:latin typeface="Arial" charset="0"/>
              </a:defRPr>
            </a:lvl2pPr>
            <a:lvl3pPr marL="2057400">
              <a:defRPr>
                <a:solidFill>
                  <a:schemeClr val="tx1"/>
                </a:solidFill>
                <a:latin typeface="Arial" charset="0"/>
              </a:defRPr>
            </a:lvl3pPr>
            <a:lvl4pPr marL="2171700">
              <a:defRPr>
                <a:solidFill>
                  <a:schemeClr val="tx1"/>
                </a:solidFill>
                <a:latin typeface="Arial" charset="0"/>
              </a:defRPr>
            </a:lvl4pPr>
            <a:lvl5pPr marL="2286000">
              <a:defRPr>
                <a:solidFill>
                  <a:schemeClr val="tx1"/>
                </a:solidFill>
                <a:latin typeface="Arial" charset="0"/>
              </a:defRPr>
            </a:lvl5pPr>
            <a:lvl6pPr marL="2743200" fontAlgn="base">
              <a:spcBef>
                <a:spcPct val="0"/>
              </a:spcBef>
              <a:spcAft>
                <a:spcPct val="0"/>
              </a:spcAft>
              <a:defRPr>
                <a:solidFill>
                  <a:schemeClr val="tx1"/>
                </a:solidFill>
                <a:latin typeface="Arial" charset="0"/>
              </a:defRPr>
            </a:lvl6pPr>
            <a:lvl7pPr marL="3200400" fontAlgn="base">
              <a:spcBef>
                <a:spcPct val="0"/>
              </a:spcBef>
              <a:spcAft>
                <a:spcPct val="0"/>
              </a:spcAft>
              <a:defRPr>
                <a:solidFill>
                  <a:schemeClr val="tx1"/>
                </a:solidFill>
                <a:latin typeface="Arial" charset="0"/>
              </a:defRPr>
            </a:lvl7pPr>
            <a:lvl8pPr marL="3657600" fontAlgn="base">
              <a:spcBef>
                <a:spcPct val="0"/>
              </a:spcBef>
              <a:spcAft>
                <a:spcPct val="0"/>
              </a:spcAft>
              <a:defRPr>
                <a:solidFill>
                  <a:schemeClr val="tx1"/>
                </a:solidFill>
                <a:latin typeface="Arial" charset="0"/>
              </a:defRPr>
            </a:lvl8pPr>
            <a:lvl9pPr marL="4114800"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Understand</a:t>
            </a:r>
            <a:r>
              <a:rPr lang="en-US" sz="2400">
                <a:solidFill>
                  <a:srgbClr val="000000"/>
                </a:solidFill>
              </a:rPr>
              <a:t>	Make a sketch of the situation.</a:t>
            </a:r>
            <a:endParaRPr lang="en-US" sz="2400" i="1">
              <a:solidFill>
                <a:srgbClr val="000000"/>
              </a:solidFill>
            </a:endParaRPr>
          </a:p>
        </p:txBody>
      </p:sp>
    </p:spTree>
    <p:custDataLst>
      <p:tags r:id="rId1"/>
    </p:custDataLst>
    <p:extLst>
      <p:ext uri="{BB962C8B-B14F-4D97-AF65-F5344CB8AC3E}">
        <p14:creationId xmlns:p14="http://schemas.microsoft.com/office/powerpoint/2010/main" val="15383497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Effect transition="in" filter="wipe(left)">
                                      <p:cBhvr>
                                        <p:cTn id="7" dur="500"/>
                                        <p:tgtEl>
                                          <p:spTgt spid="962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2"/>
                                        </p:tgtEl>
                                        <p:attrNameLst>
                                          <p:attrName>style.visibility</p:attrName>
                                        </p:attrNameLst>
                                      </p:cBhvr>
                                      <p:to>
                                        <p:strVal val="visible"/>
                                      </p:to>
                                    </p:set>
                                    <p:animEffect transition="in" filter="wipe(left)">
                                      <p:cBhvr>
                                        <p:cTn id="12" dur="500"/>
                                        <p:tgtEl>
                                          <p:spTgt spid="96262"/>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6261"/>
                                        </p:tgtEl>
                                        <p:attrNameLst>
                                          <p:attrName>style.visibility</p:attrName>
                                        </p:attrNameLst>
                                      </p:cBhvr>
                                      <p:to>
                                        <p:strVal val="visible"/>
                                      </p:to>
                                    </p:set>
                                    <p:animEffect transition="in" filter="wipe(left)">
                                      <p:cBhvr>
                                        <p:cTn id="16"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autoUpdateAnimBg="0" advAuto="0"/>
      <p:bldP spid="9626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Example 5</a:t>
            </a:r>
          </a:p>
        </p:txBody>
      </p:sp>
      <p:sp>
        <p:nvSpPr>
          <p:cNvPr id="97284" name="Text Box 4"/>
          <p:cNvSpPr txBox="1">
            <a:spLocks noChangeArrowheads="1"/>
          </p:cNvSpPr>
          <p:nvPr/>
        </p:nvSpPr>
        <p:spPr bwMode="auto">
          <a:xfrm>
            <a:off x="4419600" y="771525"/>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Indirect Measurement</a:t>
            </a:r>
          </a:p>
        </p:txBody>
      </p:sp>
      <p:sp>
        <p:nvSpPr>
          <p:cNvPr id="97285" name="Rectangle 5"/>
          <p:cNvSpPr>
            <a:spLocks noChangeArrowheads="1"/>
          </p:cNvSpPr>
          <p:nvPr/>
        </p:nvSpPr>
        <p:spPr bwMode="auto">
          <a:xfrm>
            <a:off x="876300" y="1503363"/>
            <a:ext cx="7705725" cy="25384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71550" indent="-971550" fontAlgn="base">
              <a:lnSpc>
                <a:spcPct val="90000"/>
              </a:lnSpc>
              <a:spcBef>
                <a:spcPct val="20000"/>
              </a:spcBef>
              <a:spcAft>
                <a:spcPct val="20000"/>
              </a:spcAft>
              <a:buClr>
                <a:srgbClr val="FFFFFF"/>
              </a:buClr>
            </a:pPr>
            <a:r>
              <a:rPr lang="en-US" sz="2400" b="1">
                <a:solidFill>
                  <a:srgbClr val="00539D"/>
                </a:solidFill>
              </a:rPr>
              <a:t>Plan</a:t>
            </a:r>
            <a:r>
              <a:rPr lang="en-US" sz="2400">
                <a:solidFill>
                  <a:srgbClr val="000000"/>
                </a:solidFill>
              </a:rPr>
              <a:t>	In shadow problems, you can assume that the angles formed by the Sun’s rays with any two objects are congruent and that the two objects form the sides of two right triangles. Since two pairs of angles are congruent, the right triangles are similar by the AA Similarity Postulate.</a:t>
            </a:r>
          </a:p>
          <a:p>
            <a:pPr marL="971550" indent="-971550" fontAlgn="base">
              <a:lnSpc>
                <a:spcPct val="90000"/>
              </a:lnSpc>
              <a:spcBef>
                <a:spcPct val="20000"/>
              </a:spcBef>
              <a:spcAft>
                <a:spcPct val="20000"/>
              </a:spcAft>
              <a:buClr>
                <a:srgbClr val="FFFFFF"/>
              </a:buClr>
            </a:pPr>
            <a:r>
              <a:rPr lang="en-US" sz="2400">
                <a:solidFill>
                  <a:srgbClr val="000000"/>
                </a:solidFill>
              </a:rPr>
              <a:t>	So the following proportion can be written.</a:t>
            </a:r>
          </a:p>
        </p:txBody>
      </p:sp>
      <p:grpSp>
        <p:nvGrpSpPr>
          <p:cNvPr id="97305" name="Group 25"/>
          <p:cNvGrpSpPr>
            <a:grpSpLocks/>
          </p:cNvGrpSpPr>
          <p:nvPr/>
        </p:nvGrpSpPr>
        <p:grpSpPr bwMode="auto">
          <a:xfrm>
            <a:off x="811213" y="4191000"/>
            <a:ext cx="7947025" cy="817563"/>
            <a:chOff x="511" y="2640"/>
            <a:chExt cx="5006" cy="515"/>
          </a:xfrm>
        </p:grpSpPr>
        <p:pic>
          <p:nvPicPr>
            <p:cNvPr id="9730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 y="2640"/>
              <a:ext cx="2701"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92" name="Picture 12" descr="Ch06-120"/>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3104" y="2643"/>
              <a:ext cx="2413" cy="51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170214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Effect transition="in" filter="wipe(left)">
                                      <p:cBhvr>
                                        <p:cTn id="7" dur="500"/>
                                        <p:tgtEl>
                                          <p:spTgt spid="972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5">
                                            <p:txEl>
                                              <p:pRg st="1" end="1"/>
                                            </p:txEl>
                                          </p:spTgt>
                                        </p:tgtEl>
                                        <p:attrNameLst>
                                          <p:attrName>style.visibility</p:attrName>
                                        </p:attrNameLst>
                                      </p:cBhvr>
                                      <p:to>
                                        <p:strVal val="visible"/>
                                      </p:to>
                                    </p:set>
                                    <p:animEffect transition="in" filter="wipe(left)">
                                      <p:cBhvr>
                                        <p:cTn id="12" dur="500"/>
                                        <p:tgtEl>
                                          <p:spTgt spid="97285">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97305"/>
                                        </p:tgtEl>
                                        <p:attrNameLst>
                                          <p:attrName>style.visibility</p:attrName>
                                        </p:attrNameLst>
                                      </p:cBhvr>
                                      <p:to>
                                        <p:strVal val="visible"/>
                                      </p:to>
                                    </p:set>
                                    <p:animEffect transition="in" filter="wipe(left)">
                                      <p:cBhvr>
                                        <p:cTn id="16" dur="500"/>
                                        <p:tgtEl>
                                          <p:spTgt spid="9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Example 5</a:t>
            </a:r>
          </a:p>
        </p:txBody>
      </p:sp>
      <p:sp>
        <p:nvSpPr>
          <p:cNvPr id="156675" name="Text Box 3"/>
          <p:cNvSpPr txBox="1">
            <a:spLocks noChangeArrowheads="1"/>
          </p:cNvSpPr>
          <p:nvPr/>
        </p:nvSpPr>
        <p:spPr bwMode="auto">
          <a:xfrm>
            <a:off x="4419600" y="771525"/>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Indirect Measurement</a:t>
            </a:r>
          </a:p>
        </p:txBody>
      </p:sp>
      <p:sp>
        <p:nvSpPr>
          <p:cNvPr id="156677" name="Text Box 5"/>
          <p:cNvSpPr txBox="1">
            <a:spLocks noChangeArrowheads="1"/>
          </p:cNvSpPr>
          <p:nvPr/>
        </p:nvSpPr>
        <p:spPr bwMode="auto">
          <a:xfrm>
            <a:off x="860425" y="1504950"/>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57300" indent="-1257300">
              <a:defRPr>
                <a:solidFill>
                  <a:schemeClr val="tx1"/>
                </a:solidFill>
                <a:latin typeface="Arial" charset="0"/>
              </a:defRPr>
            </a:lvl1pPr>
            <a:lvl2pPr marL="1489075">
              <a:defRPr>
                <a:solidFill>
                  <a:schemeClr val="tx1"/>
                </a:solidFill>
                <a:latin typeface="Arial" charset="0"/>
              </a:defRPr>
            </a:lvl2pPr>
            <a:lvl3pPr marL="1603375">
              <a:defRPr>
                <a:solidFill>
                  <a:schemeClr val="tx1"/>
                </a:solidFill>
                <a:latin typeface="Arial" charset="0"/>
              </a:defRPr>
            </a:lvl3pPr>
            <a:lvl4pPr marL="1717675">
              <a:defRPr>
                <a:solidFill>
                  <a:schemeClr val="tx1"/>
                </a:solidFill>
                <a:latin typeface="Arial" charset="0"/>
              </a:defRPr>
            </a:lvl4pPr>
            <a:lvl5pPr marL="1831975">
              <a:defRPr>
                <a:solidFill>
                  <a:schemeClr val="tx1"/>
                </a:solidFill>
                <a:latin typeface="Arial" charset="0"/>
              </a:defRPr>
            </a:lvl5pPr>
            <a:lvl6pPr marL="2289175" fontAlgn="base">
              <a:spcBef>
                <a:spcPct val="0"/>
              </a:spcBef>
              <a:spcAft>
                <a:spcPct val="0"/>
              </a:spcAft>
              <a:defRPr>
                <a:solidFill>
                  <a:schemeClr val="tx1"/>
                </a:solidFill>
                <a:latin typeface="Arial" charset="0"/>
              </a:defRPr>
            </a:lvl6pPr>
            <a:lvl7pPr marL="2746375" fontAlgn="base">
              <a:spcBef>
                <a:spcPct val="0"/>
              </a:spcBef>
              <a:spcAft>
                <a:spcPct val="0"/>
              </a:spcAft>
              <a:defRPr>
                <a:solidFill>
                  <a:schemeClr val="tx1"/>
                </a:solidFill>
                <a:latin typeface="Arial" charset="0"/>
              </a:defRPr>
            </a:lvl7pPr>
            <a:lvl8pPr marL="3203575" fontAlgn="base">
              <a:spcBef>
                <a:spcPct val="0"/>
              </a:spcBef>
              <a:spcAft>
                <a:spcPct val="0"/>
              </a:spcAft>
              <a:defRPr>
                <a:solidFill>
                  <a:schemeClr val="tx1"/>
                </a:solidFill>
                <a:latin typeface="Arial" charset="0"/>
              </a:defRPr>
            </a:lvl8pPr>
            <a:lvl9pPr marL="3660775"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Solve</a:t>
            </a:r>
            <a:r>
              <a:rPr lang="en-US" sz="2400">
                <a:solidFill>
                  <a:srgbClr val="000000"/>
                </a:solidFill>
              </a:rPr>
              <a:t>	Substitute the known values and let </a:t>
            </a:r>
            <a:r>
              <a:rPr lang="en-US" sz="2400" i="1">
                <a:solidFill>
                  <a:srgbClr val="000000"/>
                </a:solidFill>
              </a:rPr>
              <a:t>x</a:t>
            </a:r>
            <a:r>
              <a:rPr lang="en-US" sz="2400">
                <a:solidFill>
                  <a:srgbClr val="000000"/>
                </a:solidFill>
              </a:rPr>
              <a:t> be the height of the Sears Tower.</a:t>
            </a:r>
            <a:endParaRPr lang="en-US" sz="2400" i="1">
              <a:solidFill>
                <a:srgbClr val="000000"/>
              </a:solidFill>
            </a:endParaRPr>
          </a:p>
        </p:txBody>
      </p:sp>
      <p:sp>
        <p:nvSpPr>
          <p:cNvPr id="156678" name="Text Box 6"/>
          <p:cNvSpPr txBox="1">
            <a:spLocks noChangeArrowheads="1"/>
          </p:cNvSpPr>
          <p:nvPr/>
        </p:nvSpPr>
        <p:spPr bwMode="auto">
          <a:xfrm>
            <a:off x="5226050" y="2647950"/>
            <a:ext cx="3192463" cy="42068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Substitution</a:t>
            </a:r>
          </a:p>
        </p:txBody>
      </p:sp>
      <p:sp>
        <p:nvSpPr>
          <p:cNvPr id="156679" name="Text Box 7"/>
          <p:cNvSpPr txBox="1">
            <a:spLocks noChangeArrowheads="1"/>
          </p:cNvSpPr>
          <p:nvPr/>
        </p:nvSpPr>
        <p:spPr bwMode="auto">
          <a:xfrm>
            <a:off x="5226050" y="3495675"/>
            <a:ext cx="3279775" cy="749300"/>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Cross Products Property</a:t>
            </a:r>
          </a:p>
        </p:txBody>
      </p:sp>
      <p:pic>
        <p:nvPicPr>
          <p:cNvPr id="156680" name="Picture 8" descr="Ch06-121"/>
          <p:cNvPicPr preferRelativeResize="0">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2220913" y="2514600"/>
            <a:ext cx="1238250" cy="690563"/>
          </a:xfrm>
          <a:prstGeom prst="rect">
            <a:avLst/>
          </a:prstGeom>
          <a:noFill/>
          <a:extLst>
            <a:ext uri="{909E8E84-426E-40DD-AFC4-6F175D3DCCD1}">
              <a14:hiddenFill xmlns:a14="http://schemas.microsoft.com/office/drawing/2010/main">
                <a:solidFill>
                  <a:srgbClr val="FFFFFF"/>
                </a:solidFill>
              </a14:hiddenFill>
            </a:ext>
          </a:extLst>
        </p:spPr>
      </p:pic>
      <p:pic>
        <p:nvPicPr>
          <p:cNvPr id="156681" name="Picture 9" descr="Ch06-122"/>
          <p:cNvPicPr preferRelativeResize="0">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152650" y="3522663"/>
            <a:ext cx="2038350" cy="400050"/>
          </a:xfrm>
          <a:prstGeom prst="rect">
            <a:avLst/>
          </a:prstGeom>
          <a:noFill/>
          <a:extLst>
            <a:ext uri="{909E8E84-426E-40DD-AFC4-6F175D3DCCD1}">
              <a14:hiddenFill xmlns:a14="http://schemas.microsoft.com/office/drawing/2010/main">
                <a:solidFill>
                  <a:srgbClr val="FFFFFF"/>
                </a:solidFill>
              </a14:hiddenFill>
            </a:ext>
          </a:extLst>
        </p:spPr>
      </p:pic>
      <p:grpSp>
        <p:nvGrpSpPr>
          <p:cNvPr id="156689" name="Group 17"/>
          <p:cNvGrpSpPr>
            <a:grpSpLocks/>
          </p:cNvGrpSpPr>
          <p:nvPr/>
        </p:nvGrpSpPr>
        <p:grpSpPr bwMode="auto">
          <a:xfrm>
            <a:off x="2179638" y="4532313"/>
            <a:ext cx="4429125" cy="420687"/>
            <a:chOff x="1373" y="2855"/>
            <a:chExt cx="2790" cy="265"/>
          </a:xfrm>
        </p:grpSpPr>
        <p:sp>
          <p:nvSpPr>
            <p:cNvPr id="156685" name="Text Box 13"/>
            <p:cNvSpPr txBox="1">
              <a:spLocks noChangeArrowheads="1"/>
            </p:cNvSpPr>
            <p:nvPr/>
          </p:nvSpPr>
          <p:spPr bwMode="auto">
            <a:xfrm>
              <a:off x="3292" y="2855"/>
              <a:ext cx="871"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Simplify.</a:t>
              </a:r>
            </a:p>
          </p:txBody>
        </p:sp>
        <p:pic>
          <p:nvPicPr>
            <p:cNvPr id="156686" name="Picture 14" descr="Ch06-123"/>
            <p:cNvPicPr preferRelativeResize="0">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1373" y="2909"/>
              <a:ext cx="1020" cy="1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690" name="Group 18"/>
          <p:cNvGrpSpPr>
            <a:grpSpLocks/>
          </p:cNvGrpSpPr>
          <p:nvPr/>
        </p:nvGrpSpPr>
        <p:grpSpPr bwMode="auto">
          <a:xfrm>
            <a:off x="2185988" y="5141913"/>
            <a:ext cx="6577012" cy="420687"/>
            <a:chOff x="1377" y="3239"/>
            <a:chExt cx="4143" cy="265"/>
          </a:xfrm>
        </p:grpSpPr>
        <p:pic>
          <p:nvPicPr>
            <p:cNvPr id="156687" name="Picture 15" descr="Ch06-124"/>
            <p:cNvPicPr preferRelativeResize="0">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1377" y="3286"/>
              <a:ext cx="1002" cy="198"/>
            </a:xfrm>
            <a:prstGeom prst="rect">
              <a:avLst/>
            </a:prstGeom>
            <a:noFill/>
            <a:extLst>
              <a:ext uri="{909E8E84-426E-40DD-AFC4-6F175D3DCCD1}">
                <a14:hiddenFill xmlns:a14="http://schemas.microsoft.com/office/drawing/2010/main">
                  <a:solidFill>
                    <a:srgbClr val="FFFFFF"/>
                  </a:solidFill>
                </a14:hiddenFill>
              </a:ext>
            </a:extLst>
          </p:spPr>
        </p:pic>
        <p:sp>
          <p:nvSpPr>
            <p:cNvPr id="156688" name="Text Box 16"/>
            <p:cNvSpPr txBox="1">
              <a:spLocks noChangeArrowheads="1"/>
            </p:cNvSpPr>
            <p:nvPr/>
          </p:nvSpPr>
          <p:spPr bwMode="auto">
            <a:xfrm>
              <a:off x="3292" y="3239"/>
              <a:ext cx="2228"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buClr>
                  <a:srgbClr val="FFFFFF"/>
                </a:buClr>
              </a:pPr>
              <a:r>
                <a:rPr lang="en-US" sz="2400">
                  <a:solidFill>
                    <a:srgbClr val="000000"/>
                  </a:solidFill>
                </a:rPr>
                <a:t>Divide each side by 2.</a:t>
              </a:r>
            </a:p>
          </p:txBody>
        </p:sp>
      </p:grpSp>
    </p:spTree>
    <p:custDataLst>
      <p:tags r:id="rId1"/>
    </p:custDataLst>
    <p:extLst>
      <p:ext uri="{BB962C8B-B14F-4D97-AF65-F5344CB8AC3E}">
        <p14:creationId xmlns:p14="http://schemas.microsoft.com/office/powerpoint/2010/main" val="3786139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wipe(left)">
                                      <p:cBhvr>
                                        <p:cTn id="7" dur="500"/>
                                        <p:tgtEl>
                                          <p:spTgt spid="156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6680"/>
                                        </p:tgtEl>
                                        <p:attrNameLst>
                                          <p:attrName>style.visibility</p:attrName>
                                        </p:attrNameLst>
                                      </p:cBhvr>
                                      <p:to>
                                        <p:strVal val="visible"/>
                                      </p:to>
                                    </p:set>
                                    <p:animEffect transition="in" filter="wipe(left)">
                                      <p:cBhvr>
                                        <p:cTn id="12" dur="500"/>
                                        <p:tgtEl>
                                          <p:spTgt spid="15668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6678"/>
                                        </p:tgtEl>
                                        <p:attrNameLst>
                                          <p:attrName>style.visibility</p:attrName>
                                        </p:attrNameLst>
                                      </p:cBhvr>
                                      <p:to>
                                        <p:strVal val="visible"/>
                                      </p:to>
                                    </p:set>
                                    <p:animEffect transition="in" filter="wipe(left)">
                                      <p:cBhvr>
                                        <p:cTn id="16" dur="500"/>
                                        <p:tgtEl>
                                          <p:spTgt spid="1566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56681"/>
                                        </p:tgtEl>
                                        <p:attrNameLst>
                                          <p:attrName>style.visibility</p:attrName>
                                        </p:attrNameLst>
                                      </p:cBhvr>
                                      <p:to>
                                        <p:strVal val="visible"/>
                                      </p:to>
                                    </p:set>
                                    <p:animEffect transition="in" filter="wipe(left)">
                                      <p:cBhvr>
                                        <p:cTn id="21" dur="500"/>
                                        <p:tgtEl>
                                          <p:spTgt spid="156681"/>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6679"/>
                                        </p:tgtEl>
                                        <p:attrNameLst>
                                          <p:attrName>style.visibility</p:attrName>
                                        </p:attrNameLst>
                                      </p:cBhvr>
                                      <p:to>
                                        <p:strVal val="visible"/>
                                      </p:to>
                                    </p:set>
                                    <p:animEffect transition="in" filter="wipe(left)">
                                      <p:cBhvr>
                                        <p:cTn id="25" dur="500"/>
                                        <p:tgtEl>
                                          <p:spTgt spid="15667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56689"/>
                                        </p:tgtEl>
                                        <p:attrNameLst>
                                          <p:attrName>style.visibility</p:attrName>
                                        </p:attrNameLst>
                                      </p:cBhvr>
                                      <p:to>
                                        <p:strVal val="visible"/>
                                      </p:to>
                                    </p:set>
                                    <p:animEffect transition="in" filter="wipe(left)">
                                      <p:cBhvr>
                                        <p:cTn id="30" dur="500"/>
                                        <p:tgtEl>
                                          <p:spTgt spid="15668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56690"/>
                                        </p:tgtEl>
                                        <p:attrNameLst>
                                          <p:attrName>style.visibility</p:attrName>
                                        </p:attrNameLst>
                                      </p:cBhvr>
                                      <p:to>
                                        <p:strVal val="visible"/>
                                      </p:to>
                                    </p:set>
                                    <p:animEffect transition="in" filter="wipe(left)">
                                      <p:cBhvr>
                                        <p:cTn id="35" dur="500"/>
                                        <p:tgtEl>
                                          <p:spTgt spid="156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utoUpdateAnimBg="0"/>
      <p:bldP spid="156678" grpId="0" autoUpdateAnimBg="0"/>
      <p:bldP spid="1566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Example 5</a:t>
            </a:r>
          </a:p>
        </p:txBody>
      </p:sp>
      <p:sp>
        <p:nvSpPr>
          <p:cNvPr id="151555" name="Text Box 3"/>
          <p:cNvSpPr txBox="1">
            <a:spLocks noChangeArrowheads="1"/>
          </p:cNvSpPr>
          <p:nvPr/>
        </p:nvSpPr>
        <p:spPr bwMode="auto">
          <a:xfrm>
            <a:off x="4419600" y="771525"/>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EC1D24"/>
                </a:solidFill>
              </a:rPr>
              <a:t>Indirect Measurement</a:t>
            </a:r>
          </a:p>
        </p:txBody>
      </p:sp>
      <p:sp>
        <p:nvSpPr>
          <p:cNvPr id="151556" name="Rectangle 4"/>
          <p:cNvSpPr>
            <a:spLocks noChangeArrowheads="1"/>
          </p:cNvSpPr>
          <p:nvPr/>
        </p:nvSpPr>
        <p:spPr bwMode="auto">
          <a:xfrm>
            <a:off x="533400" y="1447800"/>
            <a:ext cx="8229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2913" indent="-1368425" fontAlgn="base">
              <a:lnSpc>
                <a:spcPct val="90000"/>
              </a:lnSpc>
              <a:spcBef>
                <a:spcPct val="20000"/>
              </a:spcBef>
              <a:spcAft>
                <a:spcPct val="0"/>
              </a:spcAft>
              <a:buClr>
                <a:srgbClr val="FFFFFF"/>
              </a:buClr>
              <a:tabLst>
                <a:tab pos="1943100" algn="l"/>
              </a:tabLst>
            </a:pPr>
            <a:r>
              <a:rPr lang="en-US" sz="2400" b="1">
                <a:solidFill>
                  <a:srgbClr val="00539D"/>
                </a:solidFill>
              </a:rPr>
              <a:t>Answer:</a:t>
            </a:r>
            <a:r>
              <a:rPr lang="en-US" sz="2400">
                <a:solidFill>
                  <a:srgbClr val="E01B22"/>
                </a:solidFill>
              </a:rPr>
              <a:t> 	The Sears Tower is 1452 feet tall.</a:t>
            </a:r>
          </a:p>
        </p:txBody>
      </p:sp>
      <p:grpSp>
        <p:nvGrpSpPr>
          <p:cNvPr id="151573" name="Group 21"/>
          <p:cNvGrpSpPr>
            <a:grpSpLocks/>
          </p:cNvGrpSpPr>
          <p:nvPr/>
        </p:nvGrpSpPr>
        <p:grpSpPr bwMode="auto">
          <a:xfrm>
            <a:off x="533400" y="1981200"/>
            <a:ext cx="8229600" cy="3048000"/>
            <a:chOff x="336" y="1824"/>
            <a:chExt cx="5184" cy="1920"/>
          </a:xfrm>
        </p:grpSpPr>
        <p:sp>
          <p:nvSpPr>
            <p:cNvPr id="151564" name="Rectangle 12"/>
            <p:cNvSpPr>
              <a:spLocks noChangeArrowheads="1"/>
            </p:cNvSpPr>
            <p:nvPr/>
          </p:nvSpPr>
          <p:spPr bwMode="auto">
            <a:xfrm>
              <a:off x="336" y="1847"/>
              <a:ext cx="5184" cy="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485900" indent="-1141413" fontAlgn="base">
                <a:lnSpc>
                  <a:spcPct val="150000"/>
                </a:lnSpc>
                <a:spcBef>
                  <a:spcPct val="20000"/>
                </a:spcBef>
                <a:spcAft>
                  <a:spcPct val="20000"/>
                </a:spcAft>
                <a:buClr>
                  <a:srgbClr val="FFFFFF"/>
                </a:buClr>
                <a:tabLst>
                  <a:tab pos="1943100" algn="l"/>
                </a:tabLst>
              </a:pPr>
              <a:r>
                <a:rPr lang="en-US" sz="2400" b="1">
                  <a:solidFill>
                    <a:srgbClr val="00539D"/>
                  </a:solidFill>
                </a:rPr>
                <a:t>Check</a:t>
              </a:r>
              <a:r>
                <a:rPr lang="en-US" sz="2400">
                  <a:solidFill>
                    <a:srgbClr val="E01B22"/>
                  </a:solidFill>
                </a:rPr>
                <a:t>	</a:t>
              </a:r>
              <a:r>
                <a:rPr lang="en-US" sz="2400">
                  <a:solidFill>
                    <a:srgbClr val="000000"/>
                  </a:solidFill>
                </a:rPr>
                <a:t>The shadow length of the Sears Tower is            or 121 times the shadow length of the light pole. Check to see that the height of the Sears Tower is 121 times the height of the light pole.  </a:t>
              </a:r>
              <a:br>
                <a:rPr lang="en-US" sz="2400">
                  <a:solidFill>
                    <a:srgbClr val="000000"/>
                  </a:solidFill>
                </a:rPr>
              </a:br>
              <a:r>
                <a:rPr lang="en-US" sz="2400">
                  <a:solidFill>
                    <a:srgbClr val="000000"/>
                  </a:solidFill>
                </a:rPr>
                <a:t>          = 121 </a:t>
              </a:r>
              <a:r>
                <a:rPr lang="en-US" sz="2400">
                  <a:solidFill>
                    <a:srgbClr val="E01B22"/>
                  </a:solidFill>
                  <a:sym typeface="Wingdings 2" pitchFamily="18" charset="2"/>
                </a:rPr>
                <a:t></a:t>
              </a:r>
              <a:r>
                <a:rPr lang="en-US" sz="2400">
                  <a:solidFill>
                    <a:srgbClr val="E01B22"/>
                  </a:solidFill>
                </a:rPr>
                <a:t>  </a:t>
              </a:r>
              <a:r>
                <a:rPr lang="en-US" sz="2400">
                  <a:solidFill>
                    <a:srgbClr val="000000"/>
                  </a:solidFill>
                </a:rPr>
                <a:t>                                         </a:t>
              </a:r>
            </a:p>
          </p:txBody>
        </p:sp>
        <p:grpSp>
          <p:nvGrpSpPr>
            <p:cNvPr id="151565" name="Group 13"/>
            <p:cNvGrpSpPr>
              <a:grpSpLocks/>
            </p:cNvGrpSpPr>
            <p:nvPr/>
          </p:nvGrpSpPr>
          <p:grpSpPr bwMode="auto">
            <a:xfrm>
              <a:off x="4848" y="1824"/>
              <a:ext cx="612" cy="486"/>
              <a:chOff x="5075" y="1829"/>
              <a:chExt cx="612" cy="486"/>
            </a:xfrm>
          </p:grpSpPr>
          <p:sp>
            <p:nvSpPr>
              <p:cNvPr id="151566" name="Text Box 14"/>
              <p:cNvSpPr txBox="1">
                <a:spLocks noChangeArrowheads="1"/>
              </p:cNvSpPr>
              <p:nvPr/>
            </p:nvSpPr>
            <p:spPr bwMode="auto">
              <a:xfrm>
                <a:off x="5081" y="1871"/>
                <a:ext cx="606" cy="214"/>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20000"/>
                  </a:spcAft>
                  <a:buClr>
                    <a:srgbClr val="FFFFFF"/>
                  </a:buClr>
                </a:pPr>
                <a:r>
                  <a:rPr lang="en-US">
                    <a:solidFill>
                      <a:srgbClr val="000000"/>
                    </a:solidFill>
                  </a:rPr>
                  <a:t>______</a:t>
                </a:r>
              </a:p>
            </p:txBody>
          </p:sp>
          <p:sp>
            <p:nvSpPr>
              <p:cNvPr id="151567" name="Text Box 15"/>
              <p:cNvSpPr txBox="1">
                <a:spLocks noChangeArrowheads="1"/>
              </p:cNvSpPr>
              <p:nvPr/>
            </p:nvSpPr>
            <p:spPr bwMode="auto">
              <a:xfrm>
                <a:off x="5075" y="1829"/>
                <a:ext cx="594"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20000"/>
                  </a:spcAft>
                  <a:buClr>
                    <a:srgbClr val="FFFFFF"/>
                  </a:buClr>
                </a:pPr>
                <a:r>
                  <a:rPr lang="en-US" sz="2400">
                    <a:solidFill>
                      <a:srgbClr val="000000"/>
                    </a:solidFill>
                  </a:rPr>
                  <a:t>242</a:t>
                </a:r>
              </a:p>
            </p:txBody>
          </p:sp>
          <p:sp>
            <p:nvSpPr>
              <p:cNvPr id="151568" name="Text Box 16"/>
              <p:cNvSpPr txBox="1">
                <a:spLocks noChangeArrowheads="1"/>
              </p:cNvSpPr>
              <p:nvPr/>
            </p:nvSpPr>
            <p:spPr bwMode="auto">
              <a:xfrm>
                <a:off x="5201" y="2050"/>
                <a:ext cx="432"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20000"/>
                  </a:spcAft>
                  <a:buClr>
                    <a:srgbClr val="FFFFFF"/>
                  </a:buClr>
                </a:pPr>
                <a:r>
                  <a:rPr lang="en-US" sz="2400">
                    <a:solidFill>
                      <a:srgbClr val="000000"/>
                    </a:solidFill>
                  </a:rPr>
                  <a:t>2</a:t>
                </a:r>
              </a:p>
            </p:txBody>
          </p:sp>
        </p:grpSp>
        <p:grpSp>
          <p:nvGrpSpPr>
            <p:cNvPr id="151569" name="Group 17"/>
            <p:cNvGrpSpPr>
              <a:grpSpLocks/>
            </p:cNvGrpSpPr>
            <p:nvPr/>
          </p:nvGrpSpPr>
          <p:grpSpPr bwMode="auto">
            <a:xfrm>
              <a:off x="1254" y="3258"/>
              <a:ext cx="612" cy="486"/>
              <a:chOff x="5075" y="1829"/>
              <a:chExt cx="612" cy="486"/>
            </a:xfrm>
          </p:grpSpPr>
          <p:sp>
            <p:nvSpPr>
              <p:cNvPr id="151570" name="Text Box 18"/>
              <p:cNvSpPr txBox="1">
                <a:spLocks noChangeArrowheads="1"/>
              </p:cNvSpPr>
              <p:nvPr/>
            </p:nvSpPr>
            <p:spPr bwMode="auto">
              <a:xfrm>
                <a:off x="5081" y="1871"/>
                <a:ext cx="606" cy="214"/>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20000"/>
                  </a:spcAft>
                  <a:buClr>
                    <a:srgbClr val="FFFFFF"/>
                  </a:buClr>
                </a:pPr>
                <a:r>
                  <a:rPr lang="en-US">
                    <a:solidFill>
                      <a:srgbClr val="000000"/>
                    </a:solidFill>
                  </a:rPr>
                  <a:t>______</a:t>
                </a:r>
              </a:p>
            </p:txBody>
          </p:sp>
          <p:sp>
            <p:nvSpPr>
              <p:cNvPr id="151571" name="Text Box 19"/>
              <p:cNvSpPr txBox="1">
                <a:spLocks noChangeArrowheads="1"/>
              </p:cNvSpPr>
              <p:nvPr/>
            </p:nvSpPr>
            <p:spPr bwMode="auto">
              <a:xfrm>
                <a:off x="5075" y="1829"/>
                <a:ext cx="594"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20000"/>
                  </a:spcAft>
                  <a:buClr>
                    <a:srgbClr val="FFFFFF"/>
                  </a:buClr>
                </a:pPr>
                <a:r>
                  <a:rPr lang="en-US" sz="2400">
                    <a:solidFill>
                      <a:srgbClr val="000000"/>
                    </a:solidFill>
                  </a:rPr>
                  <a:t>1452</a:t>
                </a:r>
              </a:p>
            </p:txBody>
          </p:sp>
          <p:sp>
            <p:nvSpPr>
              <p:cNvPr id="151572" name="Text Box 20"/>
              <p:cNvSpPr txBox="1">
                <a:spLocks noChangeArrowheads="1"/>
              </p:cNvSpPr>
              <p:nvPr/>
            </p:nvSpPr>
            <p:spPr bwMode="auto">
              <a:xfrm>
                <a:off x="5201" y="2050"/>
                <a:ext cx="432" cy="26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90000"/>
                  </a:lnSpc>
                  <a:spcBef>
                    <a:spcPct val="50000"/>
                  </a:spcBef>
                  <a:spcAft>
                    <a:spcPct val="20000"/>
                  </a:spcAft>
                  <a:buClr>
                    <a:srgbClr val="FFFFFF"/>
                  </a:buClr>
                </a:pPr>
                <a:r>
                  <a:rPr lang="en-US" sz="2400">
                    <a:solidFill>
                      <a:srgbClr val="000000"/>
                    </a:solidFill>
                  </a:rPr>
                  <a:t>12</a:t>
                </a:r>
              </a:p>
            </p:txBody>
          </p:sp>
        </p:grpSp>
      </p:grpSp>
    </p:spTree>
    <p:custDataLst>
      <p:tags r:id="rId1"/>
    </p:custDataLst>
    <p:extLst>
      <p:ext uri="{BB962C8B-B14F-4D97-AF65-F5344CB8AC3E}">
        <p14:creationId xmlns:p14="http://schemas.microsoft.com/office/powerpoint/2010/main" val="1190240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wipe(left)">
                                      <p:cBhvr>
                                        <p:cTn id="7" dur="500"/>
                                        <p:tgtEl>
                                          <p:spTgt spid="151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1573"/>
                                        </p:tgtEl>
                                        <p:attrNameLst>
                                          <p:attrName>style.visibility</p:attrName>
                                        </p:attrNameLst>
                                      </p:cBhvr>
                                      <p:to>
                                        <p:strVal val="visible"/>
                                      </p:to>
                                    </p:set>
                                    <p:animEffect transition="in" filter="wipe(left)">
                                      <p:cBhvr>
                                        <p:cTn id="12" dur="500"/>
                                        <p:tgtEl>
                                          <p:spTgt spid="151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7763" name="TPQuestion"/>
          <p:cNvSpPr>
            <a:spLocks noGrp="1" noChangeArrowheads="1"/>
          </p:cNvSpPr>
          <p:nvPr>
            <p:ph type="title"/>
          </p:nvPr>
        </p:nvSpPr>
        <p:spPr/>
        <p:txBody>
          <a:bodyPr/>
          <a:lstStyle/>
          <a:p>
            <a:r>
              <a:rPr lang="en-US"/>
              <a:t>Example 5</a:t>
            </a:r>
          </a:p>
        </p:txBody>
      </p:sp>
      <p:sp>
        <p:nvSpPr>
          <p:cNvPr id="117767" name="Oval 7"/>
          <p:cNvSpPr>
            <a:spLocks noChangeArrowheads="1"/>
          </p:cNvSpPr>
          <p:nvPr/>
        </p:nvSpPr>
        <p:spPr bwMode="auto">
          <a:xfrm>
            <a:off x="977900" y="4927600"/>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7768"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7769"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
        <p:nvSpPr>
          <p:cNvPr id="117770" name="TPAnswers"/>
          <p:cNvSpPr>
            <a:spLocks noChangeArrowheads="1"/>
          </p:cNvSpPr>
          <p:nvPr>
            <p:custDataLst>
              <p:tags r:id="rId3"/>
            </p:custDataLst>
          </p:nvPr>
        </p:nvSpPr>
        <p:spPr bwMode="auto">
          <a:xfrm>
            <a:off x="990600" y="4953000"/>
            <a:ext cx="51054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000" b="1">
                <a:solidFill>
                  <a:srgbClr val="00539D"/>
                </a:solidFill>
                <a:sym typeface="Symbol" pitchFamily="18" charset="2"/>
              </a:rPr>
              <a:t>A.</a:t>
            </a:r>
            <a:r>
              <a:rPr lang="pt-BR" sz="2000" b="1">
                <a:solidFill>
                  <a:srgbClr val="000000"/>
                </a:solidFill>
                <a:sym typeface="Symbol" pitchFamily="18" charset="2"/>
              </a:rPr>
              <a:t>	196 ft		</a:t>
            </a:r>
            <a:r>
              <a:rPr lang="pt-BR" sz="2000" b="1">
                <a:solidFill>
                  <a:srgbClr val="00539D"/>
                </a:solidFill>
                <a:sym typeface="Symbol" pitchFamily="18" charset="2"/>
              </a:rPr>
              <a:t>B.</a:t>
            </a:r>
            <a:r>
              <a:rPr lang="pt-BR" sz="2000" b="1">
                <a:solidFill>
                  <a:srgbClr val="000000"/>
                </a:solidFill>
                <a:sym typeface="Symbol" pitchFamily="18" charset="2"/>
              </a:rPr>
              <a:t>   39 ft</a:t>
            </a:r>
          </a:p>
          <a:p>
            <a:pPr marL="533400" indent="-533400" fontAlgn="base">
              <a:lnSpc>
                <a:spcPct val="90000"/>
              </a:lnSpc>
              <a:spcBef>
                <a:spcPct val="83000"/>
              </a:spcBef>
              <a:spcAft>
                <a:spcPct val="83000"/>
              </a:spcAft>
              <a:buClr>
                <a:srgbClr val="00539D"/>
              </a:buClr>
            </a:pPr>
            <a:r>
              <a:rPr lang="pt-BR" sz="2000" b="1">
                <a:solidFill>
                  <a:srgbClr val="00539D"/>
                </a:solidFill>
                <a:sym typeface="Symbol" pitchFamily="18" charset="2"/>
              </a:rPr>
              <a:t>C.</a:t>
            </a:r>
            <a:r>
              <a:rPr lang="pt-BR" sz="2000" b="1">
                <a:solidFill>
                  <a:srgbClr val="000000"/>
                </a:solidFill>
                <a:sym typeface="Symbol" pitchFamily="18" charset="2"/>
              </a:rPr>
              <a:t>	441 ft		</a:t>
            </a:r>
            <a:r>
              <a:rPr lang="pt-BR" sz="2000" b="1">
                <a:solidFill>
                  <a:srgbClr val="00539D"/>
                </a:solidFill>
                <a:sym typeface="Symbol" pitchFamily="18" charset="2"/>
              </a:rPr>
              <a:t>D.</a:t>
            </a:r>
            <a:r>
              <a:rPr lang="pt-BR" sz="2000" b="1">
                <a:solidFill>
                  <a:srgbClr val="000000"/>
                </a:solidFill>
                <a:sym typeface="Symbol" pitchFamily="18" charset="2"/>
              </a:rPr>
              <a:t>   89 ft</a:t>
            </a:r>
          </a:p>
        </p:txBody>
      </p:sp>
      <p:pic>
        <p:nvPicPr>
          <p:cNvPr id="117771" name="Picture 11" descr="GEO07-03-03-Y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2150" y="1524000"/>
            <a:ext cx="2979738" cy="2687638"/>
          </a:xfrm>
          <a:prstGeom prst="rect">
            <a:avLst/>
          </a:prstGeom>
          <a:noFill/>
          <a:extLst>
            <a:ext uri="{909E8E84-426E-40DD-AFC4-6F175D3DCCD1}">
              <a14:hiddenFill xmlns:a14="http://schemas.microsoft.com/office/drawing/2010/main">
                <a:solidFill>
                  <a:srgbClr val="FFFFFF"/>
                </a:solidFill>
              </a14:hiddenFill>
            </a:ext>
          </a:extLst>
        </p:spPr>
      </p:pic>
      <p:sp>
        <p:nvSpPr>
          <p:cNvPr id="117772" name="TPQuestion"/>
          <p:cNvSpPr>
            <a:spLocks noChangeArrowheads="1"/>
          </p:cNvSpPr>
          <p:nvPr/>
        </p:nvSpPr>
        <p:spPr bwMode="auto">
          <a:xfrm>
            <a:off x="533400" y="1504950"/>
            <a:ext cx="61722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20000"/>
              </a:spcBef>
              <a:spcAft>
                <a:spcPct val="20000"/>
              </a:spcAft>
            </a:pPr>
            <a:r>
              <a:rPr lang="en-US" sz="2000" b="1">
                <a:solidFill>
                  <a:srgbClr val="E01B22"/>
                </a:solidFill>
                <a:cs typeface="Times New Roman" pitchFamily="18" charset="0"/>
              </a:rPr>
              <a:t>LIGHTHOUSES</a:t>
            </a:r>
            <a:r>
              <a:rPr lang="en-US" sz="2000" b="1">
                <a:solidFill>
                  <a:srgbClr val="00539D"/>
                </a:solidFill>
                <a:cs typeface="Times New Roman" pitchFamily="18" charset="0"/>
              </a:rPr>
              <a:t>  </a:t>
            </a:r>
            <a:r>
              <a:rPr lang="en-US" sz="2000" b="1">
                <a:solidFill>
                  <a:srgbClr val="00539D"/>
                </a:solidFill>
              </a:rPr>
              <a:t>On her trip</a:t>
            </a:r>
            <a:br>
              <a:rPr lang="en-US" sz="2000" b="1">
                <a:solidFill>
                  <a:srgbClr val="00539D"/>
                </a:solidFill>
              </a:rPr>
            </a:br>
            <a:r>
              <a:rPr lang="en-US" sz="2000" b="1">
                <a:solidFill>
                  <a:srgbClr val="00539D"/>
                </a:solidFill>
              </a:rPr>
              <a:t>along the East coast, Jennie stops to </a:t>
            </a:r>
            <a:br>
              <a:rPr lang="en-US" sz="2000" b="1">
                <a:solidFill>
                  <a:srgbClr val="00539D"/>
                </a:solidFill>
              </a:rPr>
            </a:br>
            <a:r>
              <a:rPr lang="en-US" sz="2000" b="1">
                <a:solidFill>
                  <a:srgbClr val="00539D"/>
                </a:solidFill>
              </a:rPr>
              <a:t>look at the tallest lighthouse in the U.S. located at Cape Hatteras, North Carolina.</a:t>
            </a:r>
            <a:br>
              <a:rPr lang="en-US" sz="2000" b="1">
                <a:solidFill>
                  <a:srgbClr val="00539D"/>
                </a:solidFill>
              </a:rPr>
            </a:br>
            <a:r>
              <a:rPr lang="en-US" sz="2000" b="1">
                <a:solidFill>
                  <a:srgbClr val="00539D"/>
                </a:solidFill>
              </a:rPr>
              <a:t>At that particular time of day, Jennie </a:t>
            </a:r>
            <a:br>
              <a:rPr lang="en-US" sz="2000" b="1">
                <a:solidFill>
                  <a:srgbClr val="00539D"/>
                </a:solidFill>
              </a:rPr>
            </a:br>
            <a:r>
              <a:rPr lang="en-US" sz="2000" b="1">
                <a:solidFill>
                  <a:srgbClr val="00539D"/>
                </a:solidFill>
              </a:rPr>
              <a:t>measures her shadow to be 1 foot 6 </a:t>
            </a:r>
            <a:br>
              <a:rPr lang="en-US" sz="2000" b="1">
                <a:solidFill>
                  <a:srgbClr val="00539D"/>
                </a:solidFill>
              </a:rPr>
            </a:br>
            <a:r>
              <a:rPr lang="en-US" sz="2000" b="1">
                <a:solidFill>
                  <a:srgbClr val="00539D"/>
                </a:solidFill>
              </a:rPr>
              <a:t>inches in length and the length of the </a:t>
            </a:r>
            <a:br>
              <a:rPr lang="en-US" sz="2000" b="1">
                <a:solidFill>
                  <a:srgbClr val="00539D"/>
                </a:solidFill>
              </a:rPr>
            </a:br>
            <a:r>
              <a:rPr lang="en-US" sz="2000" b="1">
                <a:solidFill>
                  <a:srgbClr val="00539D"/>
                </a:solidFill>
              </a:rPr>
              <a:t>shadow of the lighthouse to be 53 feet</a:t>
            </a:r>
            <a:br>
              <a:rPr lang="en-US" sz="2000" b="1">
                <a:solidFill>
                  <a:srgbClr val="00539D"/>
                </a:solidFill>
              </a:rPr>
            </a:br>
            <a:r>
              <a:rPr lang="en-US" sz="2000" b="1">
                <a:solidFill>
                  <a:srgbClr val="00539D"/>
                </a:solidFill>
              </a:rPr>
              <a:t>6 inches. Jennie knows that her height</a:t>
            </a:r>
            <a:br>
              <a:rPr lang="en-US" sz="2000" b="1">
                <a:solidFill>
                  <a:srgbClr val="00539D"/>
                </a:solidFill>
              </a:rPr>
            </a:br>
            <a:r>
              <a:rPr lang="en-US" sz="2000" b="1">
                <a:solidFill>
                  <a:srgbClr val="00539D"/>
                </a:solidFill>
              </a:rPr>
              <a:t>is 5 feet 6 inches. What is the height of</a:t>
            </a:r>
            <a:br>
              <a:rPr lang="en-US" sz="2000" b="1">
                <a:solidFill>
                  <a:srgbClr val="00539D"/>
                </a:solidFill>
              </a:rPr>
            </a:br>
            <a:r>
              <a:rPr lang="en-US" sz="2000" b="1">
                <a:solidFill>
                  <a:srgbClr val="00539D"/>
                </a:solidFill>
              </a:rPr>
              <a:t>the Cape Hatteras lighthouse to the </a:t>
            </a:r>
            <a:br>
              <a:rPr lang="en-US" sz="2000" b="1">
                <a:solidFill>
                  <a:srgbClr val="00539D"/>
                </a:solidFill>
              </a:rPr>
            </a:br>
            <a:r>
              <a:rPr lang="en-US" sz="2000" b="1">
                <a:solidFill>
                  <a:srgbClr val="00539D"/>
                </a:solidFill>
              </a:rPr>
              <a:t>nearest foot?</a:t>
            </a:r>
          </a:p>
        </p:txBody>
      </p:sp>
    </p:spTree>
    <p:custDataLst>
      <p:tags r:id="rId1"/>
    </p:custDataLst>
    <p:extLst>
      <p:ext uri="{BB962C8B-B14F-4D97-AF65-F5344CB8AC3E}">
        <p14:creationId xmlns:p14="http://schemas.microsoft.com/office/powerpoint/2010/main" val="3493242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7768"/>
                                        </p:tgtEl>
                                        <p:attrNameLst>
                                          <p:attrName>style.visibility</p:attrName>
                                        </p:attrNameLst>
                                      </p:cBhvr>
                                      <p:to>
                                        <p:strVal val="visible"/>
                                      </p:to>
                                    </p:set>
                                    <p:animEffect transition="in" filter="wipe(left)">
                                      <p:cBhvr>
                                        <p:cTn id="7" dur="500"/>
                                        <p:tgtEl>
                                          <p:spTgt spid="11776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7769"/>
                                        </p:tgtEl>
                                        <p:attrNameLst>
                                          <p:attrName>style.visibility</p:attrName>
                                        </p:attrNameLst>
                                      </p:cBhvr>
                                      <p:to>
                                        <p:strVal val="visible"/>
                                      </p:to>
                                    </p:set>
                                    <p:animEffect transition="in" filter="dissolve">
                                      <p:cBhvr>
                                        <p:cTn id="11" dur="500"/>
                                        <p:tgtEl>
                                          <p:spTgt spid="11776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772"/>
                                        </p:tgtEl>
                                        <p:attrNameLst>
                                          <p:attrName>style.visibility</p:attrName>
                                        </p:attrNameLst>
                                      </p:cBhvr>
                                      <p:to>
                                        <p:strVal val="visible"/>
                                      </p:to>
                                    </p:set>
                                    <p:animEffect transition="in" filter="wipe(left)">
                                      <p:cBhvr>
                                        <p:cTn id="15" dur="500"/>
                                        <p:tgtEl>
                                          <p:spTgt spid="11777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7771"/>
                                        </p:tgtEl>
                                        <p:attrNameLst>
                                          <p:attrName>style.visibility</p:attrName>
                                        </p:attrNameLst>
                                      </p:cBhvr>
                                      <p:to>
                                        <p:strVal val="visible"/>
                                      </p:to>
                                    </p:set>
                                    <p:animEffect transition="in" filter="wipe(left)">
                                      <p:cBhvr>
                                        <p:cTn id="19" dur="500"/>
                                        <p:tgtEl>
                                          <p:spTgt spid="11777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7770"/>
                                        </p:tgtEl>
                                        <p:attrNameLst>
                                          <p:attrName>style.visibility</p:attrName>
                                        </p:attrNameLst>
                                      </p:cBhvr>
                                      <p:to>
                                        <p:strVal val="visible"/>
                                      </p:to>
                                    </p:set>
                                    <p:animEffect transition="in" filter="wipe(left)">
                                      <p:cBhvr>
                                        <p:cTn id="23" dur="500"/>
                                        <p:tgtEl>
                                          <p:spTgt spid="1177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7767"/>
                                        </p:tgtEl>
                                        <p:attrNameLst>
                                          <p:attrName>style.visibility</p:attrName>
                                        </p:attrNameLst>
                                      </p:cBhvr>
                                      <p:to>
                                        <p:strVal val="visible"/>
                                      </p:to>
                                    </p:set>
                                    <p:animEffect transition="in" filter="wipe(down)">
                                      <p:cBhvr>
                                        <p:cTn id="28" dur="580">
                                          <p:stCondLst>
                                            <p:cond delay="0"/>
                                          </p:stCondLst>
                                        </p:cTn>
                                        <p:tgtEl>
                                          <p:spTgt spid="117767"/>
                                        </p:tgtEl>
                                      </p:cBhvr>
                                    </p:animEffect>
                                    <p:anim calcmode="lin" valueType="num">
                                      <p:cBhvr>
                                        <p:cTn id="29" dur="1822" tmFilter="0,0; 0.14,0.36; 0.43,0.73; 0.71,0.91; 1.0,1.0">
                                          <p:stCondLst>
                                            <p:cond delay="0"/>
                                          </p:stCondLst>
                                        </p:cTn>
                                        <p:tgtEl>
                                          <p:spTgt spid="11776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776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776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776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7767"/>
                                        </p:tgtEl>
                                        <p:attrNameLst>
                                          <p:attrName>ppt_y</p:attrName>
                                        </p:attrNameLst>
                                      </p:cBhvr>
                                      <p:tavLst>
                                        <p:tav tm="0" fmla="#ppt_y-sin(pi*$)/81">
                                          <p:val>
                                            <p:fltVal val="0"/>
                                          </p:val>
                                        </p:tav>
                                        <p:tav tm="100000">
                                          <p:val>
                                            <p:fltVal val="1"/>
                                          </p:val>
                                        </p:tav>
                                      </p:tavLst>
                                    </p:anim>
                                    <p:animScale>
                                      <p:cBhvr>
                                        <p:cTn id="34" dur="26">
                                          <p:stCondLst>
                                            <p:cond delay="650"/>
                                          </p:stCondLst>
                                        </p:cTn>
                                        <p:tgtEl>
                                          <p:spTgt spid="117767"/>
                                        </p:tgtEl>
                                      </p:cBhvr>
                                      <p:to x="100000" y="60000"/>
                                    </p:animScale>
                                    <p:animScale>
                                      <p:cBhvr>
                                        <p:cTn id="35" dur="166" decel="50000">
                                          <p:stCondLst>
                                            <p:cond delay="676"/>
                                          </p:stCondLst>
                                        </p:cTn>
                                        <p:tgtEl>
                                          <p:spTgt spid="117767"/>
                                        </p:tgtEl>
                                      </p:cBhvr>
                                      <p:to x="100000" y="100000"/>
                                    </p:animScale>
                                    <p:animScale>
                                      <p:cBhvr>
                                        <p:cTn id="36" dur="26">
                                          <p:stCondLst>
                                            <p:cond delay="1312"/>
                                          </p:stCondLst>
                                        </p:cTn>
                                        <p:tgtEl>
                                          <p:spTgt spid="117767"/>
                                        </p:tgtEl>
                                      </p:cBhvr>
                                      <p:to x="100000" y="80000"/>
                                    </p:animScale>
                                    <p:animScale>
                                      <p:cBhvr>
                                        <p:cTn id="37" dur="166" decel="50000">
                                          <p:stCondLst>
                                            <p:cond delay="1338"/>
                                          </p:stCondLst>
                                        </p:cTn>
                                        <p:tgtEl>
                                          <p:spTgt spid="117767"/>
                                        </p:tgtEl>
                                      </p:cBhvr>
                                      <p:to x="100000" y="100000"/>
                                    </p:animScale>
                                    <p:animScale>
                                      <p:cBhvr>
                                        <p:cTn id="38" dur="26">
                                          <p:stCondLst>
                                            <p:cond delay="1642"/>
                                          </p:stCondLst>
                                        </p:cTn>
                                        <p:tgtEl>
                                          <p:spTgt spid="117767"/>
                                        </p:tgtEl>
                                      </p:cBhvr>
                                      <p:to x="100000" y="90000"/>
                                    </p:animScale>
                                    <p:animScale>
                                      <p:cBhvr>
                                        <p:cTn id="39" dur="166" decel="50000">
                                          <p:stCondLst>
                                            <p:cond delay="1668"/>
                                          </p:stCondLst>
                                        </p:cTn>
                                        <p:tgtEl>
                                          <p:spTgt spid="117767"/>
                                        </p:tgtEl>
                                      </p:cBhvr>
                                      <p:to x="100000" y="100000"/>
                                    </p:animScale>
                                    <p:animScale>
                                      <p:cBhvr>
                                        <p:cTn id="40" dur="26">
                                          <p:stCondLst>
                                            <p:cond delay="1808"/>
                                          </p:stCondLst>
                                        </p:cTn>
                                        <p:tgtEl>
                                          <p:spTgt spid="117767"/>
                                        </p:tgtEl>
                                      </p:cBhvr>
                                      <p:to x="100000" y="95000"/>
                                    </p:animScale>
                                    <p:animScale>
                                      <p:cBhvr>
                                        <p:cTn id="41" dur="166" decel="50000">
                                          <p:stCondLst>
                                            <p:cond delay="1834"/>
                                          </p:stCondLst>
                                        </p:cTn>
                                        <p:tgtEl>
                                          <p:spTgt spid="117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animBg="1"/>
      <p:bldP spid="117770" grpId="0" autoUpdateAnimBg="0"/>
      <p:bldP spid="11777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4" name="Picture 6" descr="GEOM-CH07-478-A-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552700"/>
          </a:xfrm>
          <a:prstGeom prst="rect">
            <a:avLst/>
          </a:prstGeom>
          <a:noFill/>
          <a:extLst>
            <a:ext uri="{909E8E84-426E-40DD-AFC4-6F175D3DCCD1}">
              <a14:hiddenFill xmlns:a14="http://schemas.microsoft.com/office/drawing/2010/main">
                <a:solidFill>
                  <a:srgbClr val="FFFFFF"/>
                </a:solidFill>
              </a14:hiddenFill>
            </a:ext>
          </a:extLst>
        </p:spPr>
      </p:pic>
      <p:sp>
        <p:nvSpPr>
          <p:cNvPr id="145410"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23778373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End of the Lesson</a:t>
            </a:r>
          </a:p>
        </p:txBody>
      </p:sp>
    </p:spTree>
    <p:custDataLst>
      <p:tags r:id="rId1"/>
    </p:custDataLst>
    <p:extLst>
      <p:ext uri="{BB962C8B-B14F-4D97-AF65-F5344CB8AC3E}">
        <p14:creationId xmlns:p14="http://schemas.microsoft.com/office/powerpoint/2010/main" val="562464854"/>
      </p:ext>
    </p:ext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5" name="Picture 9" descr="GEOM-CH07-474-A-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495425"/>
            <a:ext cx="8239125" cy="2306638"/>
          </a:xfrm>
          <a:prstGeom prst="rect">
            <a:avLst/>
          </a:prstGeom>
          <a:noFill/>
          <a:extLst>
            <a:ext uri="{909E8E84-426E-40DD-AFC4-6F175D3DCCD1}">
              <a14:hiddenFill xmlns:a14="http://schemas.microsoft.com/office/drawing/2010/main">
                <a:solidFill>
                  <a:srgbClr val="FFFFFF"/>
                </a:solidFill>
              </a14:hiddenFill>
            </a:ext>
          </a:extLst>
        </p:spPr>
      </p:pic>
      <p:sp>
        <p:nvSpPr>
          <p:cNvPr id="106498" name="Rectangle 2"/>
          <p:cNvSpPr>
            <a:spLocks noGrp="1" noChangeArrowheads="1"/>
          </p:cNvSpPr>
          <p:nvPr>
            <p:ph type="title"/>
          </p:nvPr>
        </p:nvSpPr>
        <p:spPr/>
        <p:txBody>
          <a:bodyPr/>
          <a:lstStyle/>
          <a:p>
            <a:r>
              <a:rPr lang="en-US"/>
              <a:t>Concept</a:t>
            </a:r>
          </a:p>
        </p:txBody>
      </p:sp>
    </p:spTree>
    <p:custDataLst>
      <p:tags r:id="rId1"/>
    </p:custDataLst>
    <p:extLst>
      <p:ext uri="{BB962C8B-B14F-4D97-AF65-F5344CB8AC3E}">
        <p14:creationId xmlns:p14="http://schemas.microsoft.com/office/powerpoint/2010/main" val="155863364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Example 1</a:t>
            </a:r>
          </a:p>
        </p:txBody>
      </p:sp>
      <p:sp>
        <p:nvSpPr>
          <p:cNvPr id="5131" name="Text Box 11"/>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61C23"/>
                </a:solidFill>
              </a:rPr>
              <a:t>Use the AA Similarity Postulate</a:t>
            </a:r>
            <a:endParaRPr lang="en-US" sz="2000" b="1">
              <a:solidFill>
                <a:srgbClr val="EC1D24"/>
              </a:solidFill>
            </a:endParaRPr>
          </a:p>
        </p:txBody>
      </p:sp>
      <p:sp>
        <p:nvSpPr>
          <p:cNvPr id="5904" name="Rectangle 784"/>
          <p:cNvSpPr>
            <a:spLocks noChangeArrowheads="1"/>
          </p:cNvSpPr>
          <p:nvPr/>
        </p:nvSpPr>
        <p:spPr bwMode="auto">
          <a:xfrm>
            <a:off x="876300" y="1476375"/>
            <a:ext cx="8039100" cy="8223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20000"/>
              </a:spcAft>
              <a:buClr>
                <a:srgbClr val="FFFFFF"/>
              </a:buClr>
            </a:pPr>
            <a:r>
              <a:rPr lang="en-US" sz="2400" b="1">
                <a:solidFill>
                  <a:srgbClr val="E01B22"/>
                </a:solidFill>
              </a:rPr>
              <a:t>A.</a:t>
            </a:r>
            <a:r>
              <a:rPr lang="en-US" sz="2400" b="1">
                <a:solidFill>
                  <a:srgbClr val="00539D"/>
                </a:solidFill>
              </a:rPr>
              <a:t> Determine whether the triangles are similar. If so, write a similarity statement. Explain your reasoning.</a:t>
            </a:r>
          </a:p>
        </p:txBody>
      </p:sp>
      <p:pic>
        <p:nvPicPr>
          <p:cNvPr id="5908" name="Picture 788" descr="09Geom07-03-1-A-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3886200" cy="2073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07581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04"/>
                                        </p:tgtEl>
                                        <p:attrNameLst>
                                          <p:attrName>style.visibility</p:attrName>
                                        </p:attrNameLst>
                                      </p:cBhvr>
                                      <p:to>
                                        <p:strVal val="visible"/>
                                      </p:to>
                                    </p:set>
                                    <p:animEffect transition="in" filter="wipe(left)">
                                      <p:cBhvr>
                                        <p:cTn id="7" dur="500"/>
                                        <p:tgtEl>
                                          <p:spTgt spid="590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908"/>
                                        </p:tgtEl>
                                        <p:attrNameLst>
                                          <p:attrName>style.visibility</p:attrName>
                                        </p:attrNameLst>
                                      </p:cBhvr>
                                      <p:to>
                                        <p:strVal val="visible"/>
                                      </p:to>
                                    </p:set>
                                    <p:animEffect transition="in" filter="wipe(left)">
                                      <p:cBhvr>
                                        <p:cTn id="11" dur="500"/>
                                        <p:tgtEl>
                                          <p:spTgt spid="5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Example 1</a:t>
            </a:r>
          </a:p>
        </p:txBody>
      </p:sp>
      <p:sp>
        <p:nvSpPr>
          <p:cNvPr id="152579"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61C23"/>
                </a:solidFill>
              </a:rPr>
              <a:t>Use the AA Similarity Postulate</a:t>
            </a:r>
            <a:endParaRPr lang="en-US" sz="2000" b="1">
              <a:solidFill>
                <a:srgbClr val="EC1D24"/>
              </a:solidFill>
            </a:endParaRPr>
          </a:p>
        </p:txBody>
      </p:sp>
      <p:grpSp>
        <p:nvGrpSpPr>
          <p:cNvPr id="152585" name="Group 9"/>
          <p:cNvGrpSpPr>
            <a:grpSpLocks/>
          </p:cNvGrpSpPr>
          <p:nvPr/>
        </p:nvGrpSpPr>
        <p:grpSpPr bwMode="auto">
          <a:xfrm>
            <a:off x="876300" y="1476375"/>
            <a:ext cx="8039100" cy="457200"/>
            <a:chOff x="552" y="930"/>
            <a:chExt cx="5064" cy="288"/>
          </a:xfrm>
        </p:grpSpPr>
        <p:sp>
          <p:nvSpPr>
            <p:cNvPr id="152580" name="Rectangle 4"/>
            <p:cNvSpPr>
              <a:spLocks noChangeArrowheads="1"/>
            </p:cNvSpPr>
            <p:nvPr/>
          </p:nvSpPr>
          <p:spPr bwMode="auto">
            <a:xfrm>
              <a:off x="552" y="930"/>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20000"/>
                </a:spcAft>
                <a:buClr>
                  <a:srgbClr val="FFFFFF"/>
                </a:buClr>
              </a:pPr>
              <a:r>
                <a:rPr lang="en-US" sz="2400">
                  <a:solidFill>
                    <a:srgbClr val="000000"/>
                  </a:solidFill>
                </a:rPr>
                <a:t>Since </a:t>
              </a:r>
              <a:r>
                <a:rPr lang="en-US" sz="2400" i="1">
                  <a:solidFill>
                    <a:srgbClr val="000000"/>
                  </a:solidFill>
                </a:rPr>
                <a:t>m</a:t>
              </a:r>
              <a:r>
                <a:rPr lang="en-US" sz="2400">
                  <a:solidFill>
                    <a:srgbClr val="000000"/>
                  </a:solidFill>
                  <a:sym typeface="Symbol" pitchFamily="18" charset="2"/>
                </a:rPr>
                <a:t></a:t>
              </a:r>
              <a:r>
                <a:rPr lang="en-US" sz="2400" i="1">
                  <a:solidFill>
                    <a:srgbClr val="000000"/>
                  </a:solidFill>
                  <a:sym typeface="Symbol" pitchFamily="18" charset="2"/>
                </a:rPr>
                <a:t>B</a:t>
              </a:r>
              <a:r>
                <a:rPr lang="en-US" sz="2400">
                  <a:solidFill>
                    <a:srgbClr val="000000"/>
                  </a:solidFill>
                  <a:sym typeface="Symbol" pitchFamily="18" charset="2"/>
                </a:rPr>
                <a:t> = </a:t>
              </a:r>
              <a:r>
                <a:rPr lang="en-US" sz="2400" i="1">
                  <a:solidFill>
                    <a:srgbClr val="000000"/>
                  </a:solidFill>
                </a:rPr>
                <a:t>m</a:t>
              </a:r>
              <a:r>
                <a:rPr lang="en-US" sz="2400">
                  <a:solidFill>
                    <a:srgbClr val="000000"/>
                  </a:solidFill>
                  <a:sym typeface="Symbol" pitchFamily="18" charset="2"/>
                </a:rPr>
                <a:t></a:t>
              </a:r>
              <a:r>
                <a:rPr lang="en-US" sz="2400" i="1">
                  <a:solidFill>
                    <a:srgbClr val="000000"/>
                  </a:solidFill>
                  <a:sym typeface="Symbol" pitchFamily="18" charset="2"/>
                </a:rPr>
                <a:t>D</a:t>
              </a:r>
              <a:r>
                <a:rPr lang="en-US" sz="2400">
                  <a:solidFill>
                    <a:srgbClr val="000000"/>
                  </a:solidFill>
                  <a:sym typeface="Symbol" pitchFamily="18" charset="2"/>
                </a:rPr>
                <a:t>, </a:t>
              </a:r>
              <a:r>
                <a:rPr lang="en-US" sz="2400" i="1">
                  <a:solidFill>
                    <a:srgbClr val="000000"/>
                  </a:solidFill>
                  <a:sym typeface="Symbol" pitchFamily="18" charset="2"/>
                </a:rPr>
                <a:t>B    </a:t>
              </a:r>
              <a:r>
                <a:rPr lang="en-US" sz="2400">
                  <a:solidFill>
                    <a:srgbClr val="000000"/>
                  </a:solidFill>
                  <a:sym typeface="Symbol" pitchFamily="18" charset="2"/>
                </a:rPr>
                <a:t></a:t>
              </a:r>
              <a:r>
                <a:rPr lang="en-US" sz="2400" i="1">
                  <a:solidFill>
                    <a:srgbClr val="000000"/>
                  </a:solidFill>
                  <a:sym typeface="Symbol" pitchFamily="18" charset="2"/>
                </a:rPr>
                <a:t>D. </a:t>
              </a:r>
            </a:p>
          </p:txBody>
        </p:sp>
        <p:pic>
          <p:nvPicPr>
            <p:cNvPr id="152584" name="Picture 8" descr="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 y="1008"/>
              <a:ext cx="175" cy="159"/>
            </a:xfrm>
            <a:prstGeom prst="rect">
              <a:avLst/>
            </a:prstGeom>
            <a:noFill/>
            <a:extLst>
              <a:ext uri="{909E8E84-426E-40DD-AFC4-6F175D3DCCD1}">
                <a14:hiddenFill xmlns:a14="http://schemas.microsoft.com/office/drawing/2010/main">
                  <a:solidFill>
                    <a:srgbClr val="FFFFFF"/>
                  </a:solidFill>
                </a14:hiddenFill>
              </a:ext>
            </a:extLst>
          </p:spPr>
        </p:pic>
      </p:grpSp>
      <p:sp>
        <p:nvSpPr>
          <p:cNvPr id="152587" name="Rectangle 11"/>
          <p:cNvSpPr>
            <a:spLocks noChangeArrowheads="1"/>
          </p:cNvSpPr>
          <p:nvPr/>
        </p:nvSpPr>
        <p:spPr bwMode="auto">
          <a:xfrm>
            <a:off x="876300" y="2057400"/>
            <a:ext cx="8039100" cy="8223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20000"/>
              </a:spcAft>
              <a:buClr>
                <a:srgbClr val="FFFFFF"/>
              </a:buClr>
            </a:pPr>
            <a:r>
              <a:rPr lang="en-US" sz="2400">
                <a:solidFill>
                  <a:srgbClr val="000000"/>
                </a:solidFill>
              </a:rPr>
              <a:t>By the Triangle Sum Theorem, 42 + 58 + </a:t>
            </a:r>
            <a:r>
              <a:rPr lang="en-US" sz="2400" i="1">
                <a:solidFill>
                  <a:srgbClr val="000000"/>
                </a:solidFill>
              </a:rPr>
              <a:t>m</a:t>
            </a:r>
            <a:r>
              <a:rPr lang="en-US" sz="2400">
                <a:solidFill>
                  <a:srgbClr val="000000"/>
                </a:solidFill>
                <a:sym typeface="Symbol" pitchFamily="18" charset="2"/>
              </a:rPr>
              <a:t></a:t>
            </a:r>
            <a:r>
              <a:rPr lang="en-US" sz="2400" i="1">
                <a:solidFill>
                  <a:srgbClr val="000000"/>
                </a:solidFill>
                <a:sym typeface="Symbol" pitchFamily="18" charset="2"/>
              </a:rPr>
              <a:t>A</a:t>
            </a:r>
            <a:r>
              <a:rPr lang="en-US" sz="2400">
                <a:solidFill>
                  <a:srgbClr val="000000"/>
                </a:solidFill>
                <a:sym typeface="Symbol" pitchFamily="18" charset="2"/>
              </a:rPr>
              <a:t> = 180, </a:t>
            </a:r>
            <a:br>
              <a:rPr lang="en-US" sz="2400">
                <a:solidFill>
                  <a:srgbClr val="000000"/>
                </a:solidFill>
                <a:sym typeface="Symbol" pitchFamily="18" charset="2"/>
              </a:rPr>
            </a:br>
            <a:r>
              <a:rPr lang="en-US" sz="2400">
                <a:solidFill>
                  <a:srgbClr val="000000"/>
                </a:solidFill>
                <a:sym typeface="Symbol" pitchFamily="18" charset="2"/>
              </a:rPr>
              <a:t>so </a:t>
            </a:r>
            <a:r>
              <a:rPr lang="en-US" sz="2400" i="1">
                <a:solidFill>
                  <a:srgbClr val="000000"/>
                </a:solidFill>
                <a:sym typeface="Symbol" pitchFamily="18" charset="2"/>
              </a:rPr>
              <a:t>m</a:t>
            </a:r>
            <a:r>
              <a:rPr lang="en-US" sz="2400">
                <a:solidFill>
                  <a:srgbClr val="000000"/>
                </a:solidFill>
                <a:sym typeface="Symbol" pitchFamily="18" charset="2"/>
              </a:rPr>
              <a:t></a:t>
            </a:r>
            <a:r>
              <a:rPr lang="en-US" sz="2400" i="1">
                <a:solidFill>
                  <a:srgbClr val="000000"/>
                </a:solidFill>
                <a:sym typeface="Symbol" pitchFamily="18" charset="2"/>
              </a:rPr>
              <a:t>A</a:t>
            </a:r>
            <a:r>
              <a:rPr lang="en-US" sz="2400">
                <a:solidFill>
                  <a:srgbClr val="000000"/>
                </a:solidFill>
                <a:sym typeface="Symbol" pitchFamily="18" charset="2"/>
              </a:rPr>
              <a:t> = 80.</a:t>
            </a:r>
          </a:p>
        </p:txBody>
      </p:sp>
      <p:grpSp>
        <p:nvGrpSpPr>
          <p:cNvPr id="152593" name="Group 17"/>
          <p:cNvGrpSpPr>
            <a:grpSpLocks/>
          </p:cNvGrpSpPr>
          <p:nvPr/>
        </p:nvGrpSpPr>
        <p:grpSpPr bwMode="auto">
          <a:xfrm>
            <a:off x="876300" y="2933700"/>
            <a:ext cx="8039100" cy="457200"/>
            <a:chOff x="552" y="1848"/>
            <a:chExt cx="5064" cy="288"/>
          </a:xfrm>
        </p:grpSpPr>
        <p:pic>
          <p:nvPicPr>
            <p:cNvPr id="152591" name="Picture 15" descr="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1914"/>
              <a:ext cx="175" cy="159"/>
            </a:xfrm>
            <a:prstGeom prst="rect">
              <a:avLst/>
            </a:prstGeom>
            <a:noFill/>
            <a:extLst>
              <a:ext uri="{909E8E84-426E-40DD-AFC4-6F175D3DCCD1}">
                <a14:hiddenFill xmlns:a14="http://schemas.microsoft.com/office/drawing/2010/main">
                  <a:solidFill>
                    <a:srgbClr val="FFFFFF"/>
                  </a:solidFill>
                </a14:hiddenFill>
              </a:ext>
            </a:extLst>
          </p:spPr>
        </p:pic>
        <p:sp>
          <p:nvSpPr>
            <p:cNvPr id="152592" name="Rectangle 16"/>
            <p:cNvSpPr>
              <a:spLocks noChangeArrowheads="1"/>
            </p:cNvSpPr>
            <p:nvPr/>
          </p:nvSpPr>
          <p:spPr bwMode="auto">
            <a:xfrm>
              <a:off x="552" y="1848"/>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20000"/>
                </a:spcAft>
                <a:buClr>
                  <a:srgbClr val="FFFFFF"/>
                </a:buClr>
              </a:pPr>
              <a:r>
                <a:rPr lang="en-US" sz="2400">
                  <a:solidFill>
                    <a:srgbClr val="000000"/>
                  </a:solidFill>
                  <a:sym typeface="Symbol" pitchFamily="18" charset="2"/>
                </a:rPr>
                <a:t>Since </a:t>
              </a:r>
              <a:r>
                <a:rPr lang="en-US" sz="2400" i="1">
                  <a:solidFill>
                    <a:srgbClr val="000000"/>
                  </a:solidFill>
                  <a:sym typeface="Symbol" pitchFamily="18" charset="2"/>
                </a:rPr>
                <a:t>m</a:t>
              </a:r>
              <a:r>
                <a:rPr lang="en-US" sz="2400">
                  <a:solidFill>
                    <a:srgbClr val="000000"/>
                  </a:solidFill>
                  <a:sym typeface="Symbol" pitchFamily="18" charset="2"/>
                </a:rPr>
                <a:t></a:t>
              </a:r>
              <a:r>
                <a:rPr lang="en-US" sz="2400" i="1">
                  <a:solidFill>
                    <a:srgbClr val="000000"/>
                  </a:solidFill>
                  <a:sym typeface="Symbol" pitchFamily="18" charset="2"/>
                </a:rPr>
                <a:t>E </a:t>
              </a:r>
              <a:r>
                <a:rPr lang="en-US" sz="2400">
                  <a:solidFill>
                    <a:srgbClr val="000000"/>
                  </a:solidFill>
                  <a:sym typeface="Symbol" pitchFamily="18" charset="2"/>
                </a:rPr>
                <a:t>= 80, </a:t>
              </a:r>
              <a:r>
                <a:rPr lang="en-US" sz="2400" i="1">
                  <a:solidFill>
                    <a:srgbClr val="000000"/>
                  </a:solidFill>
                  <a:sym typeface="Symbol" pitchFamily="18" charset="2"/>
                </a:rPr>
                <a:t>A    </a:t>
              </a:r>
              <a:r>
                <a:rPr lang="en-US" sz="2400">
                  <a:solidFill>
                    <a:srgbClr val="000000"/>
                  </a:solidFill>
                  <a:sym typeface="Symbol" pitchFamily="18" charset="2"/>
                </a:rPr>
                <a:t></a:t>
              </a:r>
              <a:r>
                <a:rPr lang="en-US" sz="2400" i="1">
                  <a:solidFill>
                    <a:srgbClr val="000000"/>
                  </a:solidFill>
                  <a:sym typeface="Symbol" pitchFamily="18" charset="2"/>
                </a:rPr>
                <a:t>E</a:t>
              </a:r>
              <a:r>
                <a:rPr lang="en-US" sz="2400">
                  <a:solidFill>
                    <a:srgbClr val="000000"/>
                  </a:solidFill>
                  <a:sym typeface="Symbol" pitchFamily="18" charset="2"/>
                </a:rPr>
                <a:t>.</a:t>
              </a:r>
            </a:p>
          </p:txBody>
        </p:sp>
      </p:grpSp>
      <p:sp>
        <p:nvSpPr>
          <p:cNvPr id="152594" name="Text Box 18"/>
          <p:cNvSpPr txBox="1">
            <a:spLocks noChangeArrowheads="1"/>
          </p:cNvSpPr>
          <p:nvPr/>
        </p:nvSpPr>
        <p:spPr bwMode="auto">
          <a:xfrm>
            <a:off x="860425" y="4937125"/>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Answer:</a:t>
            </a:r>
            <a:r>
              <a:rPr lang="en-US" sz="2400">
                <a:solidFill>
                  <a:srgbClr val="000000"/>
                </a:solidFill>
              </a:rPr>
              <a:t>  </a:t>
            </a:r>
            <a:r>
              <a:rPr lang="en-US" sz="2400">
                <a:solidFill>
                  <a:srgbClr val="E01B22"/>
                </a:solidFill>
              </a:rPr>
              <a:t>So, </a:t>
            </a:r>
            <a:r>
              <a:rPr lang="el-GR" sz="2400">
                <a:solidFill>
                  <a:srgbClr val="E01B22"/>
                </a:solidFill>
                <a:cs typeface="Arial" charset="0"/>
              </a:rPr>
              <a:t>Δ</a:t>
            </a:r>
            <a:r>
              <a:rPr lang="en-US" sz="2400" i="1">
                <a:solidFill>
                  <a:srgbClr val="E01B22"/>
                </a:solidFill>
                <a:cs typeface="Arial" charset="0"/>
              </a:rPr>
              <a:t>ABC</a:t>
            </a:r>
            <a:r>
              <a:rPr lang="en-US" sz="2400">
                <a:solidFill>
                  <a:srgbClr val="E01B22"/>
                </a:solidFill>
                <a:cs typeface="Arial" charset="0"/>
              </a:rPr>
              <a:t> ~ </a:t>
            </a:r>
            <a:r>
              <a:rPr lang="el-GR" sz="2400">
                <a:solidFill>
                  <a:srgbClr val="E01B22"/>
                </a:solidFill>
                <a:cs typeface="Arial" charset="0"/>
              </a:rPr>
              <a:t>Δ</a:t>
            </a:r>
            <a:r>
              <a:rPr lang="en-US" sz="2400" i="1">
                <a:solidFill>
                  <a:srgbClr val="E01B22"/>
                </a:solidFill>
                <a:cs typeface="Arial" charset="0"/>
              </a:rPr>
              <a:t>EDF </a:t>
            </a:r>
            <a:r>
              <a:rPr lang="en-US" sz="2400">
                <a:solidFill>
                  <a:srgbClr val="E01B22"/>
                </a:solidFill>
                <a:cs typeface="Arial" charset="0"/>
              </a:rPr>
              <a:t>by the AA Similarity.</a:t>
            </a:r>
            <a:endParaRPr lang="el-GR" sz="2400" i="1">
              <a:solidFill>
                <a:srgbClr val="E01B22"/>
              </a:solidFill>
              <a:cs typeface="Arial" charset="0"/>
            </a:endParaRPr>
          </a:p>
        </p:txBody>
      </p:sp>
    </p:spTree>
    <p:custDataLst>
      <p:tags r:id="rId1"/>
    </p:custDataLst>
    <p:extLst>
      <p:ext uri="{BB962C8B-B14F-4D97-AF65-F5344CB8AC3E}">
        <p14:creationId xmlns:p14="http://schemas.microsoft.com/office/powerpoint/2010/main" val="13993948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2585"/>
                                        </p:tgtEl>
                                        <p:attrNameLst>
                                          <p:attrName>style.visibility</p:attrName>
                                        </p:attrNameLst>
                                      </p:cBhvr>
                                      <p:to>
                                        <p:strVal val="visible"/>
                                      </p:to>
                                    </p:set>
                                    <p:animEffect transition="in" filter="wipe(left)">
                                      <p:cBhvr>
                                        <p:cTn id="7" dur="500"/>
                                        <p:tgtEl>
                                          <p:spTgt spid="152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87"/>
                                        </p:tgtEl>
                                        <p:attrNameLst>
                                          <p:attrName>style.visibility</p:attrName>
                                        </p:attrNameLst>
                                      </p:cBhvr>
                                      <p:to>
                                        <p:strVal val="visible"/>
                                      </p:to>
                                    </p:set>
                                    <p:animEffect transition="in" filter="wipe(left)">
                                      <p:cBhvr>
                                        <p:cTn id="12" dur="500"/>
                                        <p:tgtEl>
                                          <p:spTgt spid="1525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2593"/>
                                        </p:tgtEl>
                                        <p:attrNameLst>
                                          <p:attrName>style.visibility</p:attrName>
                                        </p:attrNameLst>
                                      </p:cBhvr>
                                      <p:to>
                                        <p:strVal val="visible"/>
                                      </p:to>
                                    </p:set>
                                    <p:animEffect transition="in" filter="wipe(left)">
                                      <p:cBhvr>
                                        <p:cTn id="17" dur="500"/>
                                        <p:tgtEl>
                                          <p:spTgt spid="1525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2594"/>
                                        </p:tgtEl>
                                        <p:attrNameLst>
                                          <p:attrName>style.visibility</p:attrName>
                                        </p:attrNameLst>
                                      </p:cBhvr>
                                      <p:to>
                                        <p:strVal val="visible"/>
                                      </p:to>
                                    </p:set>
                                    <p:animEffect transition="in" filter="wipe(left)">
                                      <p:cBhvr>
                                        <p:cTn id="22" dur="500"/>
                                        <p:tgtEl>
                                          <p:spTgt spid="152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7" grpId="0" autoUpdateAnimBg="0"/>
      <p:bldP spid="15259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Example 1</a:t>
            </a:r>
          </a:p>
        </p:txBody>
      </p:sp>
      <p:sp>
        <p:nvSpPr>
          <p:cNvPr id="86024" name="Text Box 8"/>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61C23"/>
                </a:solidFill>
              </a:rPr>
              <a:t>Use the AA Similarity Postulate</a:t>
            </a:r>
            <a:endParaRPr lang="en-US" sz="2000" b="1">
              <a:solidFill>
                <a:srgbClr val="EC1D24"/>
              </a:solidFill>
            </a:endParaRPr>
          </a:p>
        </p:txBody>
      </p:sp>
      <p:sp>
        <p:nvSpPr>
          <p:cNvPr id="86025" name="Rectangle 9"/>
          <p:cNvSpPr>
            <a:spLocks noChangeArrowheads="1"/>
          </p:cNvSpPr>
          <p:nvPr/>
        </p:nvSpPr>
        <p:spPr bwMode="auto">
          <a:xfrm>
            <a:off x="876300" y="1476375"/>
            <a:ext cx="8039100" cy="8223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20000"/>
              </a:spcAft>
              <a:buClr>
                <a:srgbClr val="FFFFFF"/>
              </a:buClr>
            </a:pPr>
            <a:r>
              <a:rPr lang="en-US" sz="2400" b="1">
                <a:solidFill>
                  <a:srgbClr val="E01B22"/>
                </a:solidFill>
              </a:rPr>
              <a:t>B.</a:t>
            </a:r>
            <a:r>
              <a:rPr lang="en-US" sz="2400" b="1">
                <a:solidFill>
                  <a:srgbClr val="00539D"/>
                </a:solidFill>
              </a:rPr>
              <a:t> Determine whether the triangles are similar. If so, write a similarity statement. Explain your reasoning.</a:t>
            </a:r>
          </a:p>
        </p:txBody>
      </p:sp>
      <p:pic>
        <p:nvPicPr>
          <p:cNvPr id="86028" name="Picture 12" descr="09Geom07-03-1-B-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62200"/>
            <a:ext cx="4495800"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94310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wipe(left)">
                                      <p:cBhvr>
                                        <p:cTn id="7" dur="500"/>
                                        <p:tgtEl>
                                          <p:spTgt spid="8602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6028"/>
                                        </p:tgtEl>
                                        <p:attrNameLst>
                                          <p:attrName>style.visibility</p:attrName>
                                        </p:attrNameLst>
                                      </p:cBhvr>
                                      <p:to>
                                        <p:strVal val="visible"/>
                                      </p:to>
                                    </p:set>
                                    <p:animEffect transition="in" filter="wipe(left)">
                                      <p:cBhvr>
                                        <p:cTn id="11"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Example 1</a:t>
            </a:r>
          </a:p>
        </p:txBody>
      </p:sp>
      <p:sp>
        <p:nvSpPr>
          <p:cNvPr id="154627" name="Text Box 3"/>
          <p:cNvSpPr txBox="1">
            <a:spLocks noChangeArrowheads="1"/>
          </p:cNvSpPr>
          <p:nvPr/>
        </p:nvSpPr>
        <p:spPr bwMode="auto">
          <a:xfrm>
            <a:off x="2628900" y="771525"/>
            <a:ext cx="5981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000" b="1">
                <a:solidFill>
                  <a:srgbClr val="C61C23"/>
                </a:solidFill>
              </a:rPr>
              <a:t>Use the AA Similarity Postulate</a:t>
            </a:r>
            <a:endParaRPr lang="en-US" sz="2000" b="1">
              <a:solidFill>
                <a:srgbClr val="EC1D24"/>
              </a:solidFill>
            </a:endParaRPr>
          </a:p>
        </p:txBody>
      </p:sp>
      <p:grpSp>
        <p:nvGrpSpPr>
          <p:cNvPr id="154632" name="Group 8"/>
          <p:cNvGrpSpPr>
            <a:grpSpLocks/>
          </p:cNvGrpSpPr>
          <p:nvPr/>
        </p:nvGrpSpPr>
        <p:grpSpPr bwMode="auto">
          <a:xfrm>
            <a:off x="876300" y="1476375"/>
            <a:ext cx="8039100" cy="457200"/>
            <a:chOff x="552" y="930"/>
            <a:chExt cx="5064" cy="288"/>
          </a:xfrm>
        </p:grpSpPr>
        <p:sp>
          <p:nvSpPr>
            <p:cNvPr id="154628" name="Rectangle 4"/>
            <p:cNvSpPr>
              <a:spLocks noChangeArrowheads="1"/>
            </p:cNvSpPr>
            <p:nvPr/>
          </p:nvSpPr>
          <p:spPr bwMode="auto">
            <a:xfrm>
              <a:off x="552" y="930"/>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20000"/>
                </a:spcAft>
                <a:buClr>
                  <a:srgbClr val="FFFFFF"/>
                </a:buClr>
              </a:pPr>
              <a:r>
                <a:rPr lang="en-US" sz="2400">
                  <a:solidFill>
                    <a:srgbClr val="000000"/>
                  </a:solidFill>
                  <a:sym typeface="Symbol" pitchFamily="18" charset="2"/>
                </a:rPr>
                <a:t></a:t>
              </a:r>
              <a:r>
                <a:rPr lang="en-US" sz="2400" i="1">
                  <a:solidFill>
                    <a:srgbClr val="000000"/>
                  </a:solidFill>
                  <a:sym typeface="Symbol" pitchFamily="18" charset="2"/>
                </a:rPr>
                <a:t>QXP</a:t>
              </a:r>
              <a:r>
                <a:rPr lang="en-US" sz="2400">
                  <a:solidFill>
                    <a:srgbClr val="000000"/>
                  </a:solidFill>
                  <a:sym typeface="Symbol" pitchFamily="18" charset="2"/>
                </a:rPr>
                <a:t>    </a:t>
              </a:r>
              <a:r>
                <a:rPr lang="en-US" sz="2400" i="1">
                  <a:solidFill>
                    <a:srgbClr val="000000"/>
                  </a:solidFill>
                  <a:sym typeface="Symbol" pitchFamily="18" charset="2"/>
                </a:rPr>
                <a:t>NXM</a:t>
              </a:r>
              <a:r>
                <a:rPr lang="en-US" sz="2400">
                  <a:solidFill>
                    <a:srgbClr val="000000"/>
                  </a:solidFill>
                  <a:sym typeface="Symbol" pitchFamily="18" charset="2"/>
                </a:rPr>
                <a:t> by the Vertical Angles Theorem. </a:t>
              </a:r>
            </a:p>
          </p:txBody>
        </p:sp>
        <p:pic>
          <p:nvPicPr>
            <p:cNvPr id="154631" name="Picture 7" descr="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 y="1002"/>
              <a:ext cx="175" cy="1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641" name="Group 17"/>
          <p:cNvGrpSpPr>
            <a:grpSpLocks/>
          </p:cNvGrpSpPr>
          <p:nvPr/>
        </p:nvGrpSpPr>
        <p:grpSpPr bwMode="auto">
          <a:xfrm>
            <a:off x="876300" y="2057400"/>
            <a:ext cx="8039100" cy="457200"/>
            <a:chOff x="552" y="1296"/>
            <a:chExt cx="5064" cy="288"/>
          </a:xfrm>
        </p:grpSpPr>
        <p:grpSp>
          <p:nvGrpSpPr>
            <p:cNvPr id="154638" name="Group 14"/>
            <p:cNvGrpSpPr>
              <a:grpSpLocks/>
            </p:cNvGrpSpPr>
            <p:nvPr/>
          </p:nvGrpSpPr>
          <p:grpSpPr bwMode="auto">
            <a:xfrm>
              <a:off x="552" y="1296"/>
              <a:ext cx="5064" cy="288"/>
              <a:chOff x="552" y="1296"/>
              <a:chExt cx="5064" cy="288"/>
            </a:xfrm>
          </p:grpSpPr>
          <p:sp>
            <p:nvSpPr>
              <p:cNvPr id="154633" name="Rectangle 9"/>
              <p:cNvSpPr>
                <a:spLocks noChangeArrowheads="1"/>
              </p:cNvSpPr>
              <p:nvPr/>
            </p:nvSpPr>
            <p:spPr bwMode="auto">
              <a:xfrm>
                <a:off x="552" y="1296"/>
                <a:ext cx="5064" cy="28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20000"/>
                  </a:spcAft>
                  <a:buClr>
                    <a:srgbClr val="FFFFFF"/>
                  </a:buClr>
                </a:pPr>
                <a:r>
                  <a:rPr lang="en-US" sz="2400">
                    <a:solidFill>
                      <a:srgbClr val="000000"/>
                    </a:solidFill>
                  </a:rPr>
                  <a:t>Since </a:t>
                </a:r>
                <a:r>
                  <a:rPr lang="en-US" sz="2400" i="1">
                    <a:solidFill>
                      <a:srgbClr val="000000"/>
                    </a:solidFill>
                  </a:rPr>
                  <a:t>QP</a:t>
                </a:r>
                <a:r>
                  <a:rPr lang="en-US" sz="2400">
                    <a:solidFill>
                      <a:srgbClr val="000000"/>
                    </a:solidFill>
                  </a:rPr>
                  <a:t> || </a:t>
                </a:r>
                <a:r>
                  <a:rPr lang="en-US" sz="2400" i="1">
                    <a:solidFill>
                      <a:srgbClr val="000000"/>
                    </a:solidFill>
                  </a:rPr>
                  <a:t>MN</a:t>
                </a:r>
                <a:r>
                  <a:rPr lang="en-US" sz="2400">
                    <a:solidFill>
                      <a:srgbClr val="000000"/>
                    </a:solidFill>
                  </a:rPr>
                  <a:t>, </a:t>
                </a:r>
                <a:r>
                  <a:rPr lang="en-US" sz="2400">
                    <a:solidFill>
                      <a:srgbClr val="000000"/>
                    </a:solidFill>
                    <a:sym typeface="Symbol" pitchFamily="18" charset="2"/>
                  </a:rPr>
                  <a:t></a:t>
                </a:r>
                <a:r>
                  <a:rPr lang="en-US" sz="2400" i="1">
                    <a:solidFill>
                      <a:srgbClr val="000000"/>
                    </a:solidFill>
                    <a:sym typeface="Symbol" pitchFamily="18" charset="2"/>
                  </a:rPr>
                  <a:t>Q</a:t>
                </a:r>
                <a:r>
                  <a:rPr lang="en-US" sz="2400">
                    <a:solidFill>
                      <a:srgbClr val="000000"/>
                    </a:solidFill>
                    <a:sym typeface="Symbol" pitchFamily="18" charset="2"/>
                  </a:rPr>
                  <a:t>    </a:t>
                </a:r>
                <a:r>
                  <a:rPr lang="en-US" sz="2400" i="1">
                    <a:solidFill>
                      <a:srgbClr val="000000"/>
                    </a:solidFill>
                    <a:sym typeface="Symbol" pitchFamily="18" charset="2"/>
                  </a:rPr>
                  <a:t>N</a:t>
                </a:r>
                <a:r>
                  <a:rPr lang="en-US" sz="2400">
                    <a:solidFill>
                      <a:srgbClr val="000000"/>
                    </a:solidFill>
                    <a:sym typeface="Symbol" pitchFamily="18" charset="2"/>
                  </a:rPr>
                  <a:t>.</a:t>
                </a:r>
              </a:p>
            </p:txBody>
          </p:sp>
          <p:pic>
            <p:nvPicPr>
              <p:cNvPr id="154637" name="Picture 13" descr="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 y="1365"/>
                <a:ext cx="175" cy="159"/>
              </a:xfrm>
              <a:prstGeom prst="rect">
                <a:avLst/>
              </a:prstGeom>
              <a:noFill/>
              <a:extLst>
                <a:ext uri="{909E8E84-426E-40DD-AFC4-6F175D3DCCD1}">
                  <a14:hiddenFill xmlns:a14="http://schemas.microsoft.com/office/drawing/2010/main">
                    <a:solidFill>
                      <a:srgbClr val="FFFFFF"/>
                    </a:solidFill>
                  </a14:hiddenFill>
                </a:ext>
              </a:extLst>
            </p:spPr>
          </p:pic>
        </p:grpSp>
        <p:sp>
          <p:nvSpPr>
            <p:cNvPr id="154639" name="Line 15"/>
            <p:cNvSpPr>
              <a:spLocks noChangeShapeType="1"/>
            </p:cNvSpPr>
            <p:nvPr/>
          </p:nvSpPr>
          <p:spPr bwMode="auto">
            <a:xfrm>
              <a:off x="1152" y="133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4640" name="Line 16"/>
            <p:cNvSpPr>
              <a:spLocks noChangeShapeType="1"/>
            </p:cNvSpPr>
            <p:nvPr/>
          </p:nvSpPr>
          <p:spPr bwMode="auto">
            <a:xfrm>
              <a:off x="1632" y="1332"/>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sp>
        <p:nvSpPr>
          <p:cNvPr id="154642" name="Text Box 18"/>
          <p:cNvSpPr txBox="1">
            <a:spLocks noChangeArrowheads="1"/>
          </p:cNvSpPr>
          <p:nvPr/>
        </p:nvSpPr>
        <p:spPr bwMode="auto">
          <a:xfrm>
            <a:off x="860425" y="4648200"/>
            <a:ext cx="7845425" cy="473075"/>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257300" algn="l"/>
              </a:tabLst>
              <a:defRPr>
                <a:solidFill>
                  <a:schemeClr val="tx1"/>
                </a:solidFill>
                <a:latin typeface="Arial" charset="0"/>
              </a:defRPr>
            </a:lvl1pPr>
            <a:lvl2pPr marL="1489075">
              <a:tabLst>
                <a:tab pos="1257300" algn="l"/>
              </a:tabLst>
              <a:defRPr>
                <a:solidFill>
                  <a:schemeClr val="tx1"/>
                </a:solidFill>
                <a:latin typeface="Arial" charset="0"/>
              </a:defRPr>
            </a:lvl2pPr>
            <a:lvl3pPr marL="1603375">
              <a:tabLst>
                <a:tab pos="1257300" algn="l"/>
              </a:tabLst>
              <a:defRPr>
                <a:solidFill>
                  <a:schemeClr val="tx1"/>
                </a:solidFill>
                <a:latin typeface="Arial" charset="0"/>
              </a:defRPr>
            </a:lvl3pPr>
            <a:lvl4pPr marL="1717675">
              <a:tabLst>
                <a:tab pos="1257300" algn="l"/>
              </a:tabLst>
              <a:defRPr>
                <a:solidFill>
                  <a:schemeClr val="tx1"/>
                </a:solidFill>
                <a:latin typeface="Arial" charset="0"/>
              </a:defRPr>
            </a:lvl4pPr>
            <a:lvl5pPr marL="1831975">
              <a:tabLst>
                <a:tab pos="1257300" algn="l"/>
              </a:tabLst>
              <a:defRPr>
                <a:solidFill>
                  <a:schemeClr val="tx1"/>
                </a:solidFill>
                <a:latin typeface="Arial" charset="0"/>
              </a:defRPr>
            </a:lvl5pPr>
            <a:lvl6pPr marL="2289175" fontAlgn="base">
              <a:spcBef>
                <a:spcPct val="0"/>
              </a:spcBef>
              <a:spcAft>
                <a:spcPct val="0"/>
              </a:spcAft>
              <a:tabLst>
                <a:tab pos="1257300" algn="l"/>
              </a:tabLst>
              <a:defRPr>
                <a:solidFill>
                  <a:schemeClr val="tx1"/>
                </a:solidFill>
                <a:latin typeface="Arial" charset="0"/>
              </a:defRPr>
            </a:lvl6pPr>
            <a:lvl7pPr marL="2746375" fontAlgn="base">
              <a:spcBef>
                <a:spcPct val="0"/>
              </a:spcBef>
              <a:spcAft>
                <a:spcPct val="0"/>
              </a:spcAft>
              <a:tabLst>
                <a:tab pos="1257300" algn="l"/>
              </a:tabLst>
              <a:defRPr>
                <a:solidFill>
                  <a:schemeClr val="tx1"/>
                </a:solidFill>
                <a:latin typeface="Arial" charset="0"/>
              </a:defRPr>
            </a:lvl7pPr>
            <a:lvl8pPr marL="3203575" fontAlgn="base">
              <a:spcBef>
                <a:spcPct val="0"/>
              </a:spcBef>
              <a:spcAft>
                <a:spcPct val="0"/>
              </a:spcAft>
              <a:tabLst>
                <a:tab pos="1257300" algn="l"/>
              </a:tabLst>
              <a:defRPr>
                <a:solidFill>
                  <a:schemeClr val="tx1"/>
                </a:solidFill>
                <a:latin typeface="Arial" charset="0"/>
              </a:defRPr>
            </a:lvl8pPr>
            <a:lvl9pPr marL="3660775" fontAlgn="base">
              <a:spcBef>
                <a:spcPct val="0"/>
              </a:spcBef>
              <a:spcAft>
                <a:spcPct val="0"/>
              </a:spcAft>
              <a:tabLst>
                <a:tab pos="1257300" algn="l"/>
              </a:tabLst>
              <a:defRPr>
                <a:solidFill>
                  <a:schemeClr val="tx1"/>
                </a:solidFill>
                <a:latin typeface="Arial" charset="0"/>
              </a:defRPr>
            </a:lvl9pPr>
          </a:lstStyle>
          <a:p>
            <a:pPr fontAlgn="base">
              <a:lnSpc>
                <a:spcPct val="90000"/>
              </a:lnSpc>
              <a:spcBef>
                <a:spcPct val="20000"/>
              </a:spcBef>
              <a:spcAft>
                <a:spcPct val="20000"/>
              </a:spcAft>
              <a:buClr>
                <a:srgbClr val="FFFFFF"/>
              </a:buClr>
            </a:pPr>
            <a:r>
              <a:rPr lang="en-US" sz="2400" b="1">
                <a:solidFill>
                  <a:srgbClr val="00539D"/>
                </a:solidFill>
              </a:rPr>
              <a:t>Answer:</a:t>
            </a:r>
            <a:r>
              <a:rPr lang="en-US" sz="2400">
                <a:solidFill>
                  <a:srgbClr val="000000"/>
                </a:solidFill>
              </a:rPr>
              <a:t>  </a:t>
            </a:r>
            <a:r>
              <a:rPr lang="en-US" sz="2400">
                <a:solidFill>
                  <a:srgbClr val="E01B22"/>
                </a:solidFill>
              </a:rPr>
              <a:t>So, </a:t>
            </a:r>
            <a:r>
              <a:rPr lang="el-GR" sz="2400">
                <a:solidFill>
                  <a:srgbClr val="E01B22"/>
                </a:solidFill>
                <a:cs typeface="Arial" charset="0"/>
              </a:rPr>
              <a:t>Δ</a:t>
            </a:r>
            <a:r>
              <a:rPr lang="en-US" sz="2400" i="1">
                <a:solidFill>
                  <a:srgbClr val="E01B22"/>
                </a:solidFill>
                <a:cs typeface="Arial" charset="0"/>
              </a:rPr>
              <a:t>QXP</a:t>
            </a:r>
            <a:r>
              <a:rPr lang="en-US" sz="2400">
                <a:solidFill>
                  <a:srgbClr val="E01B22"/>
                </a:solidFill>
                <a:cs typeface="Arial" charset="0"/>
              </a:rPr>
              <a:t> ~ </a:t>
            </a:r>
            <a:r>
              <a:rPr lang="el-GR" sz="2400">
                <a:solidFill>
                  <a:srgbClr val="E01B22"/>
                </a:solidFill>
                <a:cs typeface="Arial" charset="0"/>
              </a:rPr>
              <a:t>Δ</a:t>
            </a:r>
            <a:r>
              <a:rPr lang="en-US" sz="2400" i="1">
                <a:solidFill>
                  <a:srgbClr val="E01B22"/>
                </a:solidFill>
                <a:cs typeface="Arial" charset="0"/>
              </a:rPr>
              <a:t>NXM </a:t>
            </a:r>
            <a:r>
              <a:rPr lang="en-US" sz="2400">
                <a:solidFill>
                  <a:srgbClr val="E01B22"/>
                </a:solidFill>
                <a:cs typeface="Arial" charset="0"/>
              </a:rPr>
              <a:t>by AA Similarity.</a:t>
            </a:r>
            <a:endParaRPr lang="el-GR" sz="2400" i="1">
              <a:solidFill>
                <a:srgbClr val="E01B22"/>
              </a:solidFill>
              <a:cs typeface="Arial" charset="0"/>
            </a:endParaRPr>
          </a:p>
        </p:txBody>
      </p:sp>
    </p:spTree>
    <p:custDataLst>
      <p:tags r:id="rId1"/>
    </p:custDataLst>
    <p:extLst>
      <p:ext uri="{BB962C8B-B14F-4D97-AF65-F5344CB8AC3E}">
        <p14:creationId xmlns:p14="http://schemas.microsoft.com/office/powerpoint/2010/main" val="2974451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4632"/>
                                        </p:tgtEl>
                                        <p:attrNameLst>
                                          <p:attrName>style.visibility</p:attrName>
                                        </p:attrNameLst>
                                      </p:cBhvr>
                                      <p:to>
                                        <p:strVal val="visible"/>
                                      </p:to>
                                    </p:set>
                                    <p:animEffect transition="in" filter="wipe(left)">
                                      <p:cBhvr>
                                        <p:cTn id="7" dur="500"/>
                                        <p:tgtEl>
                                          <p:spTgt spid="154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4641"/>
                                        </p:tgtEl>
                                        <p:attrNameLst>
                                          <p:attrName>style.visibility</p:attrName>
                                        </p:attrNameLst>
                                      </p:cBhvr>
                                      <p:to>
                                        <p:strVal val="visible"/>
                                      </p:to>
                                    </p:set>
                                    <p:animEffect transition="in" filter="wipe(left)">
                                      <p:cBhvr>
                                        <p:cTn id="12" dur="500"/>
                                        <p:tgtEl>
                                          <p:spTgt spid="154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4642"/>
                                        </p:tgtEl>
                                        <p:attrNameLst>
                                          <p:attrName>style.visibility</p:attrName>
                                        </p:attrNameLst>
                                      </p:cBhvr>
                                      <p:to>
                                        <p:strVal val="visible"/>
                                      </p:to>
                                    </p:set>
                                    <p:animEffect transition="in" filter="wipe(left)">
                                      <p:cBhvr>
                                        <p:cTn id="17" dur="500"/>
                                        <p:tgtEl>
                                          <p:spTgt spid="154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5" y="1400175"/>
            <a:ext cx="3032125"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6"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13667" name="TPQuestion"/>
          <p:cNvSpPr>
            <a:spLocks noGrp="1" noChangeArrowheads="1"/>
          </p:cNvSpPr>
          <p:nvPr>
            <p:ph type="title"/>
          </p:nvPr>
        </p:nvSpPr>
        <p:spPr/>
        <p:txBody>
          <a:bodyPr/>
          <a:lstStyle/>
          <a:p>
            <a:r>
              <a:rPr lang="en-US"/>
              <a:t>Example 1</a:t>
            </a:r>
          </a:p>
        </p:txBody>
      </p:sp>
      <p:sp>
        <p:nvSpPr>
          <p:cNvPr id="113669" name="TPAnswers"/>
          <p:cNvSpPr>
            <a:spLocks noChangeArrowheads="1"/>
          </p:cNvSpPr>
          <p:nvPr>
            <p:custDataLst>
              <p:tags r:id="rId3"/>
            </p:custDataLst>
          </p:nvPr>
        </p:nvSpPr>
        <p:spPr bwMode="auto">
          <a:xfrm>
            <a:off x="857250" y="2693988"/>
            <a:ext cx="4476750" cy="35544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Yes;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ABC</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FGH</a:t>
            </a:r>
            <a:endParaRPr lang="el-GR" sz="2400" b="1" i="1">
              <a:solidFill>
                <a:srgbClr val="000000"/>
              </a:solidFill>
              <a:cs typeface="Arial" charset="0"/>
              <a:sym typeface="Symbol" pitchFamily="18" charset="2"/>
            </a:endParaRP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Yes;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ABC</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GFH</a:t>
            </a:r>
            <a:endParaRPr lang="pt-BR" sz="2400" b="1">
              <a:solidFill>
                <a:srgbClr val="000000"/>
              </a:solidFill>
              <a:sym typeface="Symbol" pitchFamily="18" charset="2"/>
            </a:endParaRP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Yes;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ABC</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HFG</a:t>
            </a:r>
            <a:endParaRPr lang="pt-BR" sz="2400" b="1">
              <a:solidFill>
                <a:srgbClr val="000000"/>
              </a:solidFill>
              <a:sym typeface="Symbol" pitchFamily="18" charset="2"/>
            </a:endParaRP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No; </a:t>
            </a:r>
            <a:r>
              <a:rPr lang="en-US" sz="2400" b="1">
                <a:solidFill>
                  <a:srgbClr val="000000"/>
                </a:solidFill>
                <a:cs typeface="Arial" charset="0"/>
                <a:sym typeface="Symbol" pitchFamily="18" charset="2"/>
              </a:rPr>
              <a:t>the triangles are not similar.</a:t>
            </a:r>
            <a:endParaRPr lang="pt-BR" sz="2400" b="1" i="1">
              <a:solidFill>
                <a:srgbClr val="000000"/>
              </a:solidFill>
              <a:cs typeface="Arial" charset="0"/>
              <a:sym typeface="Symbol" pitchFamily="18" charset="2"/>
            </a:endParaRPr>
          </a:p>
        </p:txBody>
      </p:sp>
      <p:sp>
        <p:nvSpPr>
          <p:cNvPr id="113670" name="TPQuestion"/>
          <p:cNvSpPr>
            <a:spLocks noChangeArrowheads="1"/>
          </p:cNvSpPr>
          <p:nvPr/>
        </p:nvSpPr>
        <p:spPr bwMode="auto">
          <a:xfrm>
            <a:off x="476250" y="1504950"/>
            <a:ext cx="54673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A.</a:t>
            </a:r>
            <a:r>
              <a:rPr lang="en-US" sz="2400" b="1">
                <a:solidFill>
                  <a:srgbClr val="00539D"/>
                </a:solidFill>
                <a:cs typeface="Times New Roman" pitchFamily="18" charset="0"/>
              </a:rPr>
              <a:t>  Determine whether the triangles are similar. If so, write </a:t>
            </a:r>
            <a:br>
              <a:rPr lang="en-US" sz="2400" b="1">
                <a:solidFill>
                  <a:srgbClr val="00539D"/>
                </a:solidFill>
                <a:cs typeface="Times New Roman" pitchFamily="18" charset="0"/>
              </a:rPr>
            </a:br>
            <a:r>
              <a:rPr lang="en-US" sz="2400" b="1">
                <a:solidFill>
                  <a:srgbClr val="00539D"/>
                </a:solidFill>
                <a:cs typeface="Times New Roman" pitchFamily="18" charset="0"/>
              </a:rPr>
              <a:t>a similarity statement.</a:t>
            </a:r>
          </a:p>
        </p:txBody>
      </p:sp>
      <p:sp>
        <p:nvSpPr>
          <p:cNvPr id="113672" name="Oval 8"/>
          <p:cNvSpPr>
            <a:spLocks noChangeArrowheads="1"/>
          </p:cNvSpPr>
          <p:nvPr/>
        </p:nvSpPr>
        <p:spPr bwMode="auto">
          <a:xfrm>
            <a:off x="838200" y="36290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13673" name="Picture 9" descr="Check Progr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13674" name="Picture 10" descr="CheckPoint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7390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wipe(left)">
                                      <p:cBhvr>
                                        <p:cTn id="7" dur="500"/>
                                        <p:tgtEl>
                                          <p:spTgt spid="1136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3674"/>
                                        </p:tgtEl>
                                        <p:attrNameLst>
                                          <p:attrName>style.visibility</p:attrName>
                                        </p:attrNameLst>
                                      </p:cBhvr>
                                      <p:to>
                                        <p:strVal val="visible"/>
                                      </p:to>
                                    </p:set>
                                    <p:animEffect transition="in" filter="dissolve">
                                      <p:cBhvr>
                                        <p:cTn id="11" dur="500"/>
                                        <p:tgtEl>
                                          <p:spTgt spid="11367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3670"/>
                                        </p:tgtEl>
                                        <p:attrNameLst>
                                          <p:attrName>style.visibility</p:attrName>
                                        </p:attrNameLst>
                                      </p:cBhvr>
                                      <p:to>
                                        <p:strVal val="visible"/>
                                      </p:to>
                                    </p:set>
                                    <p:animEffect transition="in" filter="wipe(left)">
                                      <p:cBhvr>
                                        <p:cTn id="15" dur="500"/>
                                        <p:tgtEl>
                                          <p:spTgt spid="11367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3678"/>
                                        </p:tgtEl>
                                        <p:attrNameLst>
                                          <p:attrName>style.visibility</p:attrName>
                                        </p:attrNameLst>
                                      </p:cBhvr>
                                      <p:to>
                                        <p:strVal val="visible"/>
                                      </p:to>
                                    </p:set>
                                    <p:animEffect transition="in" filter="wipe(left)">
                                      <p:cBhvr>
                                        <p:cTn id="19" dur="500"/>
                                        <p:tgtEl>
                                          <p:spTgt spid="11367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3669"/>
                                        </p:tgtEl>
                                        <p:attrNameLst>
                                          <p:attrName>style.visibility</p:attrName>
                                        </p:attrNameLst>
                                      </p:cBhvr>
                                      <p:to>
                                        <p:strVal val="visible"/>
                                      </p:to>
                                    </p:set>
                                    <p:animEffect transition="in" filter="wipe(left)">
                                      <p:cBhvr>
                                        <p:cTn id="23" dur="500"/>
                                        <p:tgtEl>
                                          <p:spTgt spid="1136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3672"/>
                                        </p:tgtEl>
                                        <p:attrNameLst>
                                          <p:attrName>style.visibility</p:attrName>
                                        </p:attrNameLst>
                                      </p:cBhvr>
                                      <p:to>
                                        <p:strVal val="visible"/>
                                      </p:to>
                                    </p:set>
                                    <p:animEffect transition="in" filter="wipe(down)">
                                      <p:cBhvr>
                                        <p:cTn id="28" dur="580">
                                          <p:stCondLst>
                                            <p:cond delay="0"/>
                                          </p:stCondLst>
                                        </p:cTn>
                                        <p:tgtEl>
                                          <p:spTgt spid="113672"/>
                                        </p:tgtEl>
                                      </p:cBhvr>
                                    </p:animEffect>
                                    <p:anim calcmode="lin" valueType="num">
                                      <p:cBhvr>
                                        <p:cTn id="29" dur="1822" tmFilter="0,0; 0.14,0.36; 0.43,0.73; 0.71,0.91; 1.0,1.0">
                                          <p:stCondLst>
                                            <p:cond delay="0"/>
                                          </p:stCondLst>
                                        </p:cTn>
                                        <p:tgtEl>
                                          <p:spTgt spid="11367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367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367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367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3672"/>
                                        </p:tgtEl>
                                        <p:attrNameLst>
                                          <p:attrName>ppt_y</p:attrName>
                                        </p:attrNameLst>
                                      </p:cBhvr>
                                      <p:tavLst>
                                        <p:tav tm="0" fmla="#ppt_y-sin(pi*$)/81">
                                          <p:val>
                                            <p:fltVal val="0"/>
                                          </p:val>
                                        </p:tav>
                                        <p:tav tm="100000">
                                          <p:val>
                                            <p:fltVal val="1"/>
                                          </p:val>
                                        </p:tav>
                                      </p:tavLst>
                                    </p:anim>
                                    <p:animScale>
                                      <p:cBhvr>
                                        <p:cTn id="34" dur="26">
                                          <p:stCondLst>
                                            <p:cond delay="650"/>
                                          </p:stCondLst>
                                        </p:cTn>
                                        <p:tgtEl>
                                          <p:spTgt spid="113672"/>
                                        </p:tgtEl>
                                      </p:cBhvr>
                                      <p:to x="100000" y="60000"/>
                                    </p:animScale>
                                    <p:animScale>
                                      <p:cBhvr>
                                        <p:cTn id="35" dur="166" decel="50000">
                                          <p:stCondLst>
                                            <p:cond delay="676"/>
                                          </p:stCondLst>
                                        </p:cTn>
                                        <p:tgtEl>
                                          <p:spTgt spid="113672"/>
                                        </p:tgtEl>
                                      </p:cBhvr>
                                      <p:to x="100000" y="100000"/>
                                    </p:animScale>
                                    <p:animScale>
                                      <p:cBhvr>
                                        <p:cTn id="36" dur="26">
                                          <p:stCondLst>
                                            <p:cond delay="1312"/>
                                          </p:stCondLst>
                                        </p:cTn>
                                        <p:tgtEl>
                                          <p:spTgt spid="113672"/>
                                        </p:tgtEl>
                                      </p:cBhvr>
                                      <p:to x="100000" y="80000"/>
                                    </p:animScale>
                                    <p:animScale>
                                      <p:cBhvr>
                                        <p:cTn id="37" dur="166" decel="50000">
                                          <p:stCondLst>
                                            <p:cond delay="1338"/>
                                          </p:stCondLst>
                                        </p:cTn>
                                        <p:tgtEl>
                                          <p:spTgt spid="113672"/>
                                        </p:tgtEl>
                                      </p:cBhvr>
                                      <p:to x="100000" y="100000"/>
                                    </p:animScale>
                                    <p:animScale>
                                      <p:cBhvr>
                                        <p:cTn id="38" dur="26">
                                          <p:stCondLst>
                                            <p:cond delay="1642"/>
                                          </p:stCondLst>
                                        </p:cTn>
                                        <p:tgtEl>
                                          <p:spTgt spid="113672"/>
                                        </p:tgtEl>
                                      </p:cBhvr>
                                      <p:to x="100000" y="90000"/>
                                    </p:animScale>
                                    <p:animScale>
                                      <p:cBhvr>
                                        <p:cTn id="39" dur="166" decel="50000">
                                          <p:stCondLst>
                                            <p:cond delay="1668"/>
                                          </p:stCondLst>
                                        </p:cTn>
                                        <p:tgtEl>
                                          <p:spTgt spid="113672"/>
                                        </p:tgtEl>
                                      </p:cBhvr>
                                      <p:to x="100000" y="100000"/>
                                    </p:animScale>
                                    <p:animScale>
                                      <p:cBhvr>
                                        <p:cTn id="40" dur="26">
                                          <p:stCondLst>
                                            <p:cond delay="1808"/>
                                          </p:stCondLst>
                                        </p:cTn>
                                        <p:tgtEl>
                                          <p:spTgt spid="113672"/>
                                        </p:tgtEl>
                                      </p:cBhvr>
                                      <p:to x="100000" y="95000"/>
                                    </p:animScale>
                                    <p:animScale>
                                      <p:cBhvr>
                                        <p:cTn id="41" dur="166" decel="50000">
                                          <p:stCondLst>
                                            <p:cond delay="1834"/>
                                          </p:stCondLst>
                                        </p:cTn>
                                        <p:tgtEl>
                                          <p:spTgt spid="1136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P spid="113670" grpId="0" autoUpdateAnimBg="0"/>
      <p:bldP spid="1136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PAnswers"/>
          <p:cNvSpPr>
            <a:spLocks noGrp="1" noChangeArrowheads="1"/>
          </p:cNvSpPr>
          <p:nvPr>
            <p:ph type="body" idx="1"/>
            <p:custDataLst>
              <p:tags r:id="rId2"/>
            </p:custDataLst>
          </p:nvPr>
        </p:nvSpPr>
        <p:spPr bwMode="hidden">
          <a:xfrm>
            <a:off x="7467600" y="3581400"/>
            <a:ext cx="12192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buFontTx/>
              <a:buAutoNum type="alphaUcPeriod"/>
            </a:pPr>
            <a:r>
              <a:rPr lang="en-US">
                <a:solidFill>
                  <a:schemeClr val="bg1"/>
                </a:solidFill>
              </a:rPr>
              <a:t>A</a:t>
            </a:r>
          </a:p>
          <a:p>
            <a:pPr marL="609600" indent="-609600">
              <a:buFontTx/>
              <a:buAutoNum type="alphaUcPeriod"/>
            </a:pPr>
            <a:r>
              <a:rPr lang="en-US">
                <a:solidFill>
                  <a:schemeClr val="bg1"/>
                </a:solidFill>
              </a:rPr>
              <a:t>B</a:t>
            </a:r>
          </a:p>
          <a:p>
            <a:pPr marL="609600" indent="-609600">
              <a:buFontTx/>
              <a:buAutoNum type="alphaUcPeriod"/>
            </a:pPr>
            <a:r>
              <a:rPr lang="en-US">
                <a:solidFill>
                  <a:schemeClr val="bg1"/>
                </a:solidFill>
              </a:rPr>
              <a:t>C</a:t>
            </a:r>
          </a:p>
          <a:p>
            <a:pPr marL="609600" indent="-609600">
              <a:buFontTx/>
              <a:buAutoNum type="alphaUcPeriod"/>
            </a:pPr>
            <a:r>
              <a:rPr lang="en-US">
                <a:solidFill>
                  <a:schemeClr val="bg1"/>
                </a:solidFill>
              </a:rPr>
              <a:t>D</a:t>
            </a:r>
          </a:p>
        </p:txBody>
      </p:sp>
      <p:sp>
        <p:nvSpPr>
          <p:cNvPr id="155651" name="TPQuestion"/>
          <p:cNvSpPr>
            <a:spLocks noGrp="1" noChangeArrowheads="1"/>
          </p:cNvSpPr>
          <p:nvPr>
            <p:ph type="title"/>
          </p:nvPr>
        </p:nvSpPr>
        <p:spPr/>
        <p:txBody>
          <a:bodyPr/>
          <a:lstStyle/>
          <a:p>
            <a:r>
              <a:rPr lang="en-US"/>
              <a:t>Example 1</a:t>
            </a:r>
          </a:p>
        </p:txBody>
      </p:sp>
      <p:sp>
        <p:nvSpPr>
          <p:cNvPr id="155653" name="TPAnswers"/>
          <p:cNvSpPr>
            <a:spLocks noChangeArrowheads="1"/>
          </p:cNvSpPr>
          <p:nvPr>
            <p:custDataLst>
              <p:tags r:id="rId3"/>
            </p:custDataLst>
          </p:nvPr>
        </p:nvSpPr>
        <p:spPr bwMode="auto">
          <a:xfrm>
            <a:off x="857250" y="2693988"/>
            <a:ext cx="4476750" cy="35544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A.</a:t>
            </a:r>
            <a:r>
              <a:rPr lang="pt-BR" sz="2400" b="1">
                <a:solidFill>
                  <a:srgbClr val="000000"/>
                </a:solidFill>
                <a:sym typeface="Symbol" pitchFamily="18" charset="2"/>
              </a:rPr>
              <a:t>	Yes;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WVZ</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YVX</a:t>
            </a:r>
            <a:endParaRPr lang="el-GR" sz="2400" b="1" i="1">
              <a:solidFill>
                <a:srgbClr val="000000"/>
              </a:solidFill>
              <a:cs typeface="Arial" charset="0"/>
              <a:sym typeface="Symbol" pitchFamily="18" charset="2"/>
            </a:endParaRP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B.</a:t>
            </a:r>
            <a:r>
              <a:rPr lang="pt-BR" sz="2400" b="1">
                <a:solidFill>
                  <a:srgbClr val="000000"/>
                </a:solidFill>
                <a:sym typeface="Symbol" pitchFamily="18" charset="2"/>
              </a:rPr>
              <a:t>	Yes;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WVZ</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XVY</a:t>
            </a:r>
            <a:endParaRPr lang="pt-BR" sz="2400" b="1">
              <a:solidFill>
                <a:srgbClr val="000000"/>
              </a:solidFill>
              <a:sym typeface="Symbol" pitchFamily="18" charset="2"/>
            </a:endParaRP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C.</a:t>
            </a:r>
            <a:r>
              <a:rPr lang="pt-BR" sz="2400" b="1">
                <a:solidFill>
                  <a:srgbClr val="000000"/>
                </a:solidFill>
                <a:sym typeface="Symbol" pitchFamily="18" charset="2"/>
              </a:rPr>
              <a:t>	Yes;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WVZ</a:t>
            </a:r>
            <a:r>
              <a:rPr lang="en-US" sz="2400" b="1">
                <a:solidFill>
                  <a:srgbClr val="000000"/>
                </a:solidFill>
                <a:cs typeface="Arial" charset="0"/>
                <a:sym typeface="Symbol" pitchFamily="18" charset="2"/>
              </a:rPr>
              <a:t> ~ </a:t>
            </a:r>
            <a:r>
              <a:rPr lang="el-GR" sz="2400" b="1">
                <a:solidFill>
                  <a:srgbClr val="000000"/>
                </a:solidFill>
                <a:cs typeface="Arial" charset="0"/>
                <a:sym typeface="Symbol" pitchFamily="18" charset="2"/>
              </a:rPr>
              <a:t>Δ</a:t>
            </a:r>
            <a:r>
              <a:rPr lang="en-US" sz="2400" b="1" i="1">
                <a:solidFill>
                  <a:srgbClr val="000000"/>
                </a:solidFill>
                <a:cs typeface="Arial" charset="0"/>
                <a:sym typeface="Symbol" pitchFamily="18" charset="2"/>
              </a:rPr>
              <a:t>XYV</a:t>
            </a:r>
            <a:endParaRPr lang="pt-BR" sz="2400" b="1">
              <a:solidFill>
                <a:srgbClr val="000000"/>
              </a:solidFill>
              <a:sym typeface="Symbol" pitchFamily="18" charset="2"/>
            </a:endParaRPr>
          </a:p>
          <a:p>
            <a:pPr marL="533400" indent="-533400" fontAlgn="base">
              <a:lnSpc>
                <a:spcPct val="90000"/>
              </a:lnSpc>
              <a:spcBef>
                <a:spcPct val="83000"/>
              </a:spcBef>
              <a:spcAft>
                <a:spcPct val="83000"/>
              </a:spcAft>
              <a:buClr>
                <a:srgbClr val="00539D"/>
              </a:buClr>
            </a:pPr>
            <a:r>
              <a:rPr lang="pt-BR" sz="2400" b="1">
                <a:solidFill>
                  <a:srgbClr val="00539D"/>
                </a:solidFill>
                <a:sym typeface="Symbol" pitchFamily="18" charset="2"/>
              </a:rPr>
              <a:t>D.</a:t>
            </a:r>
            <a:r>
              <a:rPr lang="pt-BR" sz="2400" b="1">
                <a:solidFill>
                  <a:srgbClr val="000000"/>
                </a:solidFill>
                <a:sym typeface="Symbol" pitchFamily="18" charset="2"/>
              </a:rPr>
              <a:t>	No; </a:t>
            </a:r>
            <a:r>
              <a:rPr lang="en-US" sz="2400" b="1">
                <a:solidFill>
                  <a:srgbClr val="000000"/>
                </a:solidFill>
                <a:cs typeface="Arial" charset="0"/>
                <a:sym typeface="Symbol" pitchFamily="18" charset="2"/>
              </a:rPr>
              <a:t>the triangles are not similar.</a:t>
            </a:r>
            <a:endParaRPr lang="pt-BR" sz="2400" b="1" i="1">
              <a:solidFill>
                <a:srgbClr val="000000"/>
              </a:solidFill>
              <a:cs typeface="Arial" charset="0"/>
              <a:sym typeface="Symbol" pitchFamily="18" charset="2"/>
            </a:endParaRPr>
          </a:p>
        </p:txBody>
      </p:sp>
      <p:sp>
        <p:nvSpPr>
          <p:cNvPr id="155654" name="TPQuestion"/>
          <p:cNvSpPr>
            <a:spLocks noChangeArrowheads="1"/>
          </p:cNvSpPr>
          <p:nvPr/>
        </p:nvSpPr>
        <p:spPr bwMode="auto">
          <a:xfrm>
            <a:off x="476250" y="1504950"/>
            <a:ext cx="54673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fontAlgn="base">
              <a:lnSpc>
                <a:spcPct val="90000"/>
              </a:lnSpc>
              <a:spcBef>
                <a:spcPct val="0"/>
              </a:spcBef>
              <a:spcAft>
                <a:spcPct val="0"/>
              </a:spcAft>
            </a:pPr>
            <a:r>
              <a:rPr lang="en-US" sz="2400" b="1">
                <a:solidFill>
                  <a:srgbClr val="E01B22"/>
                </a:solidFill>
                <a:cs typeface="Times New Roman" pitchFamily="18" charset="0"/>
              </a:rPr>
              <a:t>B.</a:t>
            </a:r>
            <a:r>
              <a:rPr lang="en-US" sz="2400" b="1">
                <a:solidFill>
                  <a:srgbClr val="00539D"/>
                </a:solidFill>
                <a:cs typeface="Times New Roman" pitchFamily="18" charset="0"/>
              </a:rPr>
              <a:t>  Determine whether the triangles are similar. If so, write a similarity statement.</a:t>
            </a:r>
          </a:p>
        </p:txBody>
      </p:sp>
      <p:sp>
        <p:nvSpPr>
          <p:cNvPr id="155655" name="Oval 7"/>
          <p:cNvSpPr>
            <a:spLocks noChangeArrowheads="1"/>
          </p:cNvSpPr>
          <p:nvPr/>
        </p:nvSpPr>
        <p:spPr bwMode="auto">
          <a:xfrm>
            <a:off x="838200" y="2676525"/>
            <a:ext cx="457200" cy="457200"/>
          </a:xfrm>
          <a:prstGeom prst="ellipse">
            <a:avLst/>
          </a:prstGeom>
          <a:noFill/>
          <a:ln w="57150">
            <a:solidFill>
              <a:srgbClr val="EC1D24"/>
            </a:solidFill>
            <a:round/>
            <a:headEnd/>
            <a:tailEnd/>
          </a:ln>
          <a:effectLst/>
          <a:extLst>
            <a:ext uri="{909E8E84-426E-40DD-AFC4-6F175D3DCCD1}">
              <a14:hiddenFill xmlns:a14="http://schemas.microsoft.com/office/drawing/2010/main">
                <a:solidFill>
                  <a:srgbClr val="EC1D2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pic>
        <p:nvPicPr>
          <p:cNvPr id="155656" name="Picture 8" descr="Check Prog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6213" y="712788"/>
            <a:ext cx="2846387" cy="511175"/>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CheckPoint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747713"/>
            <a:ext cx="1222375" cy="376237"/>
          </a:xfrm>
          <a:prstGeom prst="rect">
            <a:avLst/>
          </a:prstGeom>
          <a:noFill/>
          <a:extLst>
            <a:ext uri="{909E8E84-426E-40DD-AFC4-6F175D3DCCD1}">
              <a14:hiddenFill xmlns:a14="http://schemas.microsoft.com/office/drawing/2010/main">
                <a:solidFill>
                  <a:srgbClr val="FFFFFF"/>
                </a:solidFill>
              </a14:hiddenFill>
            </a:ext>
          </a:extLst>
        </p:spPr>
      </p:pic>
      <p:pic>
        <p:nvPicPr>
          <p:cNvPr id="155660" name="Picture 12" descr="09Geom07-03-1-B-CY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524000"/>
            <a:ext cx="2819400" cy="1517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1635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wipe(left)">
                                      <p:cBhvr>
                                        <p:cTn id="7" dur="500"/>
                                        <p:tgtEl>
                                          <p:spTgt spid="15565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5657"/>
                                        </p:tgtEl>
                                        <p:attrNameLst>
                                          <p:attrName>style.visibility</p:attrName>
                                        </p:attrNameLst>
                                      </p:cBhvr>
                                      <p:to>
                                        <p:strVal val="visible"/>
                                      </p:to>
                                    </p:set>
                                    <p:animEffect transition="in" filter="dissolve">
                                      <p:cBhvr>
                                        <p:cTn id="11" dur="500"/>
                                        <p:tgtEl>
                                          <p:spTgt spid="15565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5654"/>
                                        </p:tgtEl>
                                        <p:attrNameLst>
                                          <p:attrName>style.visibility</p:attrName>
                                        </p:attrNameLst>
                                      </p:cBhvr>
                                      <p:to>
                                        <p:strVal val="visible"/>
                                      </p:to>
                                    </p:set>
                                    <p:animEffect transition="in" filter="wipe(left)">
                                      <p:cBhvr>
                                        <p:cTn id="15" dur="500"/>
                                        <p:tgtEl>
                                          <p:spTgt spid="15565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5660"/>
                                        </p:tgtEl>
                                        <p:attrNameLst>
                                          <p:attrName>style.visibility</p:attrName>
                                        </p:attrNameLst>
                                      </p:cBhvr>
                                      <p:to>
                                        <p:strVal val="visible"/>
                                      </p:to>
                                    </p:set>
                                    <p:animEffect transition="in" filter="wipe(left)">
                                      <p:cBhvr>
                                        <p:cTn id="19" dur="500"/>
                                        <p:tgtEl>
                                          <p:spTgt spid="15566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5653"/>
                                        </p:tgtEl>
                                        <p:attrNameLst>
                                          <p:attrName>style.visibility</p:attrName>
                                        </p:attrNameLst>
                                      </p:cBhvr>
                                      <p:to>
                                        <p:strVal val="visible"/>
                                      </p:to>
                                    </p:set>
                                    <p:animEffect transition="in" filter="wipe(left)">
                                      <p:cBhvr>
                                        <p:cTn id="23" dur="500"/>
                                        <p:tgtEl>
                                          <p:spTgt spid="1556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55655"/>
                                        </p:tgtEl>
                                        <p:attrNameLst>
                                          <p:attrName>style.visibility</p:attrName>
                                        </p:attrNameLst>
                                      </p:cBhvr>
                                      <p:to>
                                        <p:strVal val="visible"/>
                                      </p:to>
                                    </p:set>
                                    <p:animEffect transition="in" filter="wipe(down)">
                                      <p:cBhvr>
                                        <p:cTn id="28" dur="580">
                                          <p:stCondLst>
                                            <p:cond delay="0"/>
                                          </p:stCondLst>
                                        </p:cTn>
                                        <p:tgtEl>
                                          <p:spTgt spid="155655"/>
                                        </p:tgtEl>
                                      </p:cBhvr>
                                    </p:animEffect>
                                    <p:anim calcmode="lin" valueType="num">
                                      <p:cBhvr>
                                        <p:cTn id="29" dur="1822" tmFilter="0,0; 0.14,0.36; 0.43,0.73; 0.71,0.91; 1.0,1.0">
                                          <p:stCondLst>
                                            <p:cond delay="0"/>
                                          </p:stCondLst>
                                        </p:cTn>
                                        <p:tgtEl>
                                          <p:spTgt spid="15565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5565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5565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5565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55655"/>
                                        </p:tgtEl>
                                        <p:attrNameLst>
                                          <p:attrName>ppt_y</p:attrName>
                                        </p:attrNameLst>
                                      </p:cBhvr>
                                      <p:tavLst>
                                        <p:tav tm="0" fmla="#ppt_y-sin(pi*$)/81">
                                          <p:val>
                                            <p:fltVal val="0"/>
                                          </p:val>
                                        </p:tav>
                                        <p:tav tm="100000">
                                          <p:val>
                                            <p:fltVal val="1"/>
                                          </p:val>
                                        </p:tav>
                                      </p:tavLst>
                                    </p:anim>
                                    <p:animScale>
                                      <p:cBhvr>
                                        <p:cTn id="34" dur="26">
                                          <p:stCondLst>
                                            <p:cond delay="650"/>
                                          </p:stCondLst>
                                        </p:cTn>
                                        <p:tgtEl>
                                          <p:spTgt spid="155655"/>
                                        </p:tgtEl>
                                      </p:cBhvr>
                                      <p:to x="100000" y="60000"/>
                                    </p:animScale>
                                    <p:animScale>
                                      <p:cBhvr>
                                        <p:cTn id="35" dur="166" decel="50000">
                                          <p:stCondLst>
                                            <p:cond delay="676"/>
                                          </p:stCondLst>
                                        </p:cTn>
                                        <p:tgtEl>
                                          <p:spTgt spid="155655"/>
                                        </p:tgtEl>
                                      </p:cBhvr>
                                      <p:to x="100000" y="100000"/>
                                    </p:animScale>
                                    <p:animScale>
                                      <p:cBhvr>
                                        <p:cTn id="36" dur="26">
                                          <p:stCondLst>
                                            <p:cond delay="1312"/>
                                          </p:stCondLst>
                                        </p:cTn>
                                        <p:tgtEl>
                                          <p:spTgt spid="155655"/>
                                        </p:tgtEl>
                                      </p:cBhvr>
                                      <p:to x="100000" y="80000"/>
                                    </p:animScale>
                                    <p:animScale>
                                      <p:cBhvr>
                                        <p:cTn id="37" dur="166" decel="50000">
                                          <p:stCondLst>
                                            <p:cond delay="1338"/>
                                          </p:stCondLst>
                                        </p:cTn>
                                        <p:tgtEl>
                                          <p:spTgt spid="155655"/>
                                        </p:tgtEl>
                                      </p:cBhvr>
                                      <p:to x="100000" y="100000"/>
                                    </p:animScale>
                                    <p:animScale>
                                      <p:cBhvr>
                                        <p:cTn id="38" dur="26">
                                          <p:stCondLst>
                                            <p:cond delay="1642"/>
                                          </p:stCondLst>
                                        </p:cTn>
                                        <p:tgtEl>
                                          <p:spTgt spid="155655"/>
                                        </p:tgtEl>
                                      </p:cBhvr>
                                      <p:to x="100000" y="90000"/>
                                    </p:animScale>
                                    <p:animScale>
                                      <p:cBhvr>
                                        <p:cTn id="39" dur="166" decel="50000">
                                          <p:stCondLst>
                                            <p:cond delay="1668"/>
                                          </p:stCondLst>
                                        </p:cTn>
                                        <p:tgtEl>
                                          <p:spTgt spid="155655"/>
                                        </p:tgtEl>
                                      </p:cBhvr>
                                      <p:to x="100000" y="100000"/>
                                    </p:animScale>
                                    <p:animScale>
                                      <p:cBhvr>
                                        <p:cTn id="40" dur="26">
                                          <p:stCondLst>
                                            <p:cond delay="1808"/>
                                          </p:stCondLst>
                                        </p:cTn>
                                        <p:tgtEl>
                                          <p:spTgt spid="155655"/>
                                        </p:tgtEl>
                                      </p:cBhvr>
                                      <p:to x="100000" y="95000"/>
                                    </p:animScale>
                                    <p:animScale>
                                      <p:cBhvr>
                                        <p:cTn id="41" dur="166" decel="50000">
                                          <p:stCondLst>
                                            <p:cond delay="1834"/>
                                          </p:stCondLst>
                                        </p:cTn>
                                        <p:tgtEl>
                                          <p:spTgt spid="1556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utoUpdateAnimBg="0"/>
      <p:bldP spid="155654" grpId="0" autoUpdateAnimBg="0"/>
      <p:bldP spid="1556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TOTALRESPONSES" val="5"/>
  <p:tag name="SLICED" val="False"/>
  <p:tag name="RESPONSES" val="NA,1,5,3;1;3;1;3;"/>
  <p:tag name="CHARTSTRINGSTD" val="2 0 3 0"/>
  <p:tag name="CHARTSTRINGREV" val="0 3 0 2"/>
  <p:tag name="CHARTSTRINGSTDPER" val="0.4 0 0.6 0"/>
  <p:tag name="CHARTSTRINGREVPER" val="0 0.6 0 0.4"/>
  <p:tag name="SLIDEORDER" val="7"/>
  <p:tag name="SLIDEGUID" val="B67AB7F3C2564C7EAB69C3A409E93680"/>
  <p:tag name="VALUES" val="Correct¤Incorrect¤Incorrect¤Incorrect"/>
  <p:tag name="QUESTIONALIAS" val="Example 1"/>
  <p:tag name="ANSWERSALIAS" val="A¤B¤C¤D"/>
  <p:tag name="RESPONSESGATHERED" val="False"/>
</p:tagLst>
</file>

<file path=ppt/tags/tag12.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3.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763036F1F41841B5A1B0F85EC6EBD574"/>
  <p:tag name="VALUES" val="Incorrect¤Correct¤Incorrect¤Incorrect"/>
  <p:tag name="TOTALRESPONSES" val="5"/>
  <p:tag name="SLICED" val="False"/>
  <p:tag name="RESPONSES" val="NA,1,5,3;4;1;3;4;"/>
  <p:tag name="CHARTSTRINGSTD" val="1 0 2 2"/>
  <p:tag name="CHARTSTRINGREV" val="2 2 0 1"/>
  <p:tag name="CHARTSTRINGSTDPER" val="0.2 0 0.4 0.4"/>
  <p:tag name="CHARTSTRINGREVPER" val="0.4 0.4 0 0.2"/>
  <p:tag name="QUESTIONALIAS" val="Example 2"/>
  <p:tag name="ANSWERSALIAS" val="A¤B¤C¤D"/>
  <p:tag name="RESPONSESGATHERED" val="False"/>
</p:tagLst>
</file>

<file path=ppt/tags/tag18.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19.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0FE8D9183DDF44608ADF61C32F936CFF"/>
  <p:tag name="TOTALRESPONSES" val="5"/>
  <p:tag name="SLICED" val="False"/>
  <p:tag name="RESPONSES" val="NA,1,5,2;4;3;1;4;"/>
  <p:tag name="CHARTSTRINGSTD" val="1 1 1 2"/>
  <p:tag name="CHARTSTRINGREV" val="2 1 1 1"/>
  <p:tag name="CHARTSTRINGSTDPER" val="0.2 0.2 0.2 0.4"/>
  <p:tag name="CHARTSTRINGREVPER" val="0.4 0.2 0.2 0.2"/>
  <p:tag name="VALUES" val="Correct¤Incorrect¤Incorrect¤Incorrect"/>
  <p:tag name="QUESTIONALIAS" val="Example 2"/>
  <p:tag name="ANSWERSALIAS" val="A¤B¤C¤D"/>
  <p:tag name="RESPONSESGATHERED" val="False"/>
</p:tagLst>
</file>

<file path=ppt/tags/tag21.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2.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7"/>
  <p:tag name="SLIDEGUID" val="05E72300D2AA48239E797BC23141D212"/>
  <p:tag name="VALUES" val="Incorrect¤Incorrect¤Incorrect¤Correct"/>
  <p:tag name="TOTALRESPONSES" val="5"/>
  <p:tag name="SLICED" val="False"/>
  <p:tag name="RESPONSES" val="NA,1,5,3;2;3;1;2;"/>
  <p:tag name="CHARTSTRINGSTD" val="1 2 2 0"/>
  <p:tag name="CHARTSTRINGREV" val="0 2 2 1"/>
  <p:tag name="CHARTSTRINGSTDPER" val="0.2 0.4 0.4 0"/>
  <p:tag name="CHARTSTRINGREVPER" val="0 0.4 0.4 0.2"/>
  <p:tag name="QUESTIONALIAS" val="Example 4"/>
  <p:tag name="ANSWERSALIAS" val="A¤B¤C¤D"/>
  <p:tag name="RESPONSESGATHERED" val="False"/>
</p:tagLst>
</file>

<file path=ppt/tags/tag28.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29.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29FE642024C942B5AD6356E302A16DDF"/>
  <p:tag name="VALUES" val="Correct¤Incorrect"/>
  <p:tag name="TOTALRESPONSES" val="5"/>
  <p:tag name="SLICED" val="False"/>
  <p:tag name="RESPONSES" val="NA,1,5,1;4;3;4;2;"/>
  <p:tag name="CHARTSTRINGSTD" val="1 1 1 2"/>
  <p:tag name="CHARTSTRINGREV" val="2 1 1 1"/>
  <p:tag name="CHARTSTRINGSTDPER" val="0.2 0.2 0.2 0.4"/>
  <p:tag name="CHARTSTRINGREVPER" val="0.4 0.2 0.2 0.2"/>
  <p:tag name="QUESTIONALIAS" val="Example 5"/>
  <p:tag name="ANSWERSALIAS" val="A¤B¤C¤D"/>
  <p:tag name="RESPONSESGATHERED" val="False"/>
</p:tagLst>
</file>

<file path=ppt/tags/tag35.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ags/tag36.xml><?xml version="1.0" encoding="utf-8"?>
<p:tagLst xmlns:a="http://schemas.openxmlformats.org/drawingml/2006/main" xmlns:r="http://schemas.openxmlformats.org/officeDocument/2006/relationships" xmlns:p="http://schemas.openxmlformats.org/presentationml/2006/main">
  <p:tag name="TEXTLENGTH" val="37"/>
  <p:tag name="FONTSIZE" val="24"/>
  <p:tag name="BULLETTYPE" val="ppBulletAlphaUCPeriod"/>
  <p:tag name="ANSWERTEXT" val="b = 11 &#10;b = –37&#10;b = –11&#10;b = 37"/>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ID" val="3D59312F1C974886B2A6CB789348A99A"/>
  <p:tag name="SLIDETYPE" val="Q"/>
  <p:tag name="DEMOGRAPHIC" val="False"/>
  <p:tag name="TEAMASSIGN" val="False"/>
  <p:tag name="SPEEDSCORING" val="False"/>
  <p:tag name="CORRECTPOINTVALUE" val="100"/>
  <p:tag name="INCORRECTPOINTVALUE" val="0"/>
  <p:tag name="ZEROBASED" val="False"/>
  <p:tag name="DELIMITERS" val="3.1"/>
  <p:tag name="SLIDEORDER" val="6"/>
  <p:tag name="SLIDEGUID" val="10402C18D5024B34B2D5723FE403CB47"/>
  <p:tag name="TOTALRESPONSES" val="5"/>
  <p:tag name="SLICED" val="False"/>
  <p:tag name="RESPONSES" val="NA,1,5,3;1;3;1;3;"/>
  <p:tag name="CHARTSTRINGSTD" val="2 0 3 0"/>
  <p:tag name="CHARTSTRINGREV" val="0 3 0 2"/>
  <p:tag name="CHARTSTRINGSTDPER" val="0.4 0 0.6 0"/>
  <p:tag name="CHARTSTRINGREVPER" val="0 0.6 0 0.4"/>
  <p:tag name="VALUES" val="Incorrect¤Correct¤Incorrect¤Incorrect"/>
  <p:tag name="QUESTIONALIAS" val="Example 1"/>
  <p:tag name="ANSWERSALIAS" val="A¤B¤C¤D"/>
  <p:tag name="RESPONSESGATHERED" val="False"/>
</p:tagLst>
</file>

<file path=ppt/tags/tag9.xml><?xml version="1.0" encoding="utf-8"?>
<p:tagLst xmlns:a="http://schemas.openxmlformats.org/drawingml/2006/main" xmlns:r="http://schemas.openxmlformats.org/officeDocument/2006/relationships" xmlns:p="http://schemas.openxmlformats.org/presentationml/2006/main">
  <p:tag name="OLDNUMANSWERS" val="4"/>
  <p:tag name="TEXTLENGTH" val="10"/>
  <p:tag name="FONTSIZE" val="32"/>
  <p:tag name="BULLETTYPE" val="ppBulletAlphaUCPeriod"/>
  <p:tag name="ANSWERTEXT" val="A&#10;B&#10;C&#10;D"/>
</p:tagLst>
</file>

<file path=ppt/theme/theme1.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E01B18"/>
        </a:hlink>
        <a:folHlink>
          <a:srgbClr val="E01B2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564</Words>
  <Application>Microsoft Office PowerPoint</Application>
  <PresentationFormat>On-screen Show (4:3)</PresentationFormat>
  <Paragraphs>134</Paragraphs>
  <Slides>26</Slides>
  <Notes>0</Notes>
  <HiddenSlides>0</HiddenSlides>
  <MMClips>0</MMClips>
  <ScaleCrop>false</ScaleCrop>
  <HeadingPairs>
    <vt:vector size="4" baseType="variant">
      <vt:variant>
        <vt:lpstr>Theme</vt:lpstr>
      </vt:variant>
      <vt:variant>
        <vt:i4>9</vt:i4>
      </vt:variant>
      <vt:variant>
        <vt:lpstr>Slide Titles</vt:lpstr>
      </vt:variant>
      <vt:variant>
        <vt:i4>26</vt:i4>
      </vt:variant>
    </vt:vector>
  </HeadingPairs>
  <TitlesOfParts>
    <vt:vector size="35" baseType="lpstr">
      <vt:lpstr>3_Default Design</vt:lpstr>
      <vt:lpstr>4_Default Design</vt:lpstr>
      <vt:lpstr>2_Default Design</vt:lpstr>
      <vt:lpstr>5_Default Design</vt:lpstr>
      <vt:lpstr>6_Default Design</vt:lpstr>
      <vt:lpstr>7_Default Design</vt:lpstr>
      <vt:lpstr>8_Default Design</vt:lpstr>
      <vt:lpstr>9_Default Design</vt:lpstr>
      <vt:lpstr>11_Default Design</vt:lpstr>
      <vt:lpstr>Splash Screen</vt:lpstr>
      <vt:lpstr>Then/Now</vt:lpstr>
      <vt:lpstr>Concept</vt:lpstr>
      <vt:lpstr>Example 1</vt:lpstr>
      <vt:lpstr>Example 1</vt:lpstr>
      <vt:lpstr>Example 1</vt:lpstr>
      <vt:lpstr>Example 1</vt:lpstr>
      <vt:lpstr>Example 1</vt:lpstr>
      <vt:lpstr>Example 1</vt:lpstr>
      <vt:lpstr>Concept</vt:lpstr>
      <vt:lpstr>Example 2</vt:lpstr>
      <vt:lpstr>Example 2</vt:lpstr>
      <vt:lpstr>Example 2</vt:lpstr>
      <vt:lpstr>Example 2</vt:lpstr>
      <vt:lpstr>Concept</vt:lpstr>
      <vt:lpstr>Example 4</vt:lpstr>
      <vt:lpstr>Example 4</vt:lpstr>
      <vt:lpstr>Example 4</vt:lpstr>
      <vt:lpstr>Example 4</vt:lpstr>
      <vt:lpstr>Example 5</vt:lpstr>
      <vt:lpstr>Example 5</vt:lpstr>
      <vt:lpstr>Example 5</vt:lpstr>
      <vt:lpstr>Example 5</vt:lpstr>
      <vt:lpstr>Example 5</vt:lpstr>
      <vt:lpstr>Concept</vt:lpstr>
      <vt:lpstr>End of the Lesson</vt:lpstr>
    </vt:vector>
  </TitlesOfParts>
  <Company>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Splash Screen</dc:title>
  <dc:creator>gcasper</dc:creator>
  <cp:lastModifiedBy>gcasper</cp:lastModifiedBy>
  <cp:revision>1</cp:revision>
  <dcterms:created xsi:type="dcterms:W3CDTF">2013-03-22T15:55:04Z</dcterms:created>
  <dcterms:modified xsi:type="dcterms:W3CDTF">2013-03-22T15:57:33Z</dcterms:modified>
</cp:coreProperties>
</file>