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6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53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3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48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4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3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3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501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23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10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409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03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77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46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23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588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34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4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34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5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576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66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24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91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3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4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312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1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28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8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1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529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065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942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40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32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16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8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622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1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298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4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709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026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9103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04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88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63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13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6798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8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714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40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698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682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439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453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441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42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626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422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48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9235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37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285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6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114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1785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716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71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23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688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5387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4844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81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89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512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1577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0692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0099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221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298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3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773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88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3663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372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1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43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5673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1215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4910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742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7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10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hyperlink" Target="10Math_GEOM_CR07.ppt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Relationship Id="rId22" Type="http://schemas.openxmlformats.org/officeDocument/2006/relationships/image" Target="../media/image1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7.ppt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hyperlink" Target="10Math_GEOM_CR07.ppt" TargetMode="Externa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hyperlink" Target="10Math_GEOM_CR07.ppt" TargetMode="External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hyperlink" Target="10Math_GEOM_CR07.ppt" TargetMode="External"/><Relationship Id="rId5" Type="http://schemas.openxmlformats.org/officeDocument/2006/relationships/slideLayout" Target="../slideLayouts/slideLayout60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71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7.ppt" TargetMode="External"/><Relationship Id="rId10" Type="http://schemas.openxmlformats.org/officeDocument/2006/relationships/slideLayout" Target="../slideLayouts/slideLayout76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82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7.ppt" TargetMode="External"/><Relationship Id="rId10" Type="http://schemas.openxmlformats.org/officeDocument/2006/relationships/slideLayout" Target="../slideLayouts/slideLayout87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9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20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2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hyperlink" Target="10Math_GEOM_CR07.ppt" TargetMode="Externa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09PreAlg LNHeader07-0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7-0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8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 descr="5Min Che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657225"/>
            <a:ext cx="6792912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8" name="Picture 24" descr="09_Geom Int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BORDER_2" descr="09_Pre-Algbra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eckPointICON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76288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Text Box 19"/>
          <p:cNvSpPr txBox="1">
            <a:spLocks noChangeArrowheads="1"/>
          </p:cNvSpPr>
          <p:nvPr userDrawn="1"/>
        </p:nvSpPr>
        <p:spPr bwMode="auto">
          <a:xfrm>
            <a:off x="3886200" y="8001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18984C"/>
                </a:solidFill>
              </a:rPr>
              <a:t>Over Lesson 7–3</a:t>
            </a:r>
          </a:p>
        </p:txBody>
      </p:sp>
      <p:pic>
        <p:nvPicPr>
          <p:cNvPr id="42011" name="Picture 27" descr="09PreAlg LNHeader07-0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2" name="Picture 28" descr="09_GEOM LTHeader 07-0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3" name="CR" descr="09_PAlg-Ch Resources">
            <a:hlinkClick r:id="rId25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Picture 26" descr="09PreAlg LNHeader07-0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5" name="Picture 27" descr="09_GEOM LTHeader 07-0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6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3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xample_1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 descr="09PreAlg LNHeader07-0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0" name="Picture 18" descr="09_GEOM LTHeader 07-0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1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2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 descr="09PreAlg LNHeader07-0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4" name="Picture 18" descr="09_GEOM LTHeader 07-0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Picture 17" descr="09PreAlg LNHeader07-0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8" name="Picture 18" descr="09_GEOM LTHeader 07-0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9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8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271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9" name="Picture 15" descr="09PreAlg LNHeader07-0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09_GEOM LTHeader 07-0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2" name="Picture 18" descr="Real World Ex_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1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2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3735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6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7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3" name="Picture 15" descr="09PreAlg LNHeader07-04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4" name="Picture 16" descr="09_GEOM LTHeader 07-0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5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6" name="Picture 18" descr="Real World Ex_5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7" name="Picture 23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6" name="Picture 22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PreAlg LNHeader07-04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Picture 20" descr="09_GEOM LTHeader 07-0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5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4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tags" Target="../tags/tag15.xml"/><Relationship Id="rId7" Type="http://schemas.openxmlformats.org/officeDocument/2006/relationships/image" Target="../media/image4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49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jpe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49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3.jpe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9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3.jpe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56.jpe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3.jpe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ags" Target="../tags/tag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tags" Target="../tags/tag44.xml"/><Relationship Id="rId7" Type="http://schemas.openxmlformats.org/officeDocument/2006/relationships/image" Target="../media/image59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jpe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9.xml"/><Relationship Id="rId7" Type="http://schemas.openxmlformats.org/officeDocument/2006/relationships/image" Target="../media/image37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2" name="Picture 48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59166" b="18889"/>
          <a:stretch>
            <a:fillRect/>
          </a:stretch>
        </p:blipFill>
        <p:spPr bwMode="auto">
          <a:xfrm>
            <a:off x="3733800" y="4419600"/>
            <a:ext cx="1981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07" name="Picture 43" descr="09PreAlg LNHeader07-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7-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40202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Determine if Lines are Parallel</a:t>
            </a:r>
            <a:endParaRPr lang="en-US" sz="2000" b="1">
              <a:solidFill>
                <a:srgbClr val="EC1D24"/>
              </a:solidFill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879475" y="1308100"/>
            <a:ext cx="8255000" cy="806450"/>
            <a:chOff x="390" y="1597"/>
            <a:chExt cx="5200" cy="508"/>
          </a:xfrm>
        </p:grpSpPr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390" y="1597"/>
              <a:ext cx="5200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489075"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603375"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7675"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31975"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89175" fontAlgn="base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46375" fontAlgn="base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03575" fontAlgn="base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60775" fontAlgn="base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16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</a:rPr>
                <a:t>Since                                                the sides are proportional.</a:t>
              </a:r>
              <a:endParaRPr lang="en-US" sz="2400" i="1">
                <a:solidFill>
                  <a:srgbClr val="000000"/>
                </a:solidFill>
              </a:endParaRPr>
            </a:p>
          </p:txBody>
        </p:sp>
        <p:pic>
          <p:nvPicPr>
            <p:cNvPr id="7175" name="Picture 7" descr="Ch06-138"/>
            <p:cNvPicPr>
              <a:picLocks noChangeAspect="1" noChangeArrowheads="1"/>
            </p:cNvPicPr>
            <p:nvPr/>
          </p:nvPicPr>
          <p:blipFill>
            <a:blip r:embed="rId3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" y="1640"/>
              <a:ext cx="2430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533400" y="3657600"/>
            <a:ext cx="8229600" cy="1187450"/>
            <a:chOff x="336" y="3120"/>
            <a:chExt cx="5184" cy="748"/>
          </a:xfrm>
        </p:grpSpPr>
        <p:pic>
          <p:nvPicPr>
            <p:cNvPr id="7176" name="Picture 8" descr="Geom_7_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3" r="53726" b="44394"/>
            <a:stretch>
              <a:fillRect/>
            </a:stretch>
          </p:blipFill>
          <p:spPr bwMode="auto">
            <a:xfrm>
              <a:off x="1584" y="3120"/>
              <a:ext cx="960" cy="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336" y="3120"/>
              <a:ext cx="518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712913" indent="-1368425"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1943100" algn="l"/>
                </a:tabLst>
              </a:pPr>
              <a:r>
                <a:rPr lang="en-US" sz="2400" b="1">
                  <a:solidFill>
                    <a:srgbClr val="00539D"/>
                  </a:solidFill>
                </a:rPr>
                <a:t>Answer:</a:t>
              </a:r>
              <a:r>
                <a:rPr lang="en-US" sz="2400">
                  <a:solidFill>
                    <a:srgbClr val="E01B22"/>
                  </a:solidFill>
                </a:rPr>
                <a:t> 	                     Since the segments have proportional lengths, </a:t>
              </a:r>
              <a:r>
                <a:rPr lang="en-US" sz="2400" i="1">
                  <a:solidFill>
                    <a:srgbClr val="E01B22"/>
                  </a:solidFill>
                </a:rPr>
                <a:t>GH</a:t>
              </a:r>
              <a:r>
                <a:rPr lang="en-US" sz="2400">
                  <a:solidFill>
                    <a:srgbClr val="E01B22"/>
                  </a:solidFill>
                </a:rPr>
                <a:t> || </a:t>
              </a:r>
              <a:r>
                <a:rPr lang="en-US" sz="2400" i="1">
                  <a:solidFill>
                    <a:srgbClr val="E01B22"/>
                  </a:solidFill>
                </a:rPr>
                <a:t>FE</a:t>
              </a:r>
              <a:r>
                <a:rPr lang="en-US" sz="2400">
                  <a:solidFill>
                    <a:srgbClr val="E01B22"/>
                  </a:solidFill>
                </a:rPr>
                <a:t>.</a:t>
              </a:r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3264" y="3600"/>
              <a:ext cx="306" cy="0"/>
            </a:xfrm>
            <a:prstGeom prst="line">
              <a:avLst/>
            </a:prstGeom>
            <a:noFill/>
            <a:ln w="19050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3744" y="3600"/>
              <a:ext cx="306" cy="0"/>
            </a:xfrm>
            <a:prstGeom prst="line">
              <a:avLst/>
            </a:prstGeom>
            <a:noFill/>
            <a:ln w="19050">
              <a:solidFill>
                <a:srgbClr val="E01B2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4396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010400" y="3429000"/>
            <a:ext cx="17526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901700" y="31908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43200"/>
            <a:ext cx="2790825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yes</a:t>
            </a:r>
          </a:p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no</a:t>
            </a:r>
          </a:p>
          <a:p>
            <a:pPr marL="533400" indent="-533400" fontAlgn="base">
              <a:spcBef>
                <a:spcPct val="20000"/>
              </a:spcBef>
              <a:spcAft>
                <a:spcPct val="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cannot be determined</a:t>
            </a:r>
          </a:p>
        </p:txBody>
      </p:sp>
      <p:grpSp>
        <p:nvGrpSpPr>
          <p:cNvPr id="114729" name="Group 41"/>
          <p:cNvGrpSpPr>
            <a:grpSpLocks/>
          </p:cNvGrpSpPr>
          <p:nvPr/>
        </p:nvGrpSpPr>
        <p:grpSpPr bwMode="auto">
          <a:xfrm>
            <a:off x="942975" y="1533525"/>
            <a:ext cx="7134225" cy="1060450"/>
            <a:chOff x="594" y="966"/>
            <a:chExt cx="4494" cy="668"/>
          </a:xfrm>
        </p:grpSpPr>
        <p:pic>
          <p:nvPicPr>
            <p:cNvPr id="114699" name="Picture 11" descr="Geom_7_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19" t="42215"/>
            <a:stretch>
              <a:fillRect/>
            </a:stretch>
          </p:blipFill>
          <p:spPr bwMode="auto">
            <a:xfrm>
              <a:off x="2908" y="1248"/>
              <a:ext cx="2180" cy="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26" name="Picture 38" descr="Geom_7_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52" t="41318" r="49773" b="4491"/>
            <a:stretch>
              <a:fillRect/>
            </a:stretch>
          </p:blipFill>
          <p:spPr bwMode="auto">
            <a:xfrm>
              <a:off x="2800" y="1242"/>
              <a:ext cx="56" cy="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27" name="Picture 39" descr="Geom_7_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215" r="51186"/>
            <a:stretch>
              <a:fillRect/>
            </a:stretch>
          </p:blipFill>
          <p:spPr bwMode="auto">
            <a:xfrm>
              <a:off x="594" y="1248"/>
              <a:ext cx="2142" cy="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728" name="Picture 40" descr="Geom_7_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785"/>
            <a:stretch>
              <a:fillRect/>
            </a:stretch>
          </p:blipFill>
          <p:spPr bwMode="auto">
            <a:xfrm>
              <a:off x="594" y="966"/>
              <a:ext cx="4388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700" name="Picture 12" descr="GEO07-04-02-Y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2165350"/>
            <a:ext cx="3041650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1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  <p:bldP spid="11469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8" name="Picture 8" descr="GEOM-CH07-485-B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9671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Use the Triangle Midsegment Theorem</a:t>
            </a:r>
            <a:endParaRPr lang="en-US" sz="2000" b="1">
              <a:solidFill>
                <a:srgbClr val="EC1D24"/>
              </a:solidFill>
            </a:endParaRPr>
          </a:p>
        </p:txBody>
      </p: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876300" y="1514475"/>
            <a:ext cx="8039100" cy="749300"/>
            <a:chOff x="552" y="954"/>
            <a:chExt cx="5064" cy="472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552" y="954"/>
              <a:ext cx="506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E01B22"/>
                  </a:solidFill>
                </a:rPr>
                <a:t>A.</a:t>
              </a:r>
              <a:r>
                <a:rPr lang="en-US" sz="2400" b="1">
                  <a:solidFill>
                    <a:srgbClr val="00539D"/>
                  </a:solidFill>
                </a:rPr>
                <a:t> In the figure, </a:t>
              </a:r>
              <a:r>
                <a:rPr lang="en-US" sz="2400" b="1" i="1">
                  <a:solidFill>
                    <a:srgbClr val="00539D"/>
                  </a:solidFill>
                </a:rPr>
                <a:t>DE</a:t>
              </a:r>
              <a:r>
                <a:rPr lang="en-US" sz="2400" b="1">
                  <a:solidFill>
                    <a:srgbClr val="00539D"/>
                  </a:solidFill>
                </a:rPr>
                <a:t> and </a:t>
              </a:r>
              <a:r>
                <a:rPr lang="en-US" sz="2400" b="1" i="1">
                  <a:solidFill>
                    <a:srgbClr val="00539D"/>
                  </a:solidFill>
                </a:rPr>
                <a:t>EF</a:t>
              </a:r>
              <a:r>
                <a:rPr lang="en-US" sz="2400" b="1">
                  <a:solidFill>
                    <a:srgbClr val="00539D"/>
                  </a:solidFill>
                </a:rPr>
                <a:t> are midsegments of </a:t>
              </a:r>
              <a:br>
                <a:rPr lang="en-US" sz="2400" b="1">
                  <a:solidFill>
                    <a:srgbClr val="00539D"/>
                  </a:solidFill>
                </a:rPr>
              </a:br>
              <a:r>
                <a:rPr lang="el-GR" sz="2400" b="1">
                  <a:solidFill>
                    <a:srgbClr val="00539D"/>
                  </a:solidFill>
                  <a:cs typeface="Arial" charset="0"/>
                </a:rPr>
                <a:t>Δ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ABC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</a:rPr>
                <a:t>. Find 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AB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</a:rPr>
                <a:t>.</a:t>
              </a:r>
              <a:endParaRPr lang="el-GR" sz="2400" b="1" i="1">
                <a:solidFill>
                  <a:srgbClr val="00539D"/>
                </a:solidFill>
                <a:cs typeface="Arial" charset="0"/>
              </a:endParaRPr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2072" y="976"/>
              <a:ext cx="288" cy="0"/>
            </a:xfrm>
            <a:prstGeom prst="line">
              <a:avLst/>
            </a:prstGeom>
            <a:noFill/>
            <a:ln w="2540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2776" y="976"/>
              <a:ext cx="288" cy="0"/>
            </a:xfrm>
            <a:prstGeom prst="line">
              <a:avLst/>
            </a:prstGeom>
            <a:noFill/>
            <a:ln w="2540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9227" name="Picture 11" descr="09Geom07-04-3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86025"/>
            <a:ext cx="28749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8563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Use the Triangle Midsegment Theorem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533400" y="53340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AB</a:t>
            </a:r>
            <a:r>
              <a:rPr lang="en-US" sz="2400">
                <a:solidFill>
                  <a:srgbClr val="E01B22"/>
                </a:solidFill>
              </a:rPr>
              <a:t> = 10</a:t>
            </a:r>
          </a:p>
        </p:txBody>
      </p:sp>
      <p:grpSp>
        <p:nvGrpSpPr>
          <p:cNvPr id="142353" name="Group 17"/>
          <p:cNvGrpSpPr>
            <a:grpSpLocks/>
          </p:cNvGrpSpPr>
          <p:nvPr/>
        </p:nvGrpSpPr>
        <p:grpSpPr bwMode="auto">
          <a:xfrm>
            <a:off x="876300" y="1333500"/>
            <a:ext cx="8039100" cy="771525"/>
            <a:chOff x="552" y="840"/>
            <a:chExt cx="5064" cy="486"/>
          </a:xfrm>
        </p:grpSpPr>
        <p:sp>
          <p:nvSpPr>
            <p:cNvPr id="142346" name="Rectangle 10"/>
            <p:cNvSpPr>
              <a:spLocks noChangeArrowheads="1"/>
            </p:cNvSpPr>
            <p:nvPr/>
          </p:nvSpPr>
          <p:spPr bwMode="auto">
            <a:xfrm>
              <a:off x="552" y="840"/>
              <a:ext cx="506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2971800" algn="l"/>
                </a:tabLst>
              </a:pPr>
              <a:r>
                <a:rPr lang="en-US" sz="2400" i="1">
                  <a:solidFill>
                    <a:srgbClr val="000000"/>
                  </a:solidFill>
                </a:rPr>
                <a:t>ED</a:t>
              </a:r>
              <a:r>
                <a:rPr lang="en-US" sz="2400">
                  <a:solidFill>
                    <a:srgbClr val="000000"/>
                  </a:solidFill>
                </a:rPr>
                <a:t> =      </a:t>
              </a:r>
              <a:r>
                <a:rPr lang="en-US" sz="2400" i="1">
                  <a:solidFill>
                    <a:srgbClr val="000000"/>
                  </a:solidFill>
                </a:rPr>
                <a:t>AB</a:t>
              </a:r>
              <a:r>
                <a:rPr lang="en-US" sz="2400">
                  <a:solidFill>
                    <a:srgbClr val="000000"/>
                  </a:solidFill>
                </a:rPr>
                <a:t>	Triangle Midsegment Theorem</a:t>
              </a:r>
            </a:p>
          </p:txBody>
        </p:sp>
        <p:grpSp>
          <p:nvGrpSpPr>
            <p:cNvPr id="142348" name="Group 12"/>
            <p:cNvGrpSpPr>
              <a:grpSpLocks/>
            </p:cNvGrpSpPr>
            <p:nvPr/>
          </p:nvGrpSpPr>
          <p:grpSpPr bwMode="auto">
            <a:xfrm>
              <a:off x="1050" y="858"/>
              <a:ext cx="336" cy="468"/>
              <a:chOff x="4494" y="2370"/>
              <a:chExt cx="336" cy="468"/>
            </a:xfrm>
          </p:grpSpPr>
          <p:sp>
            <p:nvSpPr>
              <p:cNvPr id="142349" name="Text Box 13"/>
              <p:cNvSpPr txBox="1">
                <a:spLocks noChangeArrowheads="1"/>
              </p:cNvSpPr>
              <p:nvPr/>
            </p:nvSpPr>
            <p:spPr bwMode="auto">
              <a:xfrm>
                <a:off x="4494" y="2382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200">
                    <a:solidFill>
                      <a:srgbClr val="000000"/>
                    </a:solidFill>
                  </a:rPr>
                  <a:t>__</a:t>
                </a:r>
              </a:p>
            </p:txBody>
          </p:sp>
          <p:sp>
            <p:nvSpPr>
              <p:cNvPr id="142350" name="Text Box 14"/>
              <p:cNvSpPr txBox="1">
                <a:spLocks noChangeArrowheads="1"/>
              </p:cNvSpPr>
              <p:nvPr/>
            </p:nvSpPr>
            <p:spPr bwMode="auto">
              <a:xfrm>
                <a:off x="4512" y="2370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42351" name="Text Box 15"/>
              <p:cNvSpPr txBox="1">
                <a:spLocks noChangeArrowheads="1"/>
              </p:cNvSpPr>
              <p:nvPr/>
            </p:nvSpPr>
            <p:spPr bwMode="auto">
              <a:xfrm>
                <a:off x="4512" y="2573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42359" name="Group 23"/>
          <p:cNvGrpSpPr>
            <a:grpSpLocks/>
          </p:cNvGrpSpPr>
          <p:nvPr/>
        </p:nvGrpSpPr>
        <p:grpSpPr bwMode="auto">
          <a:xfrm>
            <a:off x="876300" y="2027238"/>
            <a:ext cx="8039100" cy="773112"/>
            <a:chOff x="552" y="1277"/>
            <a:chExt cx="5064" cy="487"/>
          </a:xfrm>
        </p:grpSpPr>
        <p:sp>
          <p:nvSpPr>
            <p:cNvPr id="142352" name="Rectangle 16"/>
            <p:cNvSpPr>
              <a:spLocks noChangeArrowheads="1"/>
            </p:cNvSpPr>
            <p:nvPr/>
          </p:nvSpPr>
          <p:spPr bwMode="auto">
            <a:xfrm>
              <a:off x="552" y="1277"/>
              <a:ext cx="5064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400050" algn="r"/>
                  <a:tab pos="514350" algn="l"/>
                  <a:tab pos="2971800" algn="l"/>
                </a:tabLst>
              </a:pPr>
              <a:r>
                <a:rPr lang="en-US" sz="2400">
                  <a:solidFill>
                    <a:srgbClr val="000000"/>
                  </a:solidFill>
                </a:rPr>
                <a:t>	5	=      </a:t>
              </a:r>
              <a:r>
                <a:rPr lang="en-US" sz="2400" i="1">
                  <a:solidFill>
                    <a:srgbClr val="000000"/>
                  </a:solidFill>
                </a:rPr>
                <a:t>AB</a:t>
              </a:r>
              <a:r>
                <a:rPr lang="en-US" sz="2400">
                  <a:solidFill>
                    <a:srgbClr val="000000"/>
                  </a:solidFill>
                </a:rPr>
                <a:t>	Substitution</a:t>
              </a:r>
            </a:p>
          </p:txBody>
        </p:sp>
        <p:grpSp>
          <p:nvGrpSpPr>
            <p:cNvPr id="142354" name="Group 18"/>
            <p:cNvGrpSpPr>
              <a:grpSpLocks/>
            </p:cNvGrpSpPr>
            <p:nvPr/>
          </p:nvGrpSpPr>
          <p:grpSpPr bwMode="auto">
            <a:xfrm>
              <a:off x="1056" y="1296"/>
              <a:ext cx="336" cy="468"/>
              <a:chOff x="4494" y="2370"/>
              <a:chExt cx="336" cy="468"/>
            </a:xfrm>
          </p:grpSpPr>
          <p:sp>
            <p:nvSpPr>
              <p:cNvPr id="142355" name="Text Box 19"/>
              <p:cNvSpPr txBox="1">
                <a:spLocks noChangeArrowheads="1"/>
              </p:cNvSpPr>
              <p:nvPr/>
            </p:nvSpPr>
            <p:spPr bwMode="auto">
              <a:xfrm>
                <a:off x="4494" y="2382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200">
                    <a:solidFill>
                      <a:srgbClr val="000000"/>
                    </a:solidFill>
                  </a:rPr>
                  <a:t>__</a:t>
                </a:r>
              </a:p>
            </p:txBody>
          </p:sp>
          <p:sp>
            <p:nvSpPr>
              <p:cNvPr id="142356" name="Text Box 20"/>
              <p:cNvSpPr txBox="1">
                <a:spLocks noChangeArrowheads="1"/>
              </p:cNvSpPr>
              <p:nvPr/>
            </p:nvSpPr>
            <p:spPr bwMode="auto">
              <a:xfrm>
                <a:off x="4512" y="2370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42357" name="Text Box 21"/>
              <p:cNvSpPr txBox="1">
                <a:spLocks noChangeArrowheads="1"/>
              </p:cNvSpPr>
              <p:nvPr/>
            </p:nvSpPr>
            <p:spPr bwMode="auto">
              <a:xfrm>
                <a:off x="4512" y="2573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</p:grp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876300" y="2720975"/>
            <a:ext cx="80391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400050" algn="r"/>
                <a:tab pos="514350" algn="l"/>
                <a:tab pos="2971800" algn="l"/>
              </a:tabLst>
            </a:pPr>
            <a:r>
              <a:rPr lang="en-US" sz="2400">
                <a:solidFill>
                  <a:srgbClr val="000000"/>
                </a:solidFill>
              </a:rPr>
              <a:t>	10	= </a:t>
            </a:r>
            <a:r>
              <a:rPr lang="en-US" sz="2400" i="1">
                <a:solidFill>
                  <a:srgbClr val="000000"/>
                </a:solidFill>
              </a:rPr>
              <a:t>AB</a:t>
            </a:r>
            <a:r>
              <a:rPr lang="en-US" sz="2400">
                <a:solidFill>
                  <a:srgbClr val="000000"/>
                </a:solidFill>
              </a:rPr>
              <a:t>	Multiply each side by 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6770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7" grpId="0" build="p" autoUpdateAnimBg="0"/>
      <p:bldP spid="14235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Use the Triangle Midsegment Theorem</a:t>
            </a:r>
            <a:endParaRPr lang="en-US" sz="2000" b="1">
              <a:solidFill>
                <a:srgbClr val="EC1D24"/>
              </a:solidFill>
            </a:endParaRPr>
          </a:p>
        </p:txBody>
      </p:sp>
      <p:grpSp>
        <p:nvGrpSpPr>
          <p:cNvPr id="91145" name="Group 9"/>
          <p:cNvGrpSpPr>
            <a:grpSpLocks/>
          </p:cNvGrpSpPr>
          <p:nvPr/>
        </p:nvGrpSpPr>
        <p:grpSpPr bwMode="auto">
          <a:xfrm>
            <a:off x="854075" y="1485900"/>
            <a:ext cx="8039100" cy="749300"/>
            <a:chOff x="552" y="954"/>
            <a:chExt cx="5064" cy="472"/>
          </a:xfrm>
        </p:grpSpPr>
        <p:sp>
          <p:nvSpPr>
            <p:cNvPr id="91146" name="Rectangle 10"/>
            <p:cNvSpPr>
              <a:spLocks noChangeArrowheads="1"/>
            </p:cNvSpPr>
            <p:nvPr/>
          </p:nvSpPr>
          <p:spPr bwMode="auto">
            <a:xfrm>
              <a:off x="552" y="954"/>
              <a:ext cx="506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E01B22"/>
                  </a:solidFill>
                </a:rPr>
                <a:t>B.</a:t>
              </a:r>
              <a:r>
                <a:rPr lang="en-US" sz="2400" b="1">
                  <a:solidFill>
                    <a:srgbClr val="00539D"/>
                  </a:solidFill>
                </a:rPr>
                <a:t> In the figure, </a:t>
              </a:r>
              <a:r>
                <a:rPr lang="en-US" sz="2400" b="1" i="1">
                  <a:solidFill>
                    <a:srgbClr val="00539D"/>
                  </a:solidFill>
                </a:rPr>
                <a:t>DE</a:t>
              </a:r>
              <a:r>
                <a:rPr lang="en-US" sz="2400" b="1">
                  <a:solidFill>
                    <a:srgbClr val="00539D"/>
                  </a:solidFill>
                </a:rPr>
                <a:t> and </a:t>
              </a:r>
              <a:r>
                <a:rPr lang="en-US" sz="2400" b="1" i="1">
                  <a:solidFill>
                    <a:srgbClr val="00539D"/>
                  </a:solidFill>
                </a:rPr>
                <a:t>EF</a:t>
              </a:r>
              <a:r>
                <a:rPr lang="en-US" sz="2400" b="1">
                  <a:solidFill>
                    <a:srgbClr val="00539D"/>
                  </a:solidFill>
                </a:rPr>
                <a:t> are midsegments of </a:t>
              </a:r>
              <a:br>
                <a:rPr lang="en-US" sz="2400" b="1">
                  <a:solidFill>
                    <a:srgbClr val="00539D"/>
                  </a:solidFill>
                </a:rPr>
              </a:br>
              <a:r>
                <a:rPr lang="el-GR" sz="2400" b="1">
                  <a:solidFill>
                    <a:srgbClr val="00539D"/>
                  </a:solidFill>
                  <a:cs typeface="Arial" charset="0"/>
                </a:rPr>
                <a:t>Δ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ABC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</a:rPr>
                <a:t>. Find 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FE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</a:rPr>
                <a:t>.</a:t>
              </a:r>
              <a:endParaRPr lang="el-GR" sz="2400" b="1" i="1">
                <a:solidFill>
                  <a:srgbClr val="00539D"/>
                </a:solidFill>
                <a:cs typeface="Arial" charset="0"/>
              </a:endParaRPr>
            </a:p>
          </p:txBody>
        </p:sp>
        <p:sp>
          <p:nvSpPr>
            <p:cNvPr id="91147" name="Line 11"/>
            <p:cNvSpPr>
              <a:spLocks noChangeShapeType="1"/>
            </p:cNvSpPr>
            <p:nvPr/>
          </p:nvSpPr>
          <p:spPr bwMode="auto">
            <a:xfrm>
              <a:off x="2072" y="976"/>
              <a:ext cx="288" cy="0"/>
            </a:xfrm>
            <a:prstGeom prst="line">
              <a:avLst/>
            </a:prstGeom>
            <a:noFill/>
            <a:ln w="2540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>
              <a:off x="2776" y="976"/>
              <a:ext cx="288" cy="0"/>
            </a:xfrm>
            <a:prstGeom prst="line">
              <a:avLst/>
            </a:prstGeom>
            <a:noFill/>
            <a:ln w="2540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91150" name="Picture 14" descr="09Geom07-04-3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86025"/>
            <a:ext cx="28749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96971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Use the Triangle Midsegment Theorem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533400" y="53340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FE</a:t>
            </a:r>
            <a:r>
              <a:rPr lang="en-US" sz="2400">
                <a:solidFill>
                  <a:srgbClr val="E01B22"/>
                </a:solidFill>
              </a:rPr>
              <a:t> = 9</a:t>
            </a:r>
          </a:p>
        </p:txBody>
      </p:sp>
      <p:grpSp>
        <p:nvGrpSpPr>
          <p:cNvPr id="143382" name="Group 22"/>
          <p:cNvGrpSpPr>
            <a:grpSpLocks/>
          </p:cNvGrpSpPr>
          <p:nvPr/>
        </p:nvGrpSpPr>
        <p:grpSpPr bwMode="auto">
          <a:xfrm>
            <a:off x="876300" y="2028825"/>
            <a:ext cx="8039100" cy="771525"/>
            <a:chOff x="552" y="1278"/>
            <a:chExt cx="5064" cy="486"/>
          </a:xfrm>
        </p:grpSpPr>
        <p:sp>
          <p:nvSpPr>
            <p:cNvPr id="143369" name="Rectangle 9"/>
            <p:cNvSpPr>
              <a:spLocks noChangeArrowheads="1"/>
            </p:cNvSpPr>
            <p:nvPr/>
          </p:nvSpPr>
          <p:spPr bwMode="auto">
            <a:xfrm>
              <a:off x="552" y="1278"/>
              <a:ext cx="5064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2743200" algn="l"/>
                </a:tabLst>
              </a:pPr>
              <a:r>
                <a:rPr lang="en-US" sz="2400" i="1">
                  <a:solidFill>
                    <a:srgbClr val="000000"/>
                  </a:solidFill>
                </a:rPr>
                <a:t>FE</a:t>
              </a:r>
              <a:r>
                <a:rPr lang="en-US" sz="2400">
                  <a:solidFill>
                    <a:srgbClr val="000000"/>
                  </a:solidFill>
                </a:rPr>
                <a:t> =      </a:t>
              </a:r>
              <a:r>
                <a:rPr lang="en-US" sz="2400">
                  <a:solidFill>
                    <a:srgbClr val="E01B22"/>
                  </a:solidFill>
                </a:rPr>
                <a:t>(18)</a:t>
              </a:r>
              <a:r>
                <a:rPr lang="en-US" sz="2400">
                  <a:solidFill>
                    <a:srgbClr val="000000"/>
                  </a:solidFill>
                </a:rPr>
                <a:t>	Substitution</a:t>
              </a:r>
            </a:p>
          </p:txBody>
        </p:sp>
        <p:grpSp>
          <p:nvGrpSpPr>
            <p:cNvPr id="143375" name="Group 15"/>
            <p:cNvGrpSpPr>
              <a:grpSpLocks/>
            </p:cNvGrpSpPr>
            <p:nvPr/>
          </p:nvGrpSpPr>
          <p:grpSpPr bwMode="auto">
            <a:xfrm>
              <a:off x="1062" y="1296"/>
              <a:ext cx="336" cy="468"/>
              <a:chOff x="4494" y="2370"/>
              <a:chExt cx="336" cy="468"/>
            </a:xfrm>
          </p:grpSpPr>
          <p:sp>
            <p:nvSpPr>
              <p:cNvPr id="143376" name="Text Box 16"/>
              <p:cNvSpPr txBox="1">
                <a:spLocks noChangeArrowheads="1"/>
              </p:cNvSpPr>
              <p:nvPr/>
            </p:nvSpPr>
            <p:spPr bwMode="auto">
              <a:xfrm>
                <a:off x="4494" y="2382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200">
                    <a:solidFill>
                      <a:srgbClr val="000000"/>
                    </a:solidFill>
                  </a:rPr>
                  <a:t>__</a:t>
                </a:r>
              </a:p>
            </p:txBody>
          </p:sp>
          <p:sp>
            <p:nvSpPr>
              <p:cNvPr id="143377" name="Text Box 17"/>
              <p:cNvSpPr txBox="1">
                <a:spLocks noChangeArrowheads="1"/>
              </p:cNvSpPr>
              <p:nvPr/>
            </p:nvSpPr>
            <p:spPr bwMode="auto">
              <a:xfrm>
                <a:off x="4512" y="2370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43378" name="Text Box 18"/>
              <p:cNvSpPr txBox="1">
                <a:spLocks noChangeArrowheads="1"/>
              </p:cNvSpPr>
              <p:nvPr/>
            </p:nvSpPr>
            <p:spPr bwMode="auto">
              <a:xfrm>
                <a:off x="4512" y="2573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43381" name="Group 21"/>
          <p:cNvGrpSpPr>
            <a:grpSpLocks/>
          </p:cNvGrpSpPr>
          <p:nvPr/>
        </p:nvGrpSpPr>
        <p:grpSpPr bwMode="auto">
          <a:xfrm>
            <a:off x="876300" y="1314450"/>
            <a:ext cx="8039100" cy="774700"/>
            <a:chOff x="552" y="828"/>
            <a:chExt cx="5064" cy="488"/>
          </a:xfrm>
        </p:grpSpPr>
        <p:grpSp>
          <p:nvGrpSpPr>
            <p:cNvPr id="143371" name="Group 11"/>
            <p:cNvGrpSpPr>
              <a:grpSpLocks/>
            </p:cNvGrpSpPr>
            <p:nvPr/>
          </p:nvGrpSpPr>
          <p:grpSpPr bwMode="auto">
            <a:xfrm>
              <a:off x="1062" y="848"/>
              <a:ext cx="336" cy="468"/>
              <a:chOff x="4494" y="2370"/>
              <a:chExt cx="336" cy="468"/>
            </a:xfrm>
          </p:grpSpPr>
          <p:sp>
            <p:nvSpPr>
              <p:cNvPr id="143372" name="Text Box 12"/>
              <p:cNvSpPr txBox="1">
                <a:spLocks noChangeArrowheads="1"/>
              </p:cNvSpPr>
              <p:nvPr/>
            </p:nvSpPr>
            <p:spPr bwMode="auto">
              <a:xfrm>
                <a:off x="4494" y="2382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200">
                    <a:solidFill>
                      <a:srgbClr val="000000"/>
                    </a:solidFill>
                  </a:rPr>
                  <a:t>__</a:t>
                </a:r>
              </a:p>
            </p:txBody>
          </p:sp>
          <p:sp>
            <p:nvSpPr>
              <p:cNvPr id="143373" name="Text Box 13"/>
              <p:cNvSpPr txBox="1">
                <a:spLocks noChangeArrowheads="1"/>
              </p:cNvSpPr>
              <p:nvPr/>
            </p:nvSpPr>
            <p:spPr bwMode="auto">
              <a:xfrm>
                <a:off x="4512" y="2370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43374" name="Text Box 14"/>
              <p:cNvSpPr txBox="1">
                <a:spLocks noChangeArrowheads="1"/>
              </p:cNvSpPr>
              <p:nvPr/>
            </p:nvSpPr>
            <p:spPr bwMode="auto">
              <a:xfrm>
                <a:off x="4512" y="2573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  <p:sp>
          <p:nvSpPr>
            <p:cNvPr id="143379" name="Rectangle 19"/>
            <p:cNvSpPr>
              <a:spLocks noChangeArrowheads="1"/>
            </p:cNvSpPr>
            <p:nvPr/>
          </p:nvSpPr>
          <p:spPr bwMode="auto">
            <a:xfrm>
              <a:off x="552" y="828"/>
              <a:ext cx="5064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2743200" algn="l"/>
                </a:tabLst>
              </a:pPr>
              <a:r>
                <a:rPr lang="en-US" sz="2400" i="1">
                  <a:solidFill>
                    <a:srgbClr val="000000"/>
                  </a:solidFill>
                </a:rPr>
                <a:t>FE</a:t>
              </a:r>
              <a:r>
                <a:rPr lang="en-US" sz="2400">
                  <a:solidFill>
                    <a:srgbClr val="000000"/>
                  </a:solidFill>
                </a:rPr>
                <a:t> =      </a:t>
              </a:r>
              <a:r>
                <a:rPr lang="en-US" sz="2400" i="1">
                  <a:solidFill>
                    <a:srgbClr val="E01B22"/>
                  </a:solidFill>
                </a:rPr>
                <a:t>BC</a:t>
              </a:r>
              <a:r>
                <a:rPr lang="en-US" sz="2400">
                  <a:solidFill>
                    <a:srgbClr val="000000"/>
                  </a:solidFill>
                </a:rPr>
                <a:t>	Triangle Midsegment Theorem</a:t>
              </a:r>
            </a:p>
          </p:txBody>
        </p:sp>
      </p:grpSp>
      <p:sp>
        <p:nvSpPr>
          <p:cNvPr id="143380" name="Rectangle 20"/>
          <p:cNvSpPr>
            <a:spLocks noChangeArrowheads="1"/>
          </p:cNvSpPr>
          <p:nvPr/>
        </p:nvSpPr>
        <p:spPr bwMode="auto">
          <a:xfrm>
            <a:off x="876300" y="2722563"/>
            <a:ext cx="80391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2743200" algn="l"/>
              </a:tabLst>
            </a:pPr>
            <a:r>
              <a:rPr lang="en-US" sz="2400" i="1">
                <a:solidFill>
                  <a:srgbClr val="000000"/>
                </a:solidFill>
              </a:rPr>
              <a:t>FE</a:t>
            </a:r>
            <a:r>
              <a:rPr lang="en-US" sz="2400">
                <a:solidFill>
                  <a:srgbClr val="000000"/>
                </a:solidFill>
              </a:rPr>
              <a:t> = 9	Simplify.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0972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0" grpId="0" build="p" autoUpdateAnimBg="0"/>
      <p:bldP spid="143380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Use the Triangle Midsegment Theorem</a:t>
            </a:r>
            <a:endParaRPr lang="en-US" sz="2000" b="1">
              <a:solidFill>
                <a:srgbClr val="EC1D24"/>
              </a:solidFill>
            </a:endParaRPr>
          </a:p>
        </p:txBody>
      </p:sp>
      <p:grpSp>
        <p:nvGrpSpPr>
          <p:cNvPr id="137220" name="Group 4"/>
          <p:cNvGrpSpPr>
            <a:grpSpLocks/>
          </p:cNvGrpSpPr>
          <p:nvPr/>
        </p:nvGrpSpPr>
        <p:grpSpPr bwMode="auto">
          <a:xfrm>
            <a:off x="844550" y="1485900"/>
            <a:ext cx="8039100" cy="749300"/>
            <a:chOff x="552" y="954"/>
            <a:chExt cx="5064" cy="472"/>
          </a:xfrm>
        </p:grpSpPr>
        <p:sp>
          <p:nvSpPr>
            <p:cNvPr id="137221" name="Rectangle 5"/>
            <p:cNvSpPr>
              <a:spLocks noChangeArrowheads="1"/>
            </p:cNvSpPr>
            <p:nvPr/>
          </p:nvSpPr>
          <p:spPr bwMode="auto">
            <a:xfrm>
              <a:off x="552" y="954"/>
              <a:ext cx="506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E01B22"/>
                  </a:solidFill>
                </a:rPr>
                <a:t>C.</a:t>
              </a:r>
              <a:r>
                <a:rPr lang="en-US" sz="2400" b="1">
                  <a:solidFill>
                    <a:srgbClr val="00539D"/>
                  </a:solidFill>
                </a:rPr>
                <a:t> In the figure, </a:t>
              </a:r>
              <a:r>
                <a:rPr lang="en-US" sz="2400" b="1" i="1">
                  <a:solidFill>
                    <a:srgbClr val="00539D"/>
                  </a:solidFill>
                </a:rPr>
                <a:t>DE</a:t>
              </a:r>
              <a:r>
                <a:rPr lang="en-US" sz="2400" b="1">
                  <a:solidFill>
                    <a:srgbClr val="00539D"/>
                  </a:solidFill>
                </a:rPr>
                <a:t> and </a:t>
              </a:r>
              <a:r>
                <a:rPr lang="en-US" sz="2400" b="1" i="1">
                  <a:solidFill>
                    <a:srgbClr val="00539D"/>
                  </a:solidFill>
                </a:rPr>
                <a:t>EF</a:t>
              </a:r>
              <a:r>
                <a:rPr lang="en-US" sz="2400" b="1">
                  <a:solidFill>
                    <a:srgbClr val="00539D"/>
                  </a:solidFill>
                </a:rPr>
                <a:t> are midsegments of </a:t>
              </a:r>
              <a:br>
                <a:rPr lang="en-US" sz="2400" b="1">
                  <a:solidFill>
                    <a:srgbClr val="00539D"/>
                  </a:solidFill>
                </a:rPr>
              </a:br>
              <a:r>
                <a:rPr lang="el-GR" sz="2400" b="1">
                  <a:solidFill>
                    <a:srgbClr val="00539D"/>
                  </a:solidFill>
                  <a:cs typeface="Arial" charset="0"/>
                </a:rPr>
                <a:t>Δ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ABC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</a:rPr>
                <a:t>. Find 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m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  <a:sym typeface="Symbol" pitchFamily="18" charset="2"/>
                </a:rPr>
                <a:t>AFE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</a:rPr>
                <a:t>.</a:t>
              </a:r>
              <a:endParaRPr lang="el-GR" sz="2400" b="1" i="1">
                <a:solidFill>
                  <a:srgbClr val="00539D"/>
                </a:solidFill>
                <a:cs typeface="Arial" charset="0"/>
              </a:endParaRPr>
            </a:p>
          </p:txBody>
        </p:sp>
        <p:sp>
          <p:nvSpPr>
            <p:cNvPr id="137222" name="Line 6"/>
            <p:cNvSpPr>
              <a:spLocks noChangeShapeType="1"/>
            </p:cNvSpPr>
            <p:nvPr/>
          </p:nvSpPr>
          <p:spPr bwMode="auto">
            <a:xfrm>
              <a:off x="2072" y="976"/>
              <a:ext cx="288" cy="0"/>
            </a:xfrm>
            <a:prstGeom prst="line">
              <a:avLst/>
            </a:prstGeom>
            <a:noFill/>
            <a:ln w="2540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223" name="Line 7"/>
            <p:cNvSpPr>
              <a:spLocks noChangeShapeType="1"/>
            </p:cNvSpPr>
            <p:nvPr/>
          </p:nvSpPr>
          <p:spPr bwMode="auto">
            <a:xfrm>
              <a:off x="2776" y="976"/>
              <a:ext cx="288" cy="0"/>
            </a:xfrm>
            <a:prstGeom prst="line">
              <a:avLst/>
            </a:prstGeom>
            <a:noFill/>
            <a:ln w="2540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7225" name="Picture 9" descr="09Geom07-04-3-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86025"/>
            <a:ext cx="287496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79521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Use the Triangle Midsegment Theorem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533400" y="53340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m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E01B22"/>
                </a:solidFill>
                <a:sym typeface="Symbol" pitchFamily="18" charset="2"/>
              </a:rPr>
              <a:t>AFE</a:t>
            </a:r>
            <a:r>
              <a:rPr lang="en-US" sz="2400">
                <a:solidFill>
                  <a:srgbClr val="E01B22"/>
                </a:solidFill>
                <a:sym typeface="Symbol" pitchFamily="18" charset="2"/>
              </a:rPr>
              <a:t> </a:t>
            </a:r>
            <a:r>
              <a:rPr lang="en-US" sz="2400">
                <a:solidFill>
                  <a:srgbClr val="E01B22"/>
                </a:solidFill>
              </a:rPr>
              <a:t>= 87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876300" y="1989138"/>
            <a:ext cx="80391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1485900" algn="r"/>
                <a:tab pos="1600200" algn="l"/>
                <a:tab pos="3086100" algn="l"/>
              </a:tabLst>
            </a:pP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</a:t>
            </a:r>
            <a:r>
              <a:rPr lang="en-US" sz="2400" i="1">
                <a:solidFill>
                  <a:srgbClr val="000000"/>
                </a:solidFill>
              </a:rPr>
              <a:t>AFE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</a:t>
            </a: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F</a:t>
            </a:r>
            <a:r>
              <a:rPr lang="en-US" sz="2400" i="1">
                <a:solidFill>
                  <a:srgbClr val="000000"/>
                </a:solidFill>
              </a:rPr>
              <a:t>ED</a:t>
            </a:r>
            <a:r>
              <a:rPr lang="en-US" sz="2400">
                <a:solidFill>
                  <a:srgbClr val="000000"/>
                </a:solidFill>
              </a:rPr>
              <a:t>	Alternate Interior Angles Theorem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1485900" algn="r"/>
                <a:tab pos="1600200" algn="l"/>
                <a:tab pos="3086100" algn="l"/>
              </a:tabLst>
            </a:pP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	m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AFE</a:t>
            </a:r>
            <a:r>
              <a:rPr lang="en-US" sz="2400">
                <a:solidFill>
                  <a:srgbClr val="000000"/>
                </a:solidFill>
              </a:rPr>
              <a:t> =	</a:t>
            </a:r>
            <a:r>
              <a:rPr lang="en-US" sz="2400" i="1">
                <a:solidFill>
                  <a:srgbClr val="000000"/>
                </a:solidFill>
              </a:rPr>
              <a:t>m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FED</a:t>
            </a:r>
            <a:r>
              <a:rPr lang="en-US" sz="2400">
                <a:solidFill>
                  <a:srgbClr val="000000"/>
                </a:solidFill>
              </a:rPr>
              <a:t>	Definition of congruence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tabLst>
                <a:tab pos="1485900" algn="r"/>
                <a:tab pos="1600200" algn="l"/>
                <a:tab pos="3086100" algn="l"/>
              </a:tabLst>
            </a:pP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	</a:t>
            </a:r>
            <a:r>
              <a:rPr lang="en-US" sz="2400" i="1">
                <a:solidFill>
                  <a:srgbClr val="000000"/>
                </a:solidFill>
                <a:sym typeface="Symbol" pitchFamily="18" charset="2"/>
              </a:rPr>
              <a:t>m</a:t>
            </a:r>
            <a:r>
              <a:rPr lang="en-US" sz="2400">
                <a:solidFill>
                  <a:srgbClr val="000000"/>
                </a:solidFill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</a:rPr>
              <a:t>AFE</a:t>
            </a:r>
            <a:r>
              <a:rPr lang="en-US" sz="2400">
                <a:solidFill>
                  <a:srgbClr val="000000"/>
                </a:solidFill>
              </a:rPr>
              <a:t> =	87	Substitution</a:t>
            </a:r>
          </a:p>
        </p:txBody>
      </p:sp>
      <p:grpSp>
        <p:nvGrpSpPr>
          <p:cNvPr id="144399" name="Group 15"/>
          <p:cNvGrpSpPr>
            <a:grpSpLocks/>
          </p:cNvGrpSpPr>
          <p:nvPr/>
        </p:nvGrpSpPr>
        <p:grpSpPr bwMode="auto">
          <a:xfrm>
            <a:off x="876300" y="1514475"/>
            <a:ext cx="8039100" cy="420688"/>
            <a:chOff x="552" y="954"/>
            <a:chExt cx="5064" cy="265"/>
          </a:xfrm>
        </p:grpSpPr>
        <p:sp>
          <p:nvSpPr>
            <p:cNvPr id="144393" name="Rectangle 9"/>
            <p:cNvSpPr>
              <a:spLocks noChangeArrowheads="1"/>
            </p:cNvSpPr>
            <p:nvPr/>
          </p:nvSpPr>
          <p:spPr bwMode="auto">
            <a:xfrm>
              <a:off x="552" y="954"/>
              <a:ext cx="506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  <a:tabLst>
                  <a:tab pos="2971800" algn="l"/>
                </a:tabLst>
              </a:pP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By the Triangle Midsegment Theorem, 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AB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 || </a:t>
              </a:r>
              <a:r>
                <a:rPr lang="en-US" sz="2400" i="1">
                  <a:solidFill>
                    <a:srgbClr val="000000"/>
                  </a:solidFill>
                  <a:sym typeface="Symbol" pitchFamily="18" charset="2"/>
                </a:rPr>
                <a:t>ED</a:t>
              </a:r>
              <a:r>
                <a:rPr lang="en-US" sz="2400">
                  <a:solidFill>
                    <a:srgbClr val="000000"/>
                  </a:solidFill>
                  <a:sym typeface="Symbol" pitchFamily="18" charset="2"/>
                </a:rPr>
                <a:t>.</a:t>
              </a:r>
            </a:p>
          </p:txBody>
        </p:sp>
        <p:sp>
          <p:nvSpPr>
            <p:cNvPr id="144397" name="Line 13"/>
            <p:cNvSpPr>
              <a:spLocks noChangeShapeType="1"/>
            </p:cNvSpPr>
            <p:nvPr/>
          </p:nvSpPr>
          <p:spPr bwMode="auto">
            <a:xfrm>
              <a:off x="3978" y="984"/>
              <a:ext cx="21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4398" name="Line 14"/>
            <p:cNvSpPr>
              <a:spLocks noChangeShapeType="1"/>
            </p:cNvSpPr>
            <p:nvPr/>
          </p:nvSpPr>
          <p:spPr bwMode="auto">
            <a:xfrm>
              <a:off x="4428" y="984"/>
              <a:ext cx="2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73722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4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4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4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4" grpId="0" build="p" autoUpdateAnimBg="0"/>
      <p:bldP spid="144395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914400" y="43878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2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14600"/>
            <a:ext cx="36576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8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15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16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30</a:t>
            </a:r>
          </a:p>
        </p:txBody>
      </p:sp>
      <p:grpSp>
        <p:nvGrpSpPr>
          <p:cNvPr id="115729" name="Group 17"/>
          <p:cNvGrpSpPr>
            <a:grpSpLocks/>
          </p:cNvGrpSpPr>
          <p:nvPr/>
        </p:nvGrpSpPr>
        <p:grpSpPr bwMode="auto">
          <a:xfrm>
            <a:off x="533400" y="1504950"/>
            <a:ext cx="8305800" cy="749300"/>
            <a:chOff x="336" y="948"/>
            <a:chExt cx="5232" cy="472"/>
          </a:xfrm>
        </p:grpSpPr>
        <p:sp>
          <p:nvSpPr>
            <p:cNvPr id="115725" name="TPQuestion"/>
            <p:cNvSpPr>
              <a:spLocks noChangeArrowheads="1"/>
            </p:cNvSpPr>
            <p:nvPr/>
          </p:nvSpPr>
          <p:spPr bwMode="auto">
            <a:xfrm>
              <a:off x="336" y="948"/>
              <a:ext cx="52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01B22"/>
                  </a:solidFill>
                </a:rPr>
                <a:t>A.</a:t>
              </a:r>
              <a:r>
                <a:rPr lang="en-US" sz="2400" b="1">
                  <a:solidFill>
                    <a:srgbClr val="00539D"/>
                  </a:solidFill>
                </a:rPr>
                <a:t>  In the figure, </a:t>
              </a:r>
              <a:r>
                <a:rPr lang="en-US" sz="2400" b="1" i="1">
                  <a:solidFill>
                    <a:srgbClr val="00539D"/>
                  </a:solidFill>
                </a:rPr>
                <a:t>DE</a:t>
              </a:r>
              <a:r>
                <a:rPr lang="en-US" sz="2400" b="1">
                  <a:solidFill>
                    <a:srgbClr val="00539D"/>
                  </a:solidFill>
                </a:rPr>
                <a:t> and </a:t>
              </a:r>
              <a:r>
                <a:rPr lang="en-US" sz="2400" b="1" i="1">
                  <a:solidFill>
                    <a:srgbClr val="00539D"/>
                  </a:solidFill>
                </a:rPr>
                <a:t>DF</a:t>
              </a:r>
              <a:r>
                <a:rPr lang="en-US" sz="2400" b="1">
                  <a:solidFill>
                    <a:srgbClr val="00539D"/>
                  </a:solidFill>
                </a:rPr>
                <a:t> are midsegments of </a:t>
              </a:r>
              <a:r>
                <a:rPr lang="el-GR" sz="2400" b="1">
                  <a:solidFill>
                    <a:srgbClr val="00539D"/>
                  </a:solidFill>
                  <a:cs typeface="Arial" charset="0"/>
                </a:rPr>
                <a:t>Δ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ABC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</a:rPr>
                <a:t>. Find 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BC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</a:rPr>
                <a:t>.</a:t>
              </a:r>
              <a:endParaRPr lang="el-GR" sz="2400" b="1">
                <a:solidFill>
                  <a:srgbClr val="00539D"/>
                </a:solidFill>
                <a:cs typeface="Arial" charset="0"/>
              </a:endParaRPr>
            </a:p>
          </p:txBody>
        </p:sp>
        <p:sp>
          <p:nvSpPr>
            <p:cNvPr id="115727" name="Line 15"/>
            <p:cNvSpPr>
              <a:spLocks noChangeShapeType="1"/>
            </p:cNvSpPr>
            <p:nvPr/>
          </p:nvSpPr>
          <p:spPr bwMode="auto">
            <a:xfrm>
              <a:off x="2160" y="960"/>
              <a:ext cx="240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728" name="Line 16"/>
            <p:cNvSpPr>
              <a:spLocks noChangeShapeType="1"/>
            </p:cNvSpPr>
            <p:nvPr/>
          </p:nvSpPr>
          <p:spPr bwMode="auto">
            <a:xfrm>
              <a:off x="2856" y="960"/>
              <a:ext cx="240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15730" name="Picture 18" descr="09Geom07-04-3-A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1200"/>
            <a:ext cx="3089275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6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animBg="1"/>
      <p:bldP spid="1157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231F20"/>
                </a:solidFill>
              </a:rPr>
              <a:t>You used proportions to solve problems between similar triangles. </a:t>
            </a:r>
            <a:r>
              <a:rPr lang="en-US" sz="2800">
                <a:solidFill>
                  <a:srgbClr val="000000"/>
                </a:solidFill>
              </a:rPr>
              <a:t>(Lesson 7–3)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231F20"/>
                </a:solidFill>
              </a:rPr>
              <a:t>Use proportional parts within triangles.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4691063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231F20"/>
                </a:solidFill>
              </a:rPr>
              <a:t>Use proportional parts with parallel lines.</a:t>
            </a:r>
            <a:endParaRPr 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7546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92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39269" name="Oval 5"/>
          <p:cNvSpPr>
            <a:spLocks noChangeArrowheads="1"/>
          </p:cNvSpPr>
          <p:nvPr/>
        </p:nvSpPr>
        <p:spPr bwMode="auto">
          <a:xfrm>
            <a:off x="914400" y="25812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39270" name="Picture 6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1" name="Picture 7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279" name="Group 15"/>
          <p:cNvGrpSpPr>
            <a:grpSpLocks/>
          </p:cNvGrpSpPr>
          <p:nvPr/>
        </p:nvGrpSpPr>
        <p:grpSpPr bwMode="auto">
          <a:xfrm>
            <a:off x="533400" y="1504950"/>
            <a:ext cx="8305800" cy="749300"/>
            <a:chOff x="336" y="948"/>
            <a:chExt cx="5232" cy="472"/>
          </a:xfrm>
        </p:grpSpPr>
        <p:sp>
          <p:nvSpPr>
            <p:cNvPr id="139280" name="TPQuestion"/>
            <p:cNvSpPr>
              <a:spLocks noChangeArrowheads="1"/>
            </p:cNvSpPr>
            <p:nvPr/>
          </p:nvSpPr>
          <p:spPr bwMode="auto">
            <a:xfrm>
              <a:off x="336" y="948"/>
              <a:ext cx="52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01B22"/>
                  </a:solidFill>
                </a:rPr>
                <a:t>B.</a:t>
              </a:r>
              <a:r>
                <a:rPr lang="en-US" sz="2400" b="1">
                  <a:solidFill>
                    <a:srgbClr val="00539D"/>
                  </a:solidFill>
                </a:rPr>
                <a:t>  In the figure, </a:t>
              </a:r>
              <a:r>
                <a:rPr lang="en-US" sz="2400" b="1" i="1">
                  <a:solidFill>
                    <a:srgbClr val="00539D"/>
                  </a:solidFill>
                </a:rPr>
                <a:t>DE</a:t>
              </a:r>
              <a:r>
                <a:rPr lang="en-US" sz="2400" b="1">
                  <a:solidFill>
                    <a:srgbClr val="00539D"/>
                  </a:solidFill>
                </a:rPr>
                <a:t> and </a:t>
              </a:r>
              <a:r>
                <a:rPr lang="en-US" sz="2400" b="1" i="1">
                  <a:solidFill>
                    <a:srgbClr val="00539D"/>
                  </a:solidFill>
                </a:rPr>
                <a:t>DF</a:t>
              </a:r>
              <a:r>
                <a:rPr lang="en-US" sz="2400" b="1">
                  <a:solidFill>
                    <a:srgbClr val="00539D"/>
                  </a:solidFill>
                </a:rPr>
                <a:t> are midsegments of </a:t>
              </a:r>
              <a:r>
                <a:rPr lang="el-GR" sz="2400" b="1">
                  <a:solidFill>
                    <a:srgbClr val="00539D"/>
                  </a:solidFill>
                  <a:cs typeface="Arial" charset="0"/>
                </a:rPr>
                <a:t>Δ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ABC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</a:rPr>
                <a:t>. Find 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DE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</a:rPr>
                <a:t>.</a:t>
              </a:r>
              <a:endParaRPr lang="el-GR" sz="2400" b="1">
                <a:solidFill>
                  <a:srgbClr val="00539D"/>
                </a:solidFill>
                <a:cs typeface="Arial" charset="0"/>
              </a:endParaRPr>
            </a:p>
          </p:txBody>
        </p:sp>
        <p:sp>
          <p:nvSpPr>
            <p:cNvPr id="139281" name="Line 17"/>
            <p:cNvSpPr>
              <a:spLocks noChangeShapeType="1"/>
            </p:cNvSpPr>
            <p:nvPr/>
          </p:nvSpPr>
          <p:spPr bwMode="auto">
            <a:xfrm>
              <a:off x="2160" y="960"/>
              <a:ext cx="240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9282" name="Line 18"/>
            <p:cNvSpPr>
              <a:spLocks noChangeShapeType="1"/>
            </p:cNvSpPr>
            <p:nvPr/>
          </p:nvSpPr>
          <p:spPr bwMode="auto">
            <a:xfrm>
              <a:off x="2856" y="960"/>
              <a:ext cx="240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9284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65400"/>
            <a:ext cx="36576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7.5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8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15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16</a:t>
            </a:r>
          </a:p>
        </p:txBody>
      </p:sp>
      <p:pic>
        <p:nvPicPr>
          <p:cNvPr id="139286" name="Picture 22" descr="09Geom07-04-3-A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051050"/>
            <a:ext cx="3089275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 animBg="1"/>
      <p:bldP spid="13928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029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914400" y="53721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0292" name="Picture 4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3" name="Picture 5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307" name="Group 19"/>
          <p:cNvGrpSpPr>
            <a:grpSpLocks/>
          </p:cNvGrpSpPr>
          <p:nvPr/>
        </p:nvGrpSpPr>
        <p:grpSpPr bwMode="auto">
          <a:xfrm>
            <a:off x="533400" y="1524000"/>
            <a:ext cx="8305800" cy="749300"/>
            <a:chOff x="336" y="948"/>
            <a:chExt cx="5232" cy="472"/>
          </a:xfrm>
        </p:grpSpPr>
        <p:sp>
          <p:nvSpPr>
            <p:cNvPr id="140308" name="TPQuestion"/>
            <p:cNvSpPr>
              <a:spLocks noChangeArrowheads="1"/>
            </p:cNvSpPr>
            <p:nvPr/>
          </p:nvSpPr>
          <p:spPr bwMode="auto">
            <a:xfrm>
              <a:off x="336" y="948"/>
              <a:ext cx="523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E01B22"/>
                  </a:solidFill>
                </a:rPr>
                <a:t>C.</a:t>
              </a:r>
              <a:r>
                <a:rPr lang="en-US" sz="2400" b="1">
                  <a:solidFill>
                    <a:srgbClr val="00539D"/>
                  </a:solidFill>
                </a:rPr>
                <a:t>  In the figure, </a:t>
              </a:r>
              <a:r>
                <a:rPr lang="en-US" sz="2400" b="1" i="1">
                  <a:solidFill>
                    <a:srgbClr val="00539D"/>
                  </a:solidFill>
                </a:rPr>
                <a:t>DE</a:t>
              </a:r>
              <a:r>
                <a:rPr lang="en-US" sz="2400" b="1">
                  <a:solidFill>
                    <a:srgbClr val="00539D"/>
                  </a:solidFill>
                </a:rPr>
                <a:t> and </a:t>
              </a:r>
              <a:r>
                <a:rPr lang="en-US" sz="2400" b="1" i="1">
                  <a:solidFill>
                    <a:srgbClr val="00539D"/>
                  </a:solidFill>
                </a:rPr>
                <a:t>DF</a:t>
              </a:r>
              <a:r>
                <a:rPr lang="en-US" sz="2400" b="1">
                  <a:solidFill>
                    <a:srgbClr val="00539D"/>
                  </a:solidFill>
                </a:rPr>
                <a:t> are midsegments of </a:t>
              </a:r>
              <a:r>
                <a:rPr lang="el-GR" sz="2400" b="1">
                  <a:solidFill>
                    <a:srgbClr val="00539D"/>
                  </a:solidFill>
                  <a:cs typeface="Arial" charset="0"/>
                </a:rPr>
                <a:t>Δ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ABC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</a:rPr>
                <a:t>. Find 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</a:rPr>
                <a:t>m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  <a:sym typeface="Symbol" pitchFamily="18" charset="2"/>
                </a:rPr>
                <a:t></a:t>
              </a:r>
              <a:r>
                <a:rPr lang="en-US" sz="2400" b="1" i="1">
                  <a:solidFill>
                    <a:srgbClr val="00539D"/>
                  </a:solidFill>
                  <a:cs typeface="Arial" charset="0"/>
                  <a:sym typeface="Symbol" pitchFamily="18" charset="2"/>
                </a:rPr>
                <a:t>AFD</a:t>
              </a:r>
              <a:r>
                <a:rPr lang="en-US" sz="2400" b="1">
                  <a:solidFill>
                    <a:srgbClr val="00539D"/>
                  </a:solidFill>
                  <a:cs typeface="Arial" charset="0"/>
                  <a:sym typeface="Symbol" pitchFamily="18" charset="2"/>
                </a:rPr>
                <a:t>.</a:t>
              </a:r>
              <a:endParaRPr lang="el-GR" sz="2400" b="1">
                <a:solidFill>
                  <a:srgbClr val="00539D"/>
                </a:solidFill>
                <a:cs typeface="Arial" charset="0"/>
              </a:endParaRPr>
            </a:p>
          </p:txBody>
        </p:sp>
        <p:sp>
          <p:nvSpPr>
            <p:cNvPr id="140309" name="Line 21"/>
            <p:cNvSpPr>
              <a:spLocks noChangeShapeType="1"/>
            </p:cNvSpPr>
            <p:nvPr/>
          </p:nvSpPr>
          <p:spPr bwMode="auto">
            <a:xfrm>
              <a:off x="2160" y="960"/>
              <a:ext cx="240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0310" name="Line 22"/>
            <p:cNvSpPr>
              <a:spLocks noChangeShapeType="1"/>
            </p:cNvSpPr>
            <p:nvPr/>
          </p:nvSpPr>
          <p:spPr bwMode="auto">
            <a:xfrm>
              <a:off x="2856" y="960"/>
              <a:ext cx="240" cy="0"/>
            </a:xfrm>
            <a:prstGeom prst="line">
              <a:avLst/>
            </a:prstGeom>
            <a:noFill/>
            <a:ln w="19050">
              <a:solidFill>
                <a:srgbClr val="00539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0312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84450"/>
            <a:ext cx="36576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48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58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110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122</a:t>
            </a:r>
          </a:p>
        </p:txBody>
      </p:sp>
      <p:pic>
        <p:nvPicPr>
          <p:cNvPr id="140314" name="Picture 26" descr="09Geom07-04-3-A-CY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33600"/>
            <a:ext cx="3089275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80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nimBg="1"/>
      <p:bldP spid="14031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4" name="Picture 6" descr="GEOM-CH07-486-A-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741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Use Proportional Segments of Transversals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876300" y="1514475"/>
            <a:ext cx="78105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E01B22"/>
                </a:solidFill>
              </a:rPr>
              <a:t>MAPS  </a:t>
            </a:r>
            <a:r>
              <a:rPr lang="en-US" sz="2400" b="1">
                <a:solidFill>
                  <a:srgbClr val="00539D"/>
                </a:solidFill>
              </a:rPr>
              <a:t>In the figure, Larch, Maple, and Nuthatch Streets are all parallel. The figure shows the distances in between city blocks. Find </a:t>
            </a:r>
            <a:r>
              <a:rPr lang="en-US" sz="2400" i="1">
                <a:solidFill>
                  <a:srgbClr val="00539D"/>
                </a:solidFill>
              </a:rPr>
              <a:t>x</a:t>
            </a:r>
            <a:r>
              <a:rPr lang="en-US" sz="2400" b="1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93189" name="Picture 5" descr="GEO07-04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035300"/>
            <a:ext cx="44196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6273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Use Proportional Segments of Transversals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876300" y="1514475"/>
            <a:ext cx="80391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Notice that the streets form a triangle that is cut by parallel lines. So you can use the Triangle Proportionality Theorem.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33400" y="53340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x</a:t>
            </a:r>
            <a:r>
              <a:rPr lang="en-US" sz="2400">
                <a:solidFill>
                  <a:srgbClr val="E01B22"/>
                </a:solidFill>
              </a:rPr>
              <a:t> = 32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4303713" y="2801938"/>
            <a:ext cx="45354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Triangle Proportionality Theorem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303713" y="3598863"/>
            <a:ext cx="40782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Cross Products Property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4303713" y="4194175"/>
            <a:ext cx="40782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Multiply.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4303713" y="4713288"/>
            <a:ext cx="38496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Divide each side by 13. </a:t>
            </a:r>
          </a:p>
        </p:txBody>
      </p:sp>
      <p:pic>
        <p:nvPicPr>
          <p:cNvPr id="94218" name="Picture 10" descr="Ch06-178"/>
          <p:cNvPicPr preferRelativeResize="0">
            <a:picLocks noChangeAspect="1" noChangeArrowheads="1"/>
          </p:cNvPicPr>
          <p:nvPr/>
        </p:nvPicPr>
        <p:blipFill>
          <a:blip r:embed="rId3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786313"/>
            <a:ext cx="1343025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9" name="Picture 11" descr="Ch06-175"/>
          <p:cNvPicPr preferRelativeResize="0">
            <a:picLocks noChangeAspect="1" noChangeArrowheads="1"/>
          </p:cNvPicPr>
          <p:nvPr/>
        </p:nvPicPr>
        <p:blipFill>
          <a:blip r:embed="rId4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630613"/>
            <a:ext cx="17430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0" name="Picture 12" descr="Ch06-176"/>
          <p:cNvPicPr preferRelativeResize="0">
            <a:picLocks noChangeAspect="1" noChangeArrowheads="1"/>
          </p:cNvPicPr>
          <p:nvPr/>
        </p:nvPicPr>
        <p:blipFill>
          <a:blip r:embed="rId5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657475"/>
            <a:ext cx="14478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1" name="Picture 13" descr="Ch06-177"/>
          <p:cNvPicPr preferRelativeResize="0">
            <a:picLocks noChangeAspect="1" noChangeArrowheads="1"/>
          </p:cNvPicPr>
          <p:nvPr/>
        </p:nvPicPr>
        <p:blipFill>
          <a:blip r:embed="rId6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278313"/>
            <a:ext cx="1662112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45307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build="p" autoUpdateAnimBg="0" advAuto="0"/>
      <p:bldP spid="94213" grpId="0" build="p" autoUpdateAnimBg="0"/>
      <p:bldP spid="94214" grpId="0" autoUpdateAnimBg="0"/>
      <p:bldP spid="94215" grpId="0" autoUpdateAnimBg="0"/>
      <p:bldP spid="94216" grpId="0" autoUpdateAnimBg="0"/>
      <p:bldP spid="942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876300" y="37211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6744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5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8194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4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5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6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7</a:t>
            </a:r>
          </a:p>
        </p:txBody>
      </p:sp>
      <p:sp>
        <p:nvSpPr>
          <p:cNvPr id="116747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539D"/>
                </a:solidFill>
              </a:rPr>
              <a:t>In the figure, Davis, Broad, and Main Streets are all parallel. The figure shows the distances in between city blocks. Find </a:t>
            </a:r>
            <a:r>
              <a:rPr lang="en-US" sz="2400" i="1">
                <a:solidFill>
                  <a:srgbClr val="00539D"/>
                </a:solidFill>
              </a:rPr>
              <a:t>x</a:t>
            </a:r>
            <a:r>
              <a:rPr lang="en-US" sz="2400" b="1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116748" name="Picture 12" descr="GEO07-04-04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29749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1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  <p:bldP spid="116746" grpId="0" autoUpdateAnimBg="0"/>
      <p:bldP spid="11674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8" name="Picture 6" descr="GEOM-CH07-487-A-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7577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7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574800"/>
            <a:ext cx="3062287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Use Congruent Segments of Transversals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ALGEBRA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Find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x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and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y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</a:t>
            </a:r>
            <a:endParaRPr lang="en-US" sz="2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33400" y="3733800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To find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33400" y="4270375"/>
            <a:ext cx="77914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485900" algn="r"/>
                <a:tab pos="160020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85900" algn="r"/>
                <a:tab pos="160020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85900" algn="r"/>
                <a:tab pos="160020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85900" algn="r"/>
                <a:tab pos="160020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85900" algn="r"/>
                <a:tab pos="160020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0020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0020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0020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r"/>
                <a:tab pos="160020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3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– 7	=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+ 5	Given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2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– 7	= 5	Subtract 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 from each side.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2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	= 12	Add 7 to each side.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400" i="1">
                <a:solidFill>
                  <a:srgbClr val="000000"/>
                </a:solidFill>
              </a:rPr>
              <a:t>x</a:t>
            </a:r>
            <a:r>
              <a:rPr lang="en-US" sz="2400">
                <a:solidFill>
                  <a:srgbClr val="000000"/>
                </a:solidFill>
              </a:rPr>
              <a:t>	= 6	Divide each side by 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8022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6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uild="p" autoUpdateAnimBg="0" advAuto="0"/>
      <p:bldP spid="96262" grpId="0" build="p" autoUpdateAnimBg="0"/>
      <p:bldP spid="9626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Use Congruent Segments of Transversals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876300" y="1503363"/>
            <a:ext cx="77057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To 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y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900113" y="2117725"/>
            <a:ext cx="74818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489075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603375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7675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831975"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89175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746375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203575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660775" fontAlgn="base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The segments with lengths 9</a:t>
            </a:r>
            <a:r>
              <a:rPr lang="en-US" sz="2400" i="1">
                <a:solidFill>
                  <a:srgbClr val="000000"/>
                </a:solidFill>
              </a:rPr>
              <a:t>y</a:t>
            </a:r>
            <a:r>
              <a:rPr lang="en-US" sz="2400">
                <a:solidFill>
                  <a:srgbClr val="000000"/>
                </a:solidFill>
              </a:rPr>
              <a:t> – 2 and 6</a:t>
            </a:r>
            <a:r>
              <a:rPr lang="en-US" sz="2400" i="1">
                <a:solidFill>
                  <a:srgbClr val="000000"/>
                </a:solidFill>
              </a:rPr>
              <a:t>y</a:t>
            </a:r>
            <a:r>
              <a:rPr lang="en-US" sz="2400">
                <a:solidFill>
                  <a:srgbClr val="000000"/>
                </a:solidFill>
              </a:rPr>
              <a:t> + 4                          are congruent since parallel lines that cut off congruent segments on one transversal cut off congruent segments on every transversal.</a:t>
            </a:r>
            <a:endParaRPr lang="en-US" sz="2400" i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252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 autoUpdateAnimBg="0" advAuto="0"/>
      <p:bldP spid="9728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4267200" y="7715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Use Congruent Segments of Transversals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533400" y="4724400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</a:t>
            </a:r>
            <a:r>
              <a:rPr lang="en-US" sz="2400" i="1">
                <a:solidFill>
                  <a:srgbClr val="E01B22"/>
                </a:solidFill>
              </a:rPr>
              <a:t>x</a:t>
            </a:r>
            <a:r>
              <a:rPr lang="en-US" sz="2400">
                <a:solidFill>
                  <a:srgbClr val="E01B22"/>
                </a:solidFill>
              </a:rPr>
              <a:t> = 6; </a:t>
            </a:r>
            <a:r>
              <a:rPr lang="en-US" sz="2400" i="1">
                <a:solidFill>
                  <a:srgbClr val="E01B22"/>
                </a:solidFill>
              </a:rPr>
              <a:t>y</a:t>
            </a:r>
            <a:r>
              <a:rPr lang="en-US" sz="2400">
                <a:solidFill>
                  <a:srgbClr val="E01B22"/>
                </a:solidFill>
              </a:rPr>
              <a:t> = 2</a:t>
            </a:r>
            <a:endParaRPr lang="en-US" sz="2400" i="1">
              <a:solidFill>
                <a:srgbClr val="E01B22"/>
              </a:solidFill>
            </a:endParaRP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533400" y="1504950"/>
            <a:ext cx="77914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771650" algn="r"/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771650" algn="r"/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771650" algn="r"/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771650" algn="r"/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771650" algn="r"/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1650" algn="r"/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1650" algn="r"/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1650" algn="r"/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1650" algn="r"/>
                <a:tab pos="1885950" algn="l"/>
                <a:tab pos="33147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9</a:t>
            </a:r>
            <a:r>
              <a:rPr lang="en-US" sz="2400" i="1">
                <a:solidFill>
                  <a:srgbClr val="000000"/>
                </a:solidFill>
              </a:rPr>
              <a:t>y</a:t>
            </a:r>
            <a:r>
              <a:rPr lang="en-US" sz="2400">
                <a:solidFill>
                  <a:srgbClr val="000000"/>
                </a:solidFill>
              </a:rPr>
              <a:t> – 2 =	6</a:t>
            </a:r>
            <a:r>
              <a:rPr lang="en-US" sz="2400" i="1">
                <a:solidFill>
                  <a:srgbClr val="000000"/>
                </a:solidFill>
              </a:rPr>
              <a:t>y</a:t>
            </a:r>
            <a:r>
              <a:rPr lang="en-US" sz="2400">
                <a:solidFill>
                  <a:srgbClr val="000000"/>
                </a:solidFill>
              </a:rPr>
              <a:t> + 4	Definition of congruence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3</a:t>
            </a:r>
            <a:r>
              <a:rPr lang="en-US" sz="2400" i="1">
                <a:solidFill>
                  <a:srgbClr val="000000"/>
                </a:solidFill>
              </a:rPr>
              <a:t>y</a:t>
            </a:r>
            <a:r>
              <a:rPr lang="en-US" sz="2400">
                <a:solidFill>
                  <a:srgbClr val="000000"/>
                </a:solidFill>
              </a:rPr>
              <a:t> – 2 =	4	Subtract 6</a:t>
            </a:r>
            <a:r>
              <a:rPr lang="en-US" sz="2400" i="1">
                <a:solidFill>
                  <a:srgbClr val="000000"/>
                </a:solidFill>
              </a:rPr>
              <a:t>y</a:t>
            </a:r>
            <a:r>
              <a:rPr lang="en-US" sz="2400">
                <a:solidFill>
                  <a:srgbClr val="000000"/>
                </a:solidFill>
              </a:rPr>
              <a:t> from each side.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3</a:t>
            </a:r>
            <a:r>
              <a:rPr lang="en-US" sz="2400" i="1">
                <a:solidFill>
                  <a:srgbClr val="000000"/>
                </a:solidFill>
              </a:rPr>
              <a:t>y</a:t>
            </a:r>
            <a:r>
              <a:rPr lang="en-US" sz="2400">
                <a:solidFill>
                  <a:srgbClr val="000000"/>
                </a:solidFill>
              </a:rPr>
              <a:t> =	6	Add 2 to each side.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400" i="1">
                <a:solidFill>
                  <a:srgbClr val="000000"/>
                </a:solidFill>
              </a:rPr>
              <a:t>y</a:t>
            </a:r>
            <a:r>
              <a:rPr lang="en-US" sz="2400">
                <a:solidFill>
                  <a:srgbClr val="000000"/>
                </a:solidFill>
              </a:rPr>
              <a:t> =	2	Divide each side by 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6844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 autoUpdateAnimBg="0"/>
      <p:bldP spid="1413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231F20"/>
                </a:solidFill>
              </a:rPr>
              <a:t>midsegment of a triangle</a:t>
            </a:r>
            <a:endParaRPr 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3913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77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917575" y="40767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7768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9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70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Find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a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 and </a:t>
            </a:r>
            <a:r>
              <a:rPr lang="en-US" sz="2400" b="1" i="1">
                <a:solidFill>
                  <a:srgbClr val="00539D"/>
                </a:solidFill>
                <a:cs typeface="Times New Roman" pitchFamily="18" charset="0"/>
              </a:rPr>
              <a:t>b</a:t>
            </a:r>
            <a:r>
              <a:rPr lang="en-US" sz="2400" b="1">
                <a:solidFill>
                  <a:srgbClr val="00539D"/>
                </a:solidFill>
                <a:cs typeface="Times New Roman" pitchFamily="18" charset="0"/>
              </a:rPr>
              <a:t>.</a:t>
            </a:r>
          </a:p>
        </p:txBody>
      </p:sp>
      <p:grpSp>
        <p:nvGrpSpPr>
          <p:cNvPr id="117787" name="Group 27"/>
          <p:cNvGrpSpPr>
            <a:grpSpLocks/>
          </p:cNvGrpSpPr>
          <p:nvPr/>
        </p:nvGrpSpPr>
        <p:grpSpPr bwMode="auto">
          <a:xfrm>
            <a:off x="914400" y="2101850"/>
            <a:ext cx="2790825" cy="3333750"/>
            <a:chOff x="576" y="1324"/>
            <a:chExt cx="1758" cy="2100"/>
          </a:xfrm>
        </p:grpSpPr>
        <p:grpSp>
          <p:nvGrpSpPr>
            <p:cNvPr id="117772" name="Group 12"/>
            <p:cNvGrpSpPr>
              <a:grpSpLocks/>
            </p:cNvGrpSpPr>
            <p:nvPr/>
          </p:nvGrpSpPr>
          <p:grpSpPr bwMode="auto">
            <a:xfrm>
              <a:off x="576" y="1324"/>
              <a:ext cx="1758" cy="2100"/>
              <a:chOff x="576" y="1324"/>
              <a:chExt cx="1758" cy="2100"/>
            </a:xfrm>
          </p:grpSpPr>
          <p:sp>
            <p:nvSpPr>
              <p:cNvPr id="117773" name="TPAnswers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76" y="1392"/>
                <a:ext cx="1758" cy="20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533400" indent="-533400" fontAlgn="base">
                  <a:lnSpc>
                    <a:spcPct val="90000"/>
                  </a:lnSpc>
                  <a:spcBef>
                    <a:spcPct val="83000"/>
                  </a:spcBef>
                  <a:spcAft>
                    <a:spcPct val="83000"/>
                  </a:spcAft>
                  <a:buClr>
                    <a:srgbClr val="00539D"/>
                  </a:buClr>
                </a:pPr>
                <a:r>
                  <a:rPr lang="pt-BR" sz="2400" b="1">
                    <a:solidFill>
                      <a:srgbClr val="00539D"/>
                    </a:solidFill>
                    <a:sym typeface="Symbol" pitchFamily="18" charset="2"/>
                  </a:rPr>
                  <a:t>A.       </a:t>
                </a:r>
                <a:r>
                  <a:rPr lang="pt-BR" sz="2400">
                    <a:solidFill>
                      <a:srgbClr val="000000"/>
                    </a:solidFill>
                    <a:sym typeface="Symbol" pitchFamily="18" charset="2"/>
                  </a:rPr>
                  <a:t>;</a:t>
                </a:r>
                <a:r>
                  <a:rPr lang="pt-BR" sz="2400" b="1">
                    <a:solidFill>
                      <a:srgbClr val="000000"/>
                    </a:solidFill>
                    <a:sym typeface="Symbol" pitchFamily="18" charset="2"/>
                  </a:rPr>
                  <a:t>	</a:t>
                </a:r>
              </a:p>
              <a:p>
                <a:pPr marL="533400" indent="-533400" fontAlgn="base">
                  <a:lnSpc>
                    <a:spcPct val="90000"/>
                  </a:lnSpc>
                  <a:spcBef>
                    <a:spcPct val="83000"/>
                  </a:spcBef>
                  <a:spcAft>
                    <a:spcPct val="83000"/>
                  </a:spcAft>
                  <a:buClr>
                    <a:srgbClr val="00539D"/>
                  </a:buClr>
                </a:pPr>
                <a:r>
                  <a:rPr lang="pt-BR" sz="2400" b="1">
                    <a:solidFill>
                      <a:srgbClr val="00539D"/>
                    </a:solidFill>
                    <a:sym typeface="Symbol" pitchFamily="18" charset="2"/>
                  </a:rPr>
                  <a:t>B.</a:t>
                </a:r>
                <a:r>
                  <a:rPr lang="pt-BR" sz="2400" b="1">
                    <a:solidFill>
                      <a:srgbClr val="000000"/>
                    </a:solidFill>
                    <a:sym typeface="Symbol" pitchFamily="18" charset="2"/>
                  </a:rPr>
                  <a:t>	</a:t>
                </a:r>
                <a:r>
                  <a:rPr lang="pt-BR" sz="2400">
                    <a:solidFill>
                      <a:srgbClr val="000000"/>
                    </a:solidFill>
                    <a:sym typeface="Symbol" pitchFamily="18" charset="2"/>
                  </a:rPr>
                  <a:t>1; 2</a:t>
                </a:r>
              </a:p>
              <a:p>
                <a:pPr marL="533400" indent="-533400" fontAlgn="base">
                  <a:lnSpc>
                    <a:spcPct val="90000"/>
                  </a:lnSpc>
                  <a:spcBef>
                    <a:spcPct val="83000"/>
                  </a:spcBef>
                  <a:spcAft>
                    <a:spcPct val="83000"/>
                  </a:spcAft>
                  <a:buClr>
                    <a:srgbClr val="00539D"/>
                  </a:buClr>
                </a:pPr>
                <a:r>
                  <a:rPr lang="pt-BR" sz="2400" b="1">
                    <a:solidFill>
                      <a:srgbClr val="00539D"/>
                    </a:solidFill>
                    <a:sym typeface="Symbol" pitchFamily="18" charset="2"/>
                  </a:rPr>
                  <a:t>C.</a:t>
                </a:r>
                <a:r>
                  <a:rPr lang="pt-BR" sz="2400" b="1">
                    <a:solidFill>
                      <a:srgbClr val="000000"/>
                    </a:solidFill>
                    <a:sym typeface="Symbol" pitchFamily="18" charset="2"/>
                  </a:rPr>
                  <a:t>	</a:t>
                </a:r>
                <a:r>
                  <a:rPr lang="pt-BR" sz="2400">
                    <a:solidFill>
                      <a:srgbClr val="000000"/>
                    </a:solidFill>
                    <a:sym typeface="Symbol" pitchFamily="18" charset="2"/>
                  </a:rPr>
                  <a:t>11; </a:t>
                </a:r>
              </a:p>
              <a:p>
                <a:pPr marL="533400" indent="-533400" fontAlgn="base">
                  <a:lnSpc>
                    <a:spcPct val="90000"/>
                  </a:lnSpc>
                  <a:spcBef>
                    <a:spcPct val="83000"/>
                  </a:spcBef>
                  <a:spcAft>
                    <a:spcPct val="83000"/>
                  </a:spcAft>
                  <a:buClr>
                    <a:srgbClr val="00539D"/>
                  </a:buClr>
                </a:pPr>
                <a:r>
                  <a:rPr lang="pt-BR" sz="2400" b="1">
                    <a:solidFill>
                      <a:srgbClr val="00539D"/>
                    </a:solidFill>
                    <a:sym typeface="Symbol" pitchFamily="18" charset="2"/>
                  </a:rPr>
                  <a:t>D.</a:t>
                </a:r>
                <a:r>
                  <a:rPr lang="pt-BR" sz="2400" b="1">
                    <a:solidFill>
                      <a:srgbClr val="000000"/>
                    </a:solidFill>
                    <a:sym typeface="Symbol" pitchFamily="18" charset="2"/>
                  </a:rPr>
                  <a:t>	</a:t>
                </a:r>
                <a:r>
                  <a:rPr lang="pt-BR" sz="2400">
                    <a:solidFill>
                      <a:srgbClr val="000000"/>
                    </a:solidFill>
                    <a:sym typeface="Symbol" pitchFamily="18" charset="2"/>
                  </a:rPr>
                  <a:t>7; 3</a:t>
                </a:r>
              </a:p>
            </p:txBody>
          </p:sp>
          <p:pic>
            <p:nvPicPr>
              <p:cNvPr id="117774" name="Picture 14" descr="abc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" y="1324"/>
                <a:ext cx="253" cy="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7775" name="Group 15"/>
            <p:cNvGrpSpPr>
              <a:grpSpLocks/>
            </p:cNvGrpSpPr>
            <p:nvPr/>
          </p:nvGrpSpPr>
          <p:grpSpPr bwMode="auto">
            <a:xfrm>
              <a:off x="1248" y="1356"/>
              <a:ext cx="336" cy="468"/>
              <a:chOff x="4494" y="2370"/>
              <a:chExt cx="336" cy="468"/>
            </a:xfrm>
          </p:grpSpPr>
          <p:sp>
            <p:nvSpPr>
              <p:cNvPr id="117776" name="Text Box 16"/>
              <p:cNvSpPr txBox="1">
                <a:spLocks noChangeArrowheads="1"/>
              </p:cNvSpPr>
              <p:nvPr/>
            </p:nvSpPr>
            <p:spPr bwMode="auto">
              <a:xfrm>
                <a:off x="4494" y="2382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200">
                    <a:solidFill>
                      <a:srgbClr val="000000"/>
                    </a:solidFill>
                  </a:rPr>
                  <a:t>__</a:t>
                </a:r>
              </a:p>
            </p:txBody>
          </p:sp>
          <p:sp>
            <p:nvSpPr>
              <p:cNvPr id="117777" name="Text Box 17"/>
              <p:cNvSpPr txBox="1">
                <a:spLocks noChangeArrowheads="1"/>
              </p:cNvSpPr>
              <p:nvPr/>
            </p:nvSpPr>
            <p:spPr bwMode="auto">
              <a:xfrm>
                <a:off x="4512" y="2370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17778" name="Text Box 18"/>
              <p:cNvSpPr txBox="1">
                <a:spLocks noChangeArrowheads="1"/>
              </p:cNvSpPr>
              <p:nvPr/>
            </p:nvSpPr>
            <p:spPr bwMode="auto">
              <a:xfrm>
                <a:off x="4512" y="2573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  <p:grpSp>
          <p:nvGrpSpPr>
            <p:cNvPr id="117779" name="Group 19"/>
            <p:cNvGrpSpPr>
              <a:grpSpLocks/>
            </p:cNvGrpSpPr>
            <p:nvPr/>
          </p:nvGrpSpPr>
          <p:grpSpPr bwMode="auto">
            <a:xfrm>
              <a:off x="1248" y="2484"/>
              <a:ext cx="336" cy="468"/>
              <a:chOff x="4494" y="2370"/>
              <a:chExt cx="336" cy="468"/>
            </a:xfrm>
          </p:grpSpPr>
          <p:sp>
            <p:nvSpPr>
              <p:cNvPr id="117780" name="Text Box 20"/>
              <p:cNvSpPr txBox="1">
                <a:spLocks noChangeArrowheads="1"/>
              </p:cNvSpPr>
              <p:nvPr/>
            </p:nvSpPr>
            <p:spPr bwMode="auto">
              <a:xfrm>
                <a:off x="4494" y="2382"/>
                <a:ext cx="336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200">
                    <a:solidFill>
                      <a:srgbClr val="000000"/>
                    </a:solidFill>
                  </a:rPr>
                  <a:t>__</a:t>
                </a:r>
              </a:p>
            </p:txBody>
          </p:sp>
          <p:sp>
            <p:nvSpPr>
              <p:cNvPr id="117781" name="Text Box 21"/>
              <p:cNvSpPr txBox="1">
                <a:spLocks noChangeArrowheads="1"/>
              </p:cNvSpPr>
              <p:nvPr/>
            </p:nvSpPr>
            <p:spPr bwMode="auto">
              <a:xfrm>
                <a:off x="4512" y="2370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17782" name="Text Box 22"/>
              <p:cNvSpPr txBox="1">
                <a:spLocks noChangeArrowheads="1"/>
              </p:cNvSpPr>
              <p:nvPr/>
            </p:nvSpPr>
            <p:spPr bwMode="auto">
              <a:xfrm>
                <a:off x="4512" y="2573"/>
                <a:ext cx="30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3399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5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</p:grpSp>
      <p:pic>
        <p:nvPicPr>
          <p:cNvPr id="117785" name="Picture 25" descr="09Geom07-04-05-Y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209800"/>
            <a:ext cx="2903537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3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7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188335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7" name="Picture 11" descr="GEOM-CH07-484-A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9247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Find the Length of a Side</a:t>
            </a:r>
            <a:endParaRPr lang="en-US" sz="2000" b="1">
              <a:solidFill>
                <a:srgbClr val="EC1D24"/>
              </a:solidFill>
            </a:endParaRPr>
          </a:p>
        </p:txBody>
      </p:sp>
      <p:pic>
        <p:nvPicPr>
          <p:cNvPr id="5903" name="Picture 783" descr="Geom_7_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0"/>
          <a:stretch>
            <a:fillRect/>
          </a:stretch>
        </p:blipFill>
        <p:spPr bwMode="auto">
          <a:xfrm>
            <a:off x="935038" y="4600575"/>
            <a:ext cx="78247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04" name="Picture 784" descr="GEO07-04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184400"/>
            <a:ext cx="43815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13" name="Group 793"/>
          <p:cNvGrpSpPr>
            <a:grpSpLocks/>
          </p:cNvGrpSpPr>
          <p:nvPr/>
        </p:nvGrpSpPr>
        <p:grpSpPr bwMode="auto">
          <a:xfrm>
            <a:off x="838200" y="1446213"/>
            <a:ext cx="7897813" cy="563562"/>
            <a:chOff x="528" y="911"/>
            <a:chExt cx="4975" cy="355"/>
          </a:xfrm>
        </p:grpSpPr>
        <p:pic>
          <p:nvPicPr>
            <p:cNvPr id="5906" name="Picture 786" descr="Geom_7_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66" b="58905"/>
            <a:stretch>
              <a:fillRect/>
            </a:stretch>
          </p:blipFill>
          <p:spPr bwMode="auto">
            <a:xfrm>
              <a:off x="4689" y="912"/>
              <a:ext cx="814" cy="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08" name="Picture 788" descr="Geom_7_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324" b="67123"/>
            <a:stretch>
              <a:fillRect/>
            </a:stretch>
          </p:blipFill>
          <p:spPr bwMode="auto">
            <a:xfrm>
              <a:off x="528" y="911"/>
              <a:ext cx="1173" cy="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07" name="Picture 787" descr="Geom_7_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1" t="15230" r="89442" b="58119"/>
            <a:stretch>
              <a:fillRect/>
            </a:stretch>
          </p:blipFill>
          <p:spPr bwMode="auto">
            <a:xfrm>
              <a:off x="748" y="972"/>
              <a:ext cx="178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09" name="Picture 789" descr="Geom_7_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8" t="685" r="74619" b="62329"/>
            <a:stretch>
              <a:fillRect/>
            </a:stretch>
          </p:blipFill>
          <p:spPr bwMode="auto">
            <a:xfrm>
              <a:off x="1761" y="917"/>
              <a:ext cx="48" cy="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10" name="Picture 790" descr="Geom_7_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0" r="17407" b="58905"/>
            <a:stretch>
              <a:fillRect/>
            </a:stretch>
          </p:blipFill>
          <p:spPr bwMode="auto">
            <a:xfrm>
              <a:off x="1866" y="912"/>
              <a:ext cx="2838" cy="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555917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Find the Length of a Side</a:t>
            </a:r>
            <a:endParaRPr lang="en-US" sz="2000" b="1">
              <a:solidFill>
                <a:srgbClr val="EC1D24"/>
              </a:solidFill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305300" y="1522413"/>
            <a:ext cx="44672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Substitute the known measures.</a:t>
            </a:r>
          </a:p>
        </p:txBody>
      </p:sp>
      <p:pic>
        <p:nvPicPr>
          <p:cNvPr id="86026" name="Picture 10" descr="Geom_7_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6" r="65887"/>
          <a:stretch>
            <a:fillRect/>
          </a:stretch>
        </p:blipFill>
        <p:spPr bwMode="auto">
          <a:xfrm>
            <a:off x="930275" y="5026025"/>
            <a:ext cx="1965325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294188" y="2279650"/>
            <a:ext cx="41465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Cross Products Property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4294188" y="2825750"/>
            <a:ext cx="477361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Multiply.</a:t>
            </a:r>
          </a:p>
        </p:txBody>
      </p:sp>
      <p:pic>
        <p:nvPicPr>
          <p:cNvPr id="86029" name="Picture 13" descr="Ch06-131"/>
          <p:cNvPicPr preferRelativeResize="0">
            <a:picLocks noChangeAspect="1" noChangeArrowheads="1"/>
          </p:cNvPicPr>
          <p:nvPr/>
        </p:nvPicPr>
        <p:blipFill>
          <a:blip r:embed="rId4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294188"/>
            <a:ext cx="1090613" cy="69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0" name="Picture 14" descr="Ch06-127"/>
          <p:cNvPicPr preferRelativeResize="0">
            <a:picLocks noChangeAspect="1" noChangeArrowheads="1"/>
          </p:cNvPicPr>
          <p:nvPr/>
        </p:nvPicPr>
        <p:blipFill>
          <a:blip r:embed="rId5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311400"/>
            <a:ext cx="14192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1" name="Picture 15" descr="Ch06-128"/>
          <p:cNvPicPr preferRelativeResize="0">
            <a:picLocks noChangeAspect="1" noChangeArrowheads="1"/>
          </p:cNvPicPr>
          <p:nvPr/>
        </p:nvPicPr>
        <p:blipFill>
          <a:blip r:embed="rId6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362075"/>
            <a:ext cx="143351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2" name="Picture 16" descr="Ch06-129"/>
          <p:cNvPicPr preferRelativeResize="0">
            <a:picLocks noChangeAspect="1" noChangeArrowheads="1"/>
          </p:cNvPicPr>
          <p:nvPr/>
        </p:nvPicPr>
        <p:blipFill>
          <a:blip r:embed="rId7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2906713"/>
            <a:ext cx="1338262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3" name="Picture 17" descr="Ch06-130"/>
          <p:cNvPicPr preferRelativeResize="0">
            <a:picLocks noChangeAspect="1" noChangeArrowheads="1"/>
          </p:cNvPicPr>
          <p:nvPr/>
        </p:nvPicPr>
        <p:blipFill>
          <a:blip r:embed="rId8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3357563"/>
            <a:ext cx="12096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4294188" y="3482975"/>
            <a:ext cx="477361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Divide each side by 8.</a:t>
            </a: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4294188" y="4410075"/>
            <a:ext cx="4773612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</a:rPr>
              <a:t>Simplify.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7096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build="p" autoUpdateAnimBg="0" advAuto="0"/>
      <p:bldP spid="86027" grpId="0" autoUpdateAnimBg="0"/>
      <p:bldP spid="86028" grpId="0" autoUpdateAnimBg="0"/>
      <p:bldP spid="86034" grpId="0" autoUpdateAnimBg="0"/>
      <p:bldP spid="8603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914400" y="53625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59080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2.29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4.125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12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15.75</a:t>
            </a:r>
          </a:p>
        </p:txBody>
      </p:sp>
      <p:pic>
        <p:nvPicPr>
          <p:cNvPr id="113677" name="Picture 13" descr="GEO07-04-01-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55875"/>
            <a:ext cx="3327400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680" name="Group 16"/>
          <p:cNvGrpSpPr>
            <a:grpSpLocks/>
          </p:cNvGrpSpPr>
          <p:nvPr/>
        </p:nvGrpSpPr>
        <p:grpSpPr bwMode="auto">
          <a:xfrm>
            <a:off x="942975" y="1447800"/>
            <a:ext cx="7210425" cy="1014413"/>
            <a:chOff x="594" y="912"/>
            <a:chExt cx="4542" cy="639"/>
          </a:xfrm>
        </p:grpSpPr>
        <p:pic>
          <p:nvPicPr>
            <p:cNvPr id="113676" name="Picture 12" descr="Geom_7_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0"/>
            <a:stretch>
              <a:fillRect/>
            </a:stretch>
          </p:blipFill>
          <p:spPr bwMode="auto">
            <a:xfrm>
              <a:off x="2006" y="912"/>
              <a:ext cx="3130" cy="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78" name="Picture 14" descr="Geom_7_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64" r="69872"/>
            <a:stretch>
              <a:fillRect/>
            </a:stretch>
          </p:blipFill>
          <p:spPr bwMode="auto">
            <a:xfrm>
              <a:off x="1908" y="912"/>
              <a:ext cx="70" cy="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679" name="Picture 15" descr="Geom_7_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36"/>
            <a:stretch>
              <a:fillRect/>
            </a:stretch>
          </p:blipFill>
          <p:spPr bwMode="auto">
            <a:xfrm>
              <a:off x="594" y="912"/>
              <a:ext cx="1278" cy="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915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  <p:bldP spid="11367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7" name="Picture 11" descr="GEOM-CH07-485-A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6164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C61C23"/>
                </a:solidFill>
              </a:rPr>
              <a:t>Determine if Lines are Parallel</a:t>
            </a:r>
            <a:endParaRPr lang="en-US" sz="2000" b="1">
              <a:solidFill>
                <a:srgbClr val="EC1D24"/>
              </a:solidFill>
            </a:endParaRPr>
          </a:p>
        </p:txBody>
      </p:sp>
      <p:pic>
        <p:nvPicPr>
          <p:cNvPr id="6154" name="Picture 10" descr="GEO07-04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674938"/>
            <a:ext cx="2860675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927100" y="2095500"/>
            <a:ext cx="6616700" cy="655638"/>
            <a:chOff x="584" y="1320"/>
            <a:chExt cx="4168" cy="413"/>
          </a:xfrm>
        </p:grpSpPr>
        <p:pic>
          <p:nvPicPr>
            <p:cNvPr id="6155" name="Picture 11" descr="Geom_7_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752" r="47255"/>
            <a:stretch>
              <a:fillRect/>
            </a:stretch>
          </p:blipFill>
          <p:spPr bwMode="auto">
            <a:xfrm>
              <a:off x="584" y="1320"/>
              <a:ext cx="2123" cy="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6" name="Picture 12" descr="Geom_7_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69" t="57784" r="45616" b="2687"/>
            <a:stretch>
              <a:fillRect/>
            </a:stretch>
          </p:blipFill>
          <p:spPr bwMode="auto">
            <a:xfrm>
              <a:off x="2768" y="1356"/>
              <a:ext cx="65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7" name="Picture 13" descr="Geom_7_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59" t="56439"/>
            <a:stretch>
              <a:fillRect/>
            </a:stretch>
          </p:blipFill>
          <p:spPr bwMode="auto">
            <a:xfrm>
              <a:off x="2923" y="1344"/>
              <a:ext cx="1829" cy="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8" name="Picture 14" descr="Geom_7_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61"/>
          <a:stretch>
            <a:fillRect/>
          </a:stretch>
        </p:blipFill>
        <p:spPr bwMode="auto">
          <a:xfrm>
            <a:off x="927100" y="1333500"/>
            <a:ext cx="6389688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73" name="Group 29"/>
          <p:cNvGrpSpPr>
            <a:grpSpLocks/>
          </p:cNvGrpSpPr>
          <p:nvPr/>
        </p:nvGrpSpPr>
        <p:grpSpPr bwMode="auto">
          <a:xfrm>
            <a:off x="863600" y="4648200"/>
            <a:ext cx="7442200" cy="1212850"/>
            <a:chOff x="544" y="2928"/>
            <a:chExt cx="4688" cy="764"/>
          </a:xfrm>
        </p:grpSpPr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544" y="2928"/>
              <a:ext cx="468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489075"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603375"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7675"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831975"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289175" fontAlgn="base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746375" fontAlgn="base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03575" fontAlgn="base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660775" fontAlgn="base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</a:rPr>
                <a:t>In order to show that                we must show that</a:t>
              </a:r>
              <a:endParaRPr lang="en-US" sz="2400" i="1">
                <a:solidFill>
                  <a:srgbClr val="000000"/>
                </a:solidFill>
              </a:endParaRPr>
            </a:p>
          </p:txBody>
        </p:sp>
        <p:pic>
          <p:nvPicPr>
            <p:cNvPr id="6151" name="Picture 7" descr="Ch06-137"/>
            <p:cNvPicPr>
              <a:picLocks noChangeAspect="1" noChangeArrowheads="1"/>
            </p:cNvPicPr>
            <p:nvPr/>
          </p:nvPicPr>
          <p:blipFill>
            <a:blip r:embed="rId5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" y="3254"/>
              <a:ext cx="2987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Ch06-136"/>
            <p:cNvPicPr>
              <a:picLocks noChangeAspect="1" noChangeArrowheads="1"/>
            </p:cNvPicPr>
            <p:nvPr/>
          </p:nvPicPr>
          <p:blipFill>
            <a:blip r:embed="rId6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39" r="44344"/>
            <a:stretch>
              <a:fillRect/>
            </a:stretch>
          </p:blipFill>
          <p:spPr bwMode="auto">
            <a:xfrm>
              <a:off x="2745" y="2973"/>
              <a:ext cx="81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1" name="Picture 27" descr="Ch06-136"/>
            <p:cNvPicPr>
              <a:picLocks noChangeAspect="1" noChangeArrowheads="1"/>
            </p:cNvPicPr>
            <p:nvPr/>
          </p:nvPicPr>
          <p:blipFill>
            <a:blip r:embed="rId6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08" b="-1888"/>
            <a:stretch>
              <a:fillRect/>
            </a:stretch>
          </p:blipFill>
          <p:spPr bwMode="auto">
            <a:xfrm>
              <a:off x="2877" y="2973"/>
              <a:ext cx="291" cy="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2" name="Picture 28" descr="Ch06-136"/>
            <p:cNvPicPr>
              <a:picLocks noChangeAspect="1" noChangeArrowheads="1"/>
            </p:cNvPicPr>
            <p:nvPr/>
          </p:nvPicPr>
          <p:blipFill>
            <a:blip r:embed="rId6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203" b="1888"/>
            <a:stretch>
              <a:fillRect/>
            </a:stretch>
          </p:blipFill>
          <p:spPr bwMode="auto">
            <a:xfrm>
              <a:off x="2418" y="2973"/>
              <a:ext cx="297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185769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TOTALRESPONSES" val="5"/>
  <p:tag name="SLICED" val="False"/>
  <p:tag name="RESPONSES" val="NA,1,5,2;3;3;1;3;"/>
  <p:tag name="CHARTSTRINGSTD" val="1 1 3"/>
  <p:tag name="CHARTSTRINGREV" val="3 1 1"/>
  <p:tag name="CHARTSTRINGSTDPER" val="0.2 0.2 0.6"/>
  <p:tag name="CHARTSTRINGREVPER" val="0.6 0.2 0.2"/>
  <p:tag name="VALUES" val="Incorrect¤Correct¤Incorrect"/>
  <p:tag name="QUESTIONALIAS" val="Example 2"/>
  <p:tag name="ANSWERSALIAS" val="A¤B¤C"/>
  <p:tag name="RESPONSESGATHER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7"/>
  <p:tag name="FONTSIZE" val="32"/>
  <p:tag name="BULLETTYPE" val="ppBulletAlphaUCPeriod"/>
  <p:tag name="ANSWERTEXT" val="A&#10;B&#10;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TOTALRESPONSES" val="5"/>
  <p:tag name="SLICED" val="False"/>
  <p:tag name="RESPONSES" val="NA,1,5,2;3;3;3;4;"/>
  <p:tag name="CHARTSTRINGSTD" val="0 1 3 1"/>
  <p:tag name="CHARTSTRINGREV" val="1 3 1 0"/>
  <p:tag name="CHARTSTRINGSTDPER" val="0 0.2 0.6 0.2"/>
  <p:tag name="CHARTSTRINGREVPER" val="0.2 0.6 0.2 0"/>
  <p:tag name="VALUES" val="Incorrect¤Incorrect¤Correct¤Incorrect"/>
  <p:tag name="QUESTIONALIAS" val="Example 3"/>
  <p:tag name="ANSWERSALIAS" val="A¤B¤C¤D"/>
  <p:tag name="RESPONSESGATHER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A8E89C2CF6E14FB0B8F12D06E86AB0F9"/>
  <p:tag name="TOTALRESPONSES" val="5"/>
  <p:tag name="SLICED" val="False"/>
  <p:tag name="RESPONSES" val="NA,1,5,1;2;2;2;2;"/>
  <p:tag name="CHARTSTRINGSTD" val="1 4"/>
  <p:tag name="CHARTSTRINGREV" val="4 1"/>
  <p:tag name="CHARTSTRINGSTDPER" val="0.2 0.8"/>
  <p:tag name="CHARTSTRINGREVPER" val="0.8 0.2"/>
  <p:tag name="VALUES" val="Correct¤Incorrect¤Incorrect¤Incorrect"/>
  <p:tag name="QUESTIONALIAS" val="Example 3"/>
  <p:tag name="ANSWERSALIAS" val="A¤B¤C¤D"/>
  <p:tag name="RESPONSESGATHER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52672A14A4C9470BA735BEB8507A02A4"/>
  <p:tag name="TOTALRESPONSES" val="5"/>
  <p:tag name="SLICED" val="False"/>
  <p:tag name="RESPONSES" val="NA,1,5,1;1;1;2;2;"/>
  <p:tag name="CHARTSTRINGSTD" val="3 2"/>
  <p:tag name="CHARTSTRINGREV" val="2 3"/>
  <p:tag name="CHARTSTRINGSTDPER" val="0.6 0.4"/>
  <p:tag name="CHARTSTRINGREVPER" val="0.4 0.6"/>
  <p:tag name="VALUES" val="Incorrect¤Incorrect¤Incorrect¤Correct"/>
  <p:tag name="QUESTIONALIAS" val="Example 3"/>
  <p:tag name="ANSWERSALIAS" val="A¤B¤C¤D"/>
  <p:tag name="RESPONSESGATHER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05E72300D2AA48239E797BC23141D212"/>
  <p:tag name="VALUES" val="Incorrect¤Correct¤Incorrect¤Incorrect"/>
  <p:tag name="TOTALRESPONSES" val="5"/>
  <p:tag name="SLICED" val="False"/>
  <p:tag name="RESPONSES" val="NA,1,5,4;2;2;3;1;"/>
  <p:tag name="CHARTSTRINGSTD" val="1 2 1 1"/>
  <p:tag name="CHARTSTRINGREV" val="1 1 2 1"/>
  <p:tag name="CHARTSTRINGSTDPER" val="0.2 0.4 0.2 0.2"/>
  <p:tag name="CHARTSTRINGREVPER" val="0.2 0.2 0.4 0.2"/>
  <p:tag name="QUESTIONALIAS" val="Example 4"/>
  <p:tag name="ANSWERSALIAS" val="A¤B¤C¤D"/>
  <p:tag name="RESPONSESGATHERED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29FE642024C942B5AD6356E302A16DDF"/>
  <p:tag name="VALUES" val="Incorrect¤Incorrect¤Correct¤Incorrect"/>
  <p:tag name="TOTALRESPONSES" val="5"/>
  <p:tag name="SLICED" val="False"/>
  <p:tag name="RESPONSES" val="NA,1,5,3;3;4;2;4;"/>
  <p:tag name="CHARTSTRINGSTD" val="0 1 2 2"/>
  <p:tag name="CHARTSTRINGREV" val="2 2 1 0"/>
  <p:tag name="CHARTSTRINGSTDPER" val="0 0.2 0.4 0.4"/>
  <p:tag name="CHARTSTRINGREVPER" val="0.4 0.4 0.2 0"/>
  <p:tag name="QUESTIONALIAS" val="Example 5"/>
  <p:tag name="ANSWERSALIAS" val="A¤B¤C¤D"/>
  <p:tag name="RESPONSESGATHERED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VALUES" val="Incorrect¤Incorrect¤Incorrect¤Correct"/>
  <p:tag name="TOTALRESPONSES" val="5"/>
  <p:tag name="SLICED" val="False"/>
  <p:tag name="RESPONSES" val="NA,1,5,4;2;2;1;2;"/>
  <p:tag name="CHARTSTRINGSTD" val="1 3 0 1"/>
  <p:tag name="CHARTSTRINGREV" val="1 0 3 1"/>
  <p:tag name="CHARTSTRINGSTDPER" val="0.2 0.6 0 0.2"/>
  <p:tag name="CHARTSTRINGREVPER" val="0.2 0 0.6 0.2"/>
  <p:tag name="QUESTIONALIAS" val="Example 1"/>
  <p:tag name="ANSWERSALIAS" val="A¤B¤C¤D"/>
  <p:tag name="RESPONSESGATHER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9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531</Words>
  <Application>Microsoft Office PowerPoint</Application>
  <PresentationFormat>On-screen Show (4:3)</PresentationFormat>
  <Paragraphs>171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9_Default Design</vt:lpstr>
      <vt:lpstr>11_Default Design</vt:lpstr>
      <vt:lpstr>Splash Screen</vt:lpstr>
      <vt:lpstr>Then/Now</vt:lpstr>
      <vt:lpstr>Vocabulary</vt:lpstr>
      <vt:lpstr>Concept</vt:lpstr>
      <vt:lpstr>Example 1</vt:lpstr>
      <vt:lpstr>Example 1</vt:lpstr>
      <vt:lpstr>Example 1</vt:lpstr>
      <vt:lpstr>Concept</vt:lpstr>
      <vt:lpstr>Example 2</vt:lpstr>
      <vt:lpstr>Example 2</vt:lpstr>
      <vt:lpstr>Example 2</vt:lpstr>
      <vt:lpstr>Concept</vt:lpstr>
      <vt:lpstr>Example 3</vt:lpstr>
      <vt:lpstr>Example 3</vt:lpstr>
      <vt:lpstr>Example 3</vt:lpstr>
      <vt:lpstr>Example 3</vt:lpstr>
      <vt:lpstr>Example 3</vt:lpstr>
      <vt:lpstr>Example 3</vt:lpstr>
      <vt:lpstr>Example 3</vt:lpstr>
      <vt:lpstr>Example 3</vt:lpstr>
      <vt:lpstr>Example 3</vt:lpstr>
      <vt:lpstr>Concept</vt:lpstr>
      <vt:lpstr>Example 4</vt:lpstr>
      <vt:lpstr>Example 4</vt:lpstr>
      <vt:lpstr>Example 4</vt:lpstr>
      <vt:lpstr>Concept</vt:lpstr>
      <vt:lpstr>Example 5</vt:lpstr>
      <vt:lpstr>Example 5</vt:lpstr>
      <vt:lpstr>Example 5</vt:lpstr>
      <vt:lpstr>Example 5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1</cp:revision>
  <dcterms:created xsi:type="dcterms:W3CDTF">2013-04-02T15:01:42Z</dcterms:created>
  <dcterms:modified xsi:type="dcterms:W3CDTF">2013-04-02T15:03:49Z</dcterms:modified>
</cp:coreProperties>
</file>