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6" r:id="rId4"/>
    <p:sldMasterId id="2147483708" r:id="rId5"/>
    <p:sldMasterId id="2147483720" r:id="rId6"/>
    <p:sldMasterId id="2147483732" r:id="rId7"/>
    <p:sldMasterId id="2147483744" r:id="rId8"/>
  </p:sldMasterIdLst>
  <p:sldIdLst>
    <p:sldId id="257"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3" d="100"/>
          <a:sy n="103" d="100"/>
        </p:scale>
        <p:origin x="-1014"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 Type="http://schemas.openxmlformats.org/officeDocument/2006/relationships/slideMaster" Target="slideMasters/slideMaster3.xml"/><Relationship Id="rId21" Type="http://schemas.openxmlformats.org/officeDocument/2006/relationships/slide" Target="slides/slide13.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7800548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949037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72300" y="1600200"/>
            <a:ext cx="2171700" cy="553561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6362700" cy="553561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24156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4847113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006279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6167639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99925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388323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9439082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636954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7209058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2403528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6856767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609441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72300" y="1600200"/>
            <a:ext cx="2171700" cy="553561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6362700" cy="553561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0948340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58276097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3051209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90899988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4405994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7724604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21073975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857253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58108337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35428007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16989495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1503691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72300" y="1600200"/>
            <a:ext cx="2171700" cy="553561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6362700" cy="553561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7110883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85447519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5311942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60078377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5844047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5363411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104158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5689200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764433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24305735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45635877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5903873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72300" y="1600200"/>
            <a:ext cx="2171700" cy="553561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6362700" cy="553561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8599556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27744874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9545826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78889658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2051122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436509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761450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57656854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49049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13992105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71690265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8881299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72300" y="1600200"/>
            <a:ext cx="2171700" cy="553561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6362700" cy="553561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2170186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08072156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7570685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82006742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948912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59263301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310841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38826883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2944925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52288201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82816735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9191141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72300" y="1600200"/>
            <a:ext cx="2171700" cy="553561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6362700" cy="553561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1045736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34401768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3573213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1717906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3805419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1274065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2215512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0034159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5992455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77097926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23921788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9229146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72300" y="1600200"/>
            <a:ext cx="2171700" cy="553561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6362700" cy="553561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0352811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64755022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635126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02772200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20393747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2584671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570006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2458906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837327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35670213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23580278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7515083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72300" y="1600200"/>
            <a:ext cx="2171700" cy="553561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6362700" cy="553561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493533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980330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18" Type="http://schemas.openxmlformats.org/officeDocument/2006/relationships/image" Target="../media/image5.png"/><Relationship Id="rId3" Type="http://schemas.openxmlformats.org/officeDocument/2006/relationships/slideLayout" Target="../slideLayouts/slideLayout3.xml"/><Relationship Id="rId21" Type="http://schemas.openxmlformats.org/officeDocument/2006/relationships/image" Target="../media/image7.png"/><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hyperlink" Target="http://glencoe.mcgraw-hill.com/sites/0078884845/" TargetMode="External"/><Relationship Id="rId20"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19" Type="http://schemas.openxmlformats.org/officeDocument/2006/relationships/hyperlink" Target="10Math_GEOM_CR08.ppt"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 Id="rId22" Type="http://schemas.openxmlformats.org/officeDocument/2006/relationships/image" Target="../media/image8.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9.png"/><Relationship Id="rId18" Type="http://schemas.openxmlformats.org/officeDocument/2006/relationships/image" Target="../media/image10.png"/><Relationship Id="rId26" Type="http://schemas.openxmlformats.org/officeDocument/2006/relationships/image" Target="../media/image6.png"/><Relationship Id="rId3" Type="http://schemas.openxmlformats.org/officeDocument/2006/relationships/slideLayout" Target="../slideLayouts/slideLayout14.xml"/><Relationship Id="rId21" Type="http://schemas.openxmlformats.org/officeDocument/2006/relationships/image" Target="../media/image12.png"/><Relationship Id="rId7" Type="http://schemas.openxmlformats.org/officeDocument/2006/relationships/slideLayout" Target="../slideLayouts/slideLayout18.xml"/><Relationship Id="rId12" Type="http://schemas.openxmlformats.org/officeDocument/2006/relationships/theme" Target="../theme/theme2.xml"/><Relationship Id="rId17" Type="http://schemas.openxmlformats.org/officeDocument/2006/relationships/image" Target="../media/image4.png"/><Relationship Id="rId25" Type="http://schemas.openxmlformats.org/officeDocument/2006/relationships/hyperlink" Target="10Math_GEOM_CR08.ppt" TargetMode="External"/><Relationship Id="rId2" Type="http://schemas.openxmlformats.org/officeDocument/2006/relationships/slideLayout" Target="../slideLayouts/slideLayout13.xml"/><Relationship Id="rId16" Type="http://schemas.openxmlformats.org/officeDocument/2006/relationships/hyperlink" Target="http://glencoe.mcgraw-hill.com/sites/0078884845/" TargetMode="External"/><Relationship Id="rId20" Type="http://schemas.openxmlformats.org/officeDocument/2006/relationships/slide" Target="../slides/slide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image" Target="../media/image8.png"/><Relationship Id="rId5" Type="http://schemas.openxmlformats.org/officeDocument/2006/relationships/slideLayout" Target="../slideLayouts/slideLayout16.xml"/><Relationship Id="rId15" Type="http://schemas.openxmlformats.org/officeDocument/2006/relationships/image" Target="../media/image2.png"/><Relationship Id="rId23" Type="http://schemas.openxmlformats.org/officeDocument/2006/relationships/image" Target="../media/image7.png"/><Relationship Id="rId10" Type="http://schemas.openxmlformats.org/officeDocument/2006/relationships/slideLayout" Target="../slideLayouts/slideLayout21.xml"/><Relationship Id="rId19" Type="http://schemas.openxmlformats.org/officeDocument/2006/relationships/image" Target="../media/image11.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png"/><Relationship Id="rId22" Type="http://schemas.openxmlformats.org/officeDocument/2006/relationships/image" Target="../media/image13.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18" Type="http://schemas.openxmlformats.org/officeDocument/2006/relationships/image" Target="../media/image11.png"/><Relationship Id="rId3" Type="http://schemas.openxmlformats.org/officeDocument/2006/relationships/slideLayout" Target="../slideLayouts/slideLayout25.xml"/><Relationship Id="rId21" Type="http://schemas.openxmlformats.org/officeDocument/2006/relationships/image" Target="../media/image7.png"/><Relationship Id="rId7" Type="http://schemas.openxmlformats.org/officeDocument/2006/relationships/slideLayout" Target="../slideLayouts/slideLayout29.xml"/><Relationship Id="rId12" Type="http://schemas.openxmlformats.org/officeDocument/2006/relationships/theme" Target="../theme/theme3.xml"/><Relationship Id="rId17" Type="http://schemas.openxmlformats.org/officeDocument/2006/relationships/image" Target="../media/image10.png"/><Relationship Id="rId2" Type="http://schemas.openxmlformats.org/officeDocument/2006/relationships/slideLayout" Target="../slideLayouts/slideLayout24.xml"/><Relationship Id="rId16" Type="http://schemas.openxmlformats.org/officeDocument/2006/relationships/image" Target="../media/image4.png"/><Relationship Id="rId20" Type="http://schemas.openxmlformats.org/officeDocument/2006/relationships/image" Target="../media/image12.png"/><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24" Type="http://schemas.openxmlformats.org/officeDocument/2006/relationships/image" Target="../media/image6.png"/><Relationship Id="rId5" Type="http://schemas.openxmlformats.org/officeDocument/2006/relationships/slideLayout" Target="../slideLayouts/slideLayout27.xml"/><Relationship Id="rId15" Type="http://schemas.openxmlformats.org/officeDocument/2006/relationships/hyperlink" Target="http://glencoe.mcgraw-hill.com/sites/0078884845/" TargetMode="External"/><Relationship Id="rId23" Type="http://schemas.openxmlformats.org/officeDocument/2006/relationships/hyperlink" Target="10Math_GEOM_CR08.ppt" TargetMode="External"/><Relationship Id="rId10" Type="http://schemas.openxmlformats.org/officeDocument/2006/relationships/slideLayout" Target="../slideLayouts/slideLayout32.xml"/><Relationship Id="rId19" Type="http://schemas.openxmlformats.org/officeDocument/2006/relationships/slide" Target="../slides/slide1.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2.png"/><Relationship Id="rId22" Type="http://schemas.openxmlformats.org/officeDocument/2006/relationships/image" Target="../media/image8.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png"/><Relationship Id="rId18" Type="http://schemas.openxmlformats.org/officeDocument/2006/relationships/image" Target="../media/image11.png"/><Relationship Id="rId3" Type="http://schemas.openxmlformats.org/officeDocument/2006/relationships/slideLayout" Target="../slideLayouts/slideLayout36.xml"/><Relationship Id="rId21" Type="http://schemas.openxmlformats.org/officeDocument/2006/relationships/image" Target="../media/image14.png"/><Relationship Id="rId7" Type="http://schemas.openxmlformats.org/officeDocument/2006/relationships/slideLayout" Target="../slideLayouts/slideLayout40.xml"/><Relationship Id="rId12" Type="http://schemas.openxmlformats.org/officeDocument/2006/relationships/theme" Target="../theme/theme4.xml"/><Relationship Id="rId17" Type="http://schemas.openxmlformats.org/officeDocument/2006/relationships/image" Target="../media/image10.png"/><Relationship Id="rId25" Type="http://schemas.openxmlformats.org/officeDocument/2006/relationships/image" Target="../media/image6.png"/><Relationship Id="rId2" Type="http://schemas.openxmlformats.org/officeDocument/2006/relationships/slideLayout" Target="../slideLayouts/slideLayout35.xml"/><Relationship Id="rId16" Type="http://schemas.openxmlformats.org/officeDocument/2006/relationships/image" Target="../media/image4.png"/><Relationship Id="rId20" Type="http://schemas.openxmlformats.org/officeDocument/2006/relationships/image" Target="../media/image12.png"/><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24" Type="http://schemas.openxmlformats.org/officeDocument/2006/relationships/hyperlink" Target="10Math_GEOM_CR08.ppt" TargetMode="External"/><Relationship Id="rId5" Type="http://schemas.openxmlformats.org/officeDocument/2006/relationships/slideLayout" Target="../slideLayouts/slideLayout38.xml"/><Relationship Id="rId15" Type="http://schemas.openxmlformats.org/officeDocument/2006/relationships/hyperlink" Target="http://glencoe.mcgraw-hill.com/sites/0078884845/" TargetMode="External"/><Relationship Id="rId23" Type="http://schemas.openxmlformats.org/officeDocument/2006/relationships/image" Target="../media/image8.png"/><Relationship Id="rId10" Type="http://schemas.openxmlformats.org/officeDocument/2006/relationships/slideLayout" Target="../slideLayouts/slideLayout43.xml"/><Relationship Id="rId19" Type="http://schemas.openxmlformats.org/officeDocument/2006/relationships/slide" Target="../slides/slide1.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2.png"/><Relationship Id="rId22" Type="http://schemas.openxmlformats.org/officeDocument/2006/relationships/image" Target="../media/image7.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png"/><Relationship Id="rId18" Type="http://schemas.openxmlformats.org/officeDocument/2006/relationships/image" Target="../media/image11.png"/><Relationship Id="rId3" Type="http://schemas.openxmlformats.org/officeDocument/2006/relationships/slideLayout" Target="../slideLayouts/slideLayout47.xml"/><Relationship Id="rId21" Type="http://schemas.openxmlformats.org/officeDocument/2006/relationships/image" Target="../media/image15.png"/><Relationship Id="rId7" Type="http://schemas.openxmlformats.org/officeDocument/2006/relationships/slideLayout" Target="../slideLayouts/slideLayout51.xml"/><Relationship Id="rId12" Type="http://schemas.openxmlformats.org/officeDocument/2006/relationships/theme" Target="../theme/theme5.xml"/><Relationship Id="rId17" Type="http://schemas.openxmlformats.org/officeDocument/2006/relationships/image" Target="../media/image10.png"/><Relationship Id="rId25" Type="http://schemas.openxmlformats.org/officeDocument/2006/relationships/image" Target="../media/image6.png"/><Relationship Id="rId2" Type="http://schemas.openxmlformats.org/officeDocument/2006/relationships/slideLayout" Target="../slideLayouts/slideLayout46.xml"/><Relationship Id="rId16" Type="http://schemas.openxmlformats.org/officeDocument/2006/relationships/image" Target="../media/image4.png"/><Relationship Id="rId20" Type="http://schemas.openxmlformats.org/officeDocument/2006/relationships/image" Target="../media/image12.png"/><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24" Type="http://schemas.openxmlformats.org/officeDocument/2006/relationships/hyperlink" Target="10Math_GEOM_CR08.ppt" TargetMode="External"/><Relationship Id="rId5" Type="http://schemas.openxmlformats.org/officeDocument/2006/relationships/slideLayout" Target="../slideLayouts/slideLayout49.xml"/><Relationship Id="rId15" Type="http://schemas.openxmlformats.org/officeDocument/2006/relationships/hyperlink" Target="http://glencoe.mcgraw-hill.com/sites/0078884845/" TargetMode="External"/><Relationship Id="rId23" Type="http://schemas.openxmlformats.org/officeDocument/2006/relationships/image" Target="../media/image8.png"/><Relationship Id="rId10" Type="http://schemas.openxmlformats.org/officeDocument/2006/relationships/slideLayout" Target="../slideLayouts/slideLayout54.xml"/><Relationship Id="rId19" Type="http://schemas.openxmlformats.org/officeDocument/2006/relationships/slide" Target="../slides/slide1.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image" Target="../media/image2.png"/><Relationship Id="rId22" Type="http://schemas.openxmlformats.org/officeDocument/2006/relationships/image" Target="../media/image7.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png"/><Relationship Id="rId18" Type="http://schemas.openxmlformats.org/officeDocument/2006/relationships/image" Target="../media/image11.png"/><Relationship Id="rId3" Type="http://schemas.openxmlformats.org/officeDocument/2006/relationships/slideLayout" Target="../slideLayouts/slideLayout58.xml"/><Relationship Id="rId21" Type="http://schemas.openxmlformats.org/officeDocument/2006/relationships/image" Target="../media/image16.png"/><Relationship Id="rId7" Type="http://schemas.openxmlformats.org/officeDocument/2006/relationships/slideLayout" Target="../slideLayouts/slideLayout62.xml"/><Relationship Id="rId12" Type="http://schemas.openxmlformats.org/officeDocument/2006/relationships/theme" Target="../theme/theme6.xml"/><Relationship Id="rId17" Type="http://schemas.openxmlformats.org/officeDocument/2006/relationships/image" Target="../media/image10.png"/><Relationship Id="rId25" Type="http://schemas.openxmlformats.org/officeDocument/2006/relationships/image" Target="../media/image6.png"/><Relationship Id="rId2" Type="http://schemas.openxmlformats.org/officeDocument/2006/relationships/slideLayout" Target="../slideLayouts/slideLayout57.xml"/><Relationship Id="rId16" Type="http://schemas.openxmlformats.org/officeDocument/2006/relationships/image" Target="../media/image4.png"/><Relationship Id="rId20" Type="http://schemas.openxmlformats.org/officeDocument/2006/relationships/image" Target="../media/image12.png"/><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24" Type="http://schemas.openxmlformats.org/officeDocument/2006/relationships/hyperlink" Target="10Math_GEOM_CR08.ppt" TargetMode="External"/><Relationship Id="rId5" Type="http://schemas.openxmlformats.org/officeDocument/2006/relationships/slideLayout" Target="../slideLayouts/slideLayout60.xml"/><Relationship Id="rId15" Type="http://schemas.openxmlformats.org/officeDocument/2006/relationships/hyperlink" Target="http://glencoe.mcgraw-hill.com/sites/0078884845/" TargetMode="External"/><Relationship Id="rId23" Type="http://schemas.openxmlformats.org/officeDocument/2006/relationships/image" Target="../media/image8.png"/><Relationship Id="rId10" Type="http://schemas.openxmlformats.org/officeDocument/2006/relationships/slideLayout" Target="../slideLayouts/slideLayout65.xml"/><Relationship Id="rId19" Type="http://schemas.openxmlformats.org/officeDocument/2006/relationships/slide" Target="../slides/slide1.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image" Target="../media/image2.png"/><Relationship Id="rId22" Type="http://schemas.openxmlformats.org/officeDocument/2006/relationships/image" Target="../media/image7.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1.png"/><Relationship Id="rId18" Type="http://schemas.openxmlformats.org/officeDocument/2006/relationships/image" Target="../media/image11.png"/><Relationship Id="rId3" Type="http://schemas.openxmlformats.org/officeDocument/2006/relationships/slideLayout" Target="../slideLayouts/slideLayout69.xml"/><Relationship Id="rId21" Type="http://schemas.openxmlformats.org/officeDocument/2006/relationships/image" Target="../media/image7.png"/><Relationship Id="rId7" Type="http://schemas.openxmlformats.org/officeDocument/2006/relationships/slideLayout" Target="../slideLayouts/slideLayout73.xml"/><Relationship Id="rId12" Type="http://schemas.openxmlformats.org/officeDocument/2006/relationships/theme" Target="../theme/theme7.xml"/><Relationship Id="rId17" Type="http://schemas.openxmlformats.org/officeDocument/2006/relationships/image" Target="../media/image10.png"/><Relationship Id="rId25" Type="http://schemas.openxmlformats.org/officeDocument/2006/relationships/image" Target="../media/image17.png"/><Relationship Id="rId2" Type="http://schemas.openxmlformats.org/officeDocument/2006/relationships/slideLayout" Target="../slideLayouts/slideLayout68.xml"/><Relationship Id="rId16" Type="http://schemas.openxmlformats.org/officeDocument/2006/relationships/image" Target="../media/image4.png"/><Relationship Id="rId20" Type="http://schemas.openxmlformats.org/officeDocument/2006/relationships/image" Target="../media/image12.png"/><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24" Type="http://schemas.openxmlformats.org/officeDocument/2006/relationships/image" Target="../media/image6.png"/><Relationship Id="rId5" Type="http://schemas.openxmlformats.org/officeDocument/2006/relationships/slideLayout" Target="../slideLayouts/slideLayout71.xml"/><Relationship Id="rId15" Type="http://schemas.openxmlformats.org/officeDocument/2006/relationships/hyperlink" Target="http://glencoe.mcgraw-hill.com/sites/0078884845/" TargetMode="External"/><Relationship Id="rId23" Type="http://schemas.openxmlformats.org/officeDocument/2006/relationships/hyperlink" Target="10Math_GEOM_CR08.ppt" TargetMode="External"/><Relationship Id="rId10" Type="http://schemas.openxmlformats.org/officeDocument/2006/relationships/slideLayout" Target="../slideLayouts/slideLayout76.xml"/><Relationship Id="rId19" Type="http://schemas.openxmlformats.org/officeDocument/2006/relationships/slide" Target="../slides/slide1.xml"/><Relationship Id="rId4" Type="http://schemas.openxmlformats.org/officeDocument/2006/relationships/slideLayout" Target="../slideLayouts/slideLayout70.xml"/><Relationship Id="rId9" Type="http://schemas.openxmlformats.org/officeDocument/2006/relationships/slideLayout" Target="../slideLayouts/slideLayout75.xml"/><Relationship Id="rId14" Type="http://schemas.openxmlformats.org/officeDocument/2006/relationships/image" Target="../media/image2.png"/><Relationship Id="rId22" Type="http://schemas.openxmlformats.org/officeDocument/2006/relationships/image" Target="../media/image8.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18.jpeg"/><Relationship Id="rId18" Type="http://schemas.openxmlformats.org/officeDocument/2006/relationships/image" Target="../media/image4.png"/><Relationship Id="rId3" Type="http://schemas.openxmlformats.org/officeDocument/2006/relationships/slideLayout" Target="../slideLayouts/slideLayout80.xml"/><Relationship Id="rId21" Type="http://schemas.openxmlformats.org/officeDocument/2006/relationships/image" Target="../media/image19.png"/><Relationship Id="rId7" Type="http://schemas.openxmlformats.org/officeDocument/2006/relationships/slideLayout" Target="../slideLayouts/slideLayout84.xml"/><Relationship Id="rId12" Type="http://schemas.openxmlformats.org/officeDocument/2006/relationships/theme" Target="../theme/theme8.xml"/><Relationship Id="rId17" Type="http://schemas.openxmlformats.org/officeDocument/2006/relationships/hyperlink" Target="http://glencoe.mcgraw-hill.com/sites/0078884845/" TargetMode="External"/><Relationship Id="rId25" Type="http://schemas.openxmlformats.org/officeDocument/2006/relationships/image" Target="../media/image6.png"/><Relationship Id="rId2" Type="http://schemas.openxmlformats.org/officeDocument/2006/relationships/slideLayout" Target="../slideLayouts/slideLayout79.xml"/><Relationship Id="rId16" Type="http://schemas.openxmlformats.org/officeDocument/2006/relationships/image" Target="../media/image2.png"/><Relationship Id="rId20" Type="http://schemas.openxmlformats.org/officeDocument/2006/relationships/image" Target="../media/image12.png"/><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24" Type="http://schemas.openxmlformats.org/officeDocument/2006/relationships/hyperlink" Target="10Math_GEOM_CR08.ppt" TargetMode="External"/><Relationship Id="rId5" Type="http://schemas.openxmlformats.org/officeDocument/2006/relationships/slideLayout" Target="../slideLayouts/slideLayout82.xml"/><Relationship Id="rId15" Type="http://schemas.openxmlformats.org/officeDocument/2006/relationships/image" Target="../media/image1.png"/><Relationship Id="rId23" Type="http://schemas.openxmlformats.org/officeDocument/2006/relationships/image" Target="../media/image8.png"/><Relationship Id="rId10" Type="http://schemas.openxmlformats.org/officeDocument/2006/relationships/slideLayout" Target="../slideLayouts/slideLayout87.xml"/><Relationship Id="rId19" Type="http://schemas.openxmlformats.org/officeDocument/2006/relationships/image" Target="../media/image10.png"/><Relationship Id="rId4" Type="http://schemas.openxmlformats.org/officeDocument/2006/relationships/slideLayout" Target="../slideLayouts/slideLayout81.xml"/><Relationship Id="rId9" Type="http://schemas.openxmlformats.org/officeDocument/2006/relationships/slideLayout" Target="../slideLayouts/slideLayout86.xml"/><Relationship Id="rId14" Type="http://schemas.openxmlformats.org/officeDocument/2006/relationships/slide" Target="../slides/slide1.xml"/><Relationship Id="rId22" Type="http://schemas.openxmlformats.org/officeDocument/2006/relationships/image" Target="../media/image7.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7912" name="Picture 24" descr="09_Geom Int_01A"/>
          <p:cNvPicPr>
            <a:picLocks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hidden">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7896" name="BORDER_2" descr="09_Pre-Algbra Nav_Bar"/>
          <p:cNvPicPr>
            <a:picLocks noChangeAspect="1" noChangeArrowheads="1"/>
          </p:cNvPicPr>
          <p:nvPr userDrawn="1"/>
        </p:nvPicPr>
        <p:blipFill>
          <a:blip r:embed="rId14">
            <a:extLst>
              <a:ext uri="{28A0092B-C50C-407E-A947-70E740481C1C}">
                <a14:useLocalDpi xmlns:a14="http://schemas.microsoft.com/office/drawing/2010/main" val="0"/>
              </a:ext>
            </a:extLst>
          </a:blip>
          <a:srcRect r="19167" b="2942"/>
          <a:stretch>
            <a:fillRect/>
          </a:stretch>
        </p:blipFill>
        <p:spPr bwMode="hidden">
          <a:xfrm>
            <a:off x="1752600" y="6067425"/>
            <a:ext cx="7391400" cy="785813"/>
          </a:xfrm>
          <a:prstGeom prst="rect">
            <a:avLst/>
          </a:prstGeom>
          <a:noFill/>
          <a:extLst>
            <a:ext uri="{909E8E84-426E-40DD-AFC4-6F175D3DCCD1}">
              <a14:hiddenFill xmlns:a14="http://schemas.microsoft.com/office/drawing/2010/main">
                <a:solidFill>
                  <a:srgbClr val="FFFFFF"/>
                </a:solidFill>
              </a14:hiddenFill>
            </a:ext>
          </a:extLst>
        </p:spPr>
      </p:pic>
      <p:sp>
        <p:nvSpPr>
          <p:cNvPr id="37890" name="Rectangle 2"/>
          <p:cNvSpPr>
            <a:spLocks noGrp="1" noChangeArrowheads="1"/>
          </p:cNvSpPr>
          <p:nvPr>
            <p:ph type="title"/>
          </p:nvPr>
        </p:nvSpPr>
        <p:spPr bwMode="auto">
          <a:xfrm>
            <a:off x="5486400" y="6953250"/>
            <a:ext cx="3657600"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US" smtClean="0"/>
              <a:t>Click to edit Master title style</a:t>
            </a:r>
          </a:p>
        </p:txBody>
      </p:sp>
      <p:pic>
        <p:nvPicPr>
          <p:cNvPr id="37897" name="EXIT" descr="09_PAlg-Exit">
            <a:hlinkClick r:id="" action="ppaction://hlinkshowjump?jump=endshow" highlightClick="1"/>
          </p:cNvPr>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8396288" y="6315075"/>
            <a:ext cx="441325" cy="441325"/>
          </a:xfrm>
          <a:prstGeom prst="rect">
            <a:avLst/>
          </a:prstGeom>
          <a:noFill/>
          <a:extLst>
            <a:ext uri="{909E8E84-426E-40DD-AFC4-6F175D3DCCD1}">
              <a14:hiddenFill xmlns:a14="http://schemas.microsoft.com/office/drawing/2010/main">
                <a:solidFill>
                  <a:srgbClr val="FFFFFF"/>
                </a:solidFill>
              </a14:hiddenFill>
            </a:ext>
          </a:extLst>
        </p:spPr>
      </p:pic>
      <p:pic>
        <p:nvPicPr>
          <p:cNvPr id="37898" name="GLOBE" descr="09_PAlg-Online">
            <a:hlinkClick r:id="rId16" highlightClick="1"/>
          </p:cNvPr>
          <p:cNvPicPr>
            <a:picLocks noChangeAspect="1" noChangeArrowheads="1"/>
          </p:cNvPicPr>
          <p:nvPr userDrawn="1"/>
        </p:nvPicPr>
        <p:blipFill>
          <a:blip r:embed="rId17" cstate="print">
            <a:extLst>
              <a:ext uri="{28A0092B-C50C-407E-A947-70E740481C1C}">
                <a14:useLocalDpi xmlns:a14="http://schemas.microsoft.com/office/drawing/2010/main" val="0"/>
              </a:ext>
            </a:extLst>
          </a:blip>
          <a:srcRect/>
          <a:stretch>
            <a:fillRect/>
          </a:stretch>
        </p:blipFill>
        <p:spPr bwMode="auto">
          <a:xfrm>
            <a:off x="6753225" y="6315075"/>
            <a:ext cx="441325" cy="441325"/>
          </a:xfrm>
          <a:prstGeom prst="rect">
            <a:avLst/>
          </a:prstGeom>
          <a:noFill/>
          <a:extLst>
            <a:ext uri="{909E8E84-426E-40DD-AFC4-6F175D3DCCD1}">
              <a14:hiddenFill xmlns:a14="http://schemas.microsoft.com/office/drawing/2010/main">
                <a:solidFill>
                  <a:srgbClr val="FFFFFF"/>
                </a:solidFill>
              </a14:hiddenFill>
            </a:ext>
          </a:extLst>
        </p:spPr>
      </p:pic>
      <p:pic>
        <p:nvPicPr>
          <p:cNvPr id="37900" name="Picture 12" descr="Lesson Menu"/>
          <p:cNvPicPr>
            <a:picLocks noChangeAspect="1" noChangeArrowheads="1"/>
          </p:cNvPicPr>
          <p:nvPr userDrawn="1"/>
        </p:nvPicPr>
        <p:blipFill>
          <a:blip r:embed="rId18">
            <a:extLst>
              <a:ext uri="{28A0092B-C50C-407E-A947-70E740481C1C}">
                <a14:useLocalDpi xmlns:a14="http://schemas.microsoft.com/office/drawing/2010/main" val="0"/>
              </a:ext>
            </a:extLst>
          </a:blip>
          <a:srcRect/>
          <a:stretch>
            <a:fillRect/>
          </a:stretch>
        </p:blipFill>
        <p:spPr bwMode="auto">
          <a:xfrm>
            <a:off x="809625" y="685800"/>
            <a:ext cx="3683000" cy="1100138"/>
          </a:xfrm>
          <a:prstGeom prst="rect">
            <a:avLst/>
          </a:prstGeom>
          <a:noFill/>
          <a:extLst>
            <a:ext uri="{909E8E84-426E-40DD-AFC4-6F175D3DCCD1}">
              <a14:hiddenFill xmlns:a14="http://schemas.microsoft.com/office/drawing/2010/main">
                <a:solidFill>
                  <a:srgbClr val="FFFFFF"/>
                </a:solidFill>
              </a14:hiddenFill>
            </a:ext>
          </a:extLst>
        </p:spPr>
      </p:pic>
      <p:pic>
        <p:nvPicPr>
          <p:cNvPr id="37907" name="CR" descr="09_PAlg-Ch Resources">
            <a:hlinkClick r:id="rId19" action="ppaction://hlinkpres?slideindex=1&amp;slidetitle=" highlightClick="1"/>
          </p:cNvPr>
          <p:cNvPicPr>
            <a:picLocks noChangeAspect="1" noChangeArrowheads="1"/>
          </p:cNvPicPr>
          <p:nvPr userDrawn="1"/>
        </p:nvPicPr>
        <p:blipFill>
          <a:blip r:embed="rId20" cstate="print">
            <a:extLst>
              <a:ext uri="{28A0092B-C50C-407E-A947-70E740481C1C}">
                <a14:useLocalDpi xmlns:a14="http://schemas.microsoft.com/office/drawing/2010/main" val="0"/>
              </a:ext>
            </a:extLst>
          </a:blip>
          <a:srcRect/>
          <a:stretch>
            <a:fillRect/>
          </a:stretch>
        </p:blipFill>
        <p:spPr bwMode="auto">
          <a:xfrm>
            <a:off x="7299325" y="6315075"/>
            <a:ext cx="990600" cy="441325"/>
          </a:xfrm>
          <a:prstGeom prst="rect">
            <a:avLst/>
          </a:prstGeom>
          <a:noFill/>
          <a:extLst>
            <a:ext uri="{909E8E84-426E-40DD-AFC4-6F175D3DCCD1}">
              <a14:hiddenFill xmlns:a14="http://schemas.microsoft.com/office/drawing/2010/main">
                <a:solidFill>
                  <a:srgbClr val="FFFFFF"/>
                </a:solidFill>
              </a14:hiddenFill>
            </a:ext>
          </a:extLst>
        </p:spPr>
      </p:pic>
      <p:pic>
        <p:nvPicPr>
          <p:cNvPr id="37913" name="Picture 25" descr="09PreAlg LNHeader08-01"/>
          <p:cNvPicPr>
            <a:picLocks noChangeAspect="1" noChangeArrowheads="1"/>
          </p:cNvPicPr>
          <p:nvPr userDrawn="1"/>
        </p:nvPicPr>
        <p:blipFill>
          <a:blip r:embed="rId21">
            <a:extLst>
              <a:ext uri="{28A0092B-C50C-407E-A947-70E740481C1C}">
                <a14:useLocalDpi xmlns:a14="http://schemas.microsoft.com/office/drawing/2010/main" val="0"/>
              </a:ext>
            </a:extLst>
          </a:blip>
          <a:srcRect/>
          <a:stretch>
            <a:fillRect/>
          </a:stretch>
        </p:blipFill>
        <p:spPr bwMode="invGray">
          <a:xfrm>
            <a:off x="0" y="-28575"/>
            <a:ext cx="1143000" cy="641350"/>
          </a:xfrm>
          <a:prstGeom prst="rect">
            <a:avLst/>
          </a:prstGeom>
          <a:noFill/>
          <a:extLst>
            <a:ext uri="{909E8E84-426E-40DD-AFC4-6F175D3DCCD1}">
              <a14:hiddenFill xmlns:a14="http://schemas.microsoft.com/office/drawing/2010/main">
                <a:solidFill>
                  <a:srgbClr val="FFFFFF"/>
                </a:solidFill>
              </a14:hiddenFill>
            </a:ext>
          </a:extLst>
        </p:spPr>
      </p:pic>
      <p:pic>
        <p:nvPicPr>
          <p:cNvPr id="37914" name="Picture 26" descr="09_GEOM LTHeader 08-01"/>
          <p:cNvPicPr>
            <a:picLocks noChangeAspect="1" noChangeArrowheads="1"/>
          </p:cNvPicPr>
          <p:nvPr userDrawn="1"/>
        </p:nvPicPr>
        <p:blipFill>
          <a:blip r:embed="rId22">
            <a:extLst>
              <a:ext uri="{28A0092B-C50C-407E-A947-70E740481C1C}">
                <a14:useLocalDpi xmlns:a14="http://schemas.microsoft.com/office/drawing/2010/main" val="0"/>
              </a:ext>
            </a:extLst>
          </a:blip>
          <a:srcRect/>
          <a:stretch>
            <a:fillRect/>
          </a:stretch>
        </p:blipFill>
        <p:spPr bwMode="invGray">
          <a:xfrm>
            <a:off x="1819275" y="0"/>
            <a:ext cx="7324725" cy="419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990902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r" rtl="0" fontAlgn="base">
        <a:spcBef>
          <a:spcPct val="0"/>
        </a:spcBef>
        <a:spcAft>
          <a:spcPct val="0"/>
        </a:spcAft>
        <a:defRPr sz="1200">
          <a:solidFill>
            <a:schemeClr val="tx1"/>
          </a:solidFill>
          <a:latin typeface="+mj-lt"/>
          <a:ea typeface="+mj-ea"/>
          <a:cs typeface="+mj-cs"/>
        </a:defRPr>
      </a:lvl1pPr>
      <a:lvl2pPr algn="r" rtl="0" fontAlgn="base">
        <a:spcBef>
          <a:spcPct val="0"/>
        </a:spcBef>
        <a:spcAft>
          <a:spcPct val="0"/>
        </a:spcAft>
        <a:defRPr sz="1200">
          <a:solidFill>
            <a:schemeClr val="tx1"/>
          </a:solidFill>
          <a:latin typeface="Arial" charset="0"/>
        </a:defRPr>
      </a:lvl2pPr>
      <a:lvl3pPr algn="r" rtl="0" fontAlgn="base">
        <a:spcBef>
          <a:spcPct val="0"/>
        </a:spcBef>
        <a:spcAft>
          <a:spcPct val="0"/>
        </a:spcAft>
        <a:defRPr sz="1200">
          <a:solidFill>
            <a:schemeClr val="tx1"/>
          </a:solidFill>
          <a:latin typeface="Arial" charset="0"/>
        </a:defRPr>
      </a:lvl3pPr>
      <a:lvl4pPr algn="r" rtl="0" fontAlgn="base">
        <a:spcBef>
          <a:spcPct val="0"/>
        </a:spcBef>
        <a:spcAft>
          <a:spcPct val="0"/>
        </a:spcAft>
        <a:defRPr sz="1200">
          <a:solidFill>
            <a:schemeClr val="tx1"/>
          </a:solidFill>
          <a:latin typeface="Arial" charset="0"/>
        </a:defRPr>
      </a:lvl4pPr>
      <a:lvl5pPr algn="r" rtl="0" fontAlgn="base">
        <a:spcBef>
          <a:spcPct val="0"/>
        </a:spcBef>
        <a:spcAft>
          <a:spcPct val="0"/>
        </a:spcAft>
        <a:defRPr sz="1200">
          <a:solidFill>
            <a:schemeClr val="tx1"/>
          </a:solidFill>
          <a:latin typeface="Arial" charset="0"/>
        </a:defRPr>
      </a:lvl5pPr>
      <a:lvl6pPr marL="457200" algn="r" rtl="0" fontAlgn="base">
        <a:spcBef>
          <a:spcPct val="0"/>
        </a:spcBef>
        <a:spcAft>
          <a:spcPct val="0"/>
        </a:spcAft>
        <a:defRPr sz="1200">
          <a:solidFill>
            <a:schemeClr val="tx1"/>
          </a:solidFill>
          <a:latin typeface="Arial" charset="0"/>
        </a:defRPr>
      </a:lvl6pPr>
      <a:lvl7pPr marL="914400" algn="r" rtl="0" fontAlgn="base">
        <a:spcBef>
          <a:spcPct val="0"/>
        </a:spcBef>
        <a:spcAft>
          <a:spcPct val="0"/>
        </a:spcAft>
        <a:defRPr sz="1200">
          <a:solidFill>
            <a:schemeClr val="tx1"/>
          </a:solidFill>
          <a:latin typeface="Arial" charset="0"/>
        </a:defRPr>
      </a:lvl7pPr>
      <a:lvl8pPr marL="1371600" algn="r" rtl="0" fontAlgn="base">
        <a:spcBef>
          <a:spcPct val="0"/>
        </a:spcBef>
        <a:spcAft>
          <a:spcPct val="0"/>
        </a:spcAft>
        <a:defRPr sz="1200">
          <a:solidFill>
            <a:schemeClr val="tx1"/>
          </a:solidFill>
          <a:latin typeface="Arial" charset="0"/>
        </a:defRPr>
      </a:lvl8pPr>
      <a:lvl9pPr marL="1828800" algn="r" rtl="0" fontAlgn="base">
        <a:spcBef>
          <a:spcPct val="0"/>
        </a:spcBef>
        <a:spcAft>
          <a:spcPct val="0"/>
        </a:spcAft>
        <a:defRPr sz="1200">
          <a:solidFill>
            <a:schemeClr val="tx1"/>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2005" name="Picture 21" descr="5Min Check"/>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598488" y="657225"/>
            <a:ext cx="6792912" cy="625475"/>
          </a:xfrm>
          <a:prstGeom prst="rect">
            <a:avLst/>
          </a:prstGeom>
          <a:noFill/>
          <a:extLst>
            <a:ext uri="{909E8E84-426E-40DD-AFC4-6F175D3DCCD1}">
              <a14:hiddenFill xmlns:a14="http://schemas.microsoft.com/office/drawing/2010/main">
                <a:solidFill>
                  <a:srgbClr val="FFFFFF"/>
                </a:solidFill>
              </a14:hiddenFill>
            </a:ext>
          </a:extLst>
        </p:spPr>
      </p:pic>
      <p:pic>
        <p:nvPicPr>
          <p:cNvPr id="42008" name="Picture 24" descr="09_Geom Int_01A"/>
          <p:cNvPicPr>
            <a:picLocks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hidden">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1992" name="BORDER_2" descr="09_Pre-Algbra Nav_Bar"/>
          <p:cNvPicPr>
            <a:picLocks noChangeAspect="1" noChangeArrowheads="1"/>
          </p:cNvPicPr>
          <p:nvPr userDrawn="1"/>
        </p:nvPicPr>
        <p:blipFill>
          <a:blip r:embed="rId15">
            <a:extLst>
              <a:ext uri="{28A0092B-C50C-407E-A947-70E740481C1C}">
                <a14:useLocalDpi xmlns:a14="http://schemas.microsoft.com/office/drawing/2010/main" val="0"/>
              </a:ext>
            </a:extLst>
          </a:blip>
          <a:srcRect r="9271" b="2942"/>
          <a:stretch>
            <a:fillRect/>
          </a:stretch>
        </p:blipFill>
        <p:spPr bwMode="hidden">
          <a:xfrm>
            <a:off x="847725" y="6067425"/>
            <a:ext cx="8296275" cy="785813"/>
          </a:xfrm>
          <a:prstGeom prst="rect">
            <a:avLst/>
          </a:prstGeom>
          <a:noFill/>
          <a:extLst>
            <a:ext uri="{909E8E84-426E-40DD-AFC4-6F175D3DCCD1}">
              <a14:hiddenFill xmlns:a14="http://schemas.microsoft.com/office/drawing/2010/main">
                <a:solidFill>
                  <a:srgbClr val="FFFFFF"/>
                </a:solidFill>
              </a14:hiddenFill>
            </a:ext>
          </a:extLst>
        </p:spPr>
      </p:pic>
      <p:pic>
        <p:nvPicPr>
          <p:cNvPr id="41994" name="GLOBE" descr="09_PAlg-Online">
            <a:hlinkClick r:id="rId16" highlightClick="1"/>
          </p:cNvPr>
          <p:cNvPicPr>
            <a:picLocks noChangeAspect="1" noChangeArrowheads="1"/>
          </p:cNvPicPr>
          <p:nvPr userDrawn="1"/>
        </p:nvPicPr>
        <p:blipFill>
          <a:blip r:embed="rId17" cstate="print">
            <a:extLst>
              <a:ext uri="{28A0092B-C50C-407E-A947-70E740481C1C}">
                <a14:useLocalDpi xmlns:a14="http://schemas.microsoft.com/office/drawing/2010/main" val="0"/>
              </a:ext>
            </a:extLst>
          </a:blip>
          <a:srcRect/>
          <a:stretch>
            <a:fillRect/>
          </a:stretch>
        </p:blipFill>
        <p:spPr bwMode="auto">
          <a:xfrm>
            <a:off x="5854700" y="6315075"/>
            <a:ext cx="441325" cy="441325"/>
          </a:xfrm>
          <a:prstGeom prst="rect">
            <a:avLst/>
          </a:prstGeom>
          <a:noFill/>
          <a:extLst>
            <a:ext uri="{909E8E84-426E-40DD-AFC4-6F175D3DCCD1}">
              <a14:hiddenFill xmlns:a14="http://schemas.microsoft.com/office/drawing/2010/main">
                <a:solidFill>
                  <a:srgbClr val="FFFFFF"/>
                </a:solidFill>
              </a14:hiddenFill>
            </a:ext>
          </a:extLst>
        </p:spPr>
      </p:pic>
      <p:sp>
        <p:nvSpPr>
          <p:cNvPr id="41986" name="Rectangle 2"/>
          <p:cNvSpPr>
            <a:spLocks noGrp="1" noChangeArrowheads="1"/>
          </p:cNvSpPr>
          <p:nvPr>
            <p:ph type="title"/>
          </p:nvPr>
        </p:nvSpPr>
        <p:spPr bwMode="auto">
          <a:xfrm>
            <a:off x="5486400" y="6953250"/>
            <a:ext cx="3657600"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US" smtClean="0"/>
              <a:t>Click to edit Master title style</a:t>
            </a:r>
          </a:p>
        </p:txBody>
      </p:sp>
      <p:pic>
        <p:nvPicPr>
          <p:cNvPr id="41997" name="Picture 13" descr="09_PAlg-Back">
            <a:hlinkClick r:id="" action="ppaction://hlinkshowjump?jump=previousslide" highlightClick="1"/>
          </p:cNvPr>
          <p:cNvPicPr>
            <a:picLocks noChangeAspect="1" noChangeArrowheads="1"/>
          </p:cNvPicPr>
          <p:nvPr userDrawn="1"/>
        </p:nvPicPr>
        <p:blipFill>
          <a:blip r:embed="rId18" cstate="print">
            <a:extLst>
              <a:ext uri="{28A0092B-C50C-407E-A947-70E740481C1C}">
                <a14:useLocalDpi xmlns:a14="http://schemas.microsoft.com/office/drawing/2010/main" val="0"/>
              </a:ext>
            </a:extLst>
          </a:blip>
          <a:srcRect/>
          <a:stretch>
            <a:fillRect/>
          </a:stretch>
        </p:blipFill>
        <p:spPr bwMode="auto">
          <a:xfrm>
            <a:off x="8020050" y="6315075"/>
            <a:ext cx="441325" cy="441325"/>
          </a:xfrm>
          <a:prstGeom prst="rect">
            <a:avLst/>
          </a:prstGeom>
          <a:noFill/>
          <a:extLst>
            <a:ext uri="{909E8E84-426E-40DD-AFC4-6F175D3DCCD1}">
              <a14:hiddenFill xmlns:a14="http://schemas.microsoft.com/office/drawing/2010/main">
                <a:solidFill>
                  <a:srgbClr val="FFFFFF"/>
                </a:solidFill>
              </a14:hiddenFill>
            </a:ext>
          </a:extLst>
        </p:spPr>
      </p:pic>
      <p:pic>
        <p:nvPicPr>
          <p:cNvPr id="41998" name="Picture 14" descr="09_PAlg-Forward">
            <a:hlinkClick r:id="" action="ppaction://hlinkshowjump?jump=nextslide" highlightClick="1"/>
          </p:cNvPr>
          <p:cNvPicPr>
            <a:picLocks noChangeAspect="1" noChangeArrowheads="1"/>
          </p:cNvPicPr>
          <p:nvPr userDrawn="1"/>
        </p:nvPicPr>
        <p:blipFill>
          <a:blip r:embed="rId19" cstate="print">
            <a:extLst>
              <a:ext uri="{28A0092B-C50C-407E-A947-70E740481C1C}">
                <a14:useLocalDpi xmlns:a14="http://schemas.microsoft.com/office/drawing/2010/main" val="0"/>
              </a:ext>
            </a:extLst>
          </a:blip>
          <a:srcRect/>
          <a:stretch>
            <a:fillRect/>
          </a:stretch>
        </p:blipFill>
        <p:spPr bwMode="auto">
          <a:xfrm>
            <a:off x="8416925" y="6315075"/>
            <a:ext cx="441325" cy="441325"/>
          </a:xfrm>
          <a:prstGeom prst="rect">
            <a:avLst/>
          </a:prstGeom>
          <a:noFill/>
          <a:extLst>
            <a:ext uri="{909E8E84-426E-40DD-AFC4-6F175D3DCCD1}">
              <a14:hiddenFill xmlns:a14="http://schemas.microsoft.com/office/drawing/2010/main">
                <a:solidFill>
                  <a:srgbClr val="FFFFFF"/>
                </a:solidFill>
              </a14:hiddenFill>
            </a:ext>
          </a:extLst>
        </p:spPr>
      </p:pic>
      <p:pic>
        <p:nvPicPr>
          <p:cNvPr id="42000" name="Picture 16" descr="09_PAlg-Home">
            <a:hlinkClick r:id="rId20" action="ppaction://hlinksldjump" highlightClick="1"/>
          </p:cNvPr>
          <p:cNvPicPr>
            <a:picLocks noChangeAspect="1" noChangeArrowheads="1"/>
          </p:cNvPicPr>
          <p:nvPr userDrawn="1"/>
        </p:nvPicPr>
        <p:blipFill>
          <a:blip r:embed="rId21" cstate="print">
            <a:extLst>
              <a:ext uri="{28A0092B-C50C-407E-A947-70E740481C1C}">
                <a14:useLocalDpi xmlns:a14="http://schemas.microsoft.com/office/drawing/2010/main" val="0"/>
              </a:ext>
            </a:extLst>
          </a:blip>
          <a:srcRect/>
          <a:stretch>
            <a:fillRect/>
          </a:stretch>
        </p:blipFill>
        <p:spPr bwMode="auto">
          <a:xfrm>
            <a:off x="7515225" y="6315075"/>
            <a:ext cx="441325" cy="441325"/>
          </a:xfrm>
          <a:prstGeom prst="rect">
            <a:avLst/>
          </a:prstGeom>
          <a:noFill/>
          <a:extLst>
            <a:ext uri="{909E8E84-426E-40DD-AFC4-6F175D3DCCD1}">
              <a14:hiddenFill xmlns:a14="http://schemas.microsoft.com/office/drawing/2010/main">
                <a:solidFill>
                  <a:srgbClr val="FFFFFF"/>
                </a:solidFill>
              </a14:hiddenFill>
            </a:ext>
          </a:extLst>
        </p:spPr>
      </p:pic>
      <p:pic>
        <p:nvPicPr>
          <p:cNvPr id="41989" name="Picture 5" descr="CheckPointICON"/>
          <p:cNvPicPr>
            <a:picLocks noChangeAspect="1" noChangeArrowheads="1"/>
          </p:cNvPicPr>
          <p:nvPr userDrawn="1"/>
        </p:nvPicPr>
        <p:blipFill>
          <a:blip r:embed="rId22">
            <a:extLst>
              <a:ext uri="{28A0092B-C50C-407E-A947-70E740481C1C}">
                <a14:useLocalDpi xmlns:a14="http://schemas.microsoft.com/office/drawing/2010/main" val="0"/>
              </a:ext>
            </a:extLst>
          </a:blip>
          <a:srcRect/>
          <a:stretch>
            <a:fillRect/>
          </a:stretch>
        </p:blipFill>
        <p:spPr bwMode="auto">
          <a:xfrm>
            <a:off x="7467600" y="776288"/>
            <a:ext cx="1222375" cy="376237"/>
          </a:xfrm>
          <a:prstGeom prst="rect">
            <a:avLst/>
          </a:prstGeom>
          <a:noFill/>
          <a:extLst>
            <a:ext uri="{909E8E84-426E-40DD-AFC4-6F175D3DCCD1}">
              <a14:hiddenFill xmlns:a14="http://schemas.microsoft.com/office/drawing/2010/main">
                <a:solidFill>
                  <a:srgbClr val="FFFFFF"/>
                </a:solidFill>
              </a14:hiddenFill>
            </a:ext>
          </a:extLst>
        </p:spPr>
      </p:pic>
      <p:sp>
        <p:nvSpPr>
          <p:cNvPr id="42003" name="Text Box 19"/>
          <p:cNvSpPr txBox="1">
            <a:spLocks noChangeArrowheads="1"/>
          </p:cNvSpPr>
          <p:nvPr userDrawn="1"/>
        </p:nvSpPr>
        <p:spPr bwMode="auto">
          <a:xfrm>
            <a:off x="3886200" y="800100"/>
            <a:ext cx="3124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b="1">
                <a:solidFill>
                  <a:srgbClr val="18984C"/>
                </a:solidFill>
              </a:rPr>
              <a:t>Over Chapter 7</a:t>
            </a:r>
          </a:p>
        </p:txBody>
      </p:sp>
      <p:pic>
        <p:nvPicPr>
          <p:cNvPr id="42009" name="Picture 25" descr="09PreAlg LNHeader08-01"/>
          <p:cNvPicPr>
            <a:picLocks noChangeAspect="1" noChangeArrowheads="1"/>
          </p:cNvPicPr>
          <p:nvPr userDrawn="1"/>
        </p:nvPicPr>
        <p:blipFill>
          <a:blip r:embed="rId23">
            <a:extLst>
              <a:ext uri="{28A0092B-C50C-407E-A947-70E740481C1C}">
                <a14:useLocalDpi xmlns:a14="http://schemas.microsoft.com/office/drawing/2010/main" val="0"/>
              </a:ext>
            </a:extLst>
          </a:blip>
          <a:srcRect/>
          <a:stretch>
            <a:fillRect/>
          </a:stretch>
        </p:blipFill>
        <p:spPr bwMode="invGray">
          <a:xfrm>
            <a:off x="0" y="-28575"/>
            <a:ext cx="1143000" cy="641350"/>
          </a:xfrm>
          <a:prstGeom prst="rect">
            <a:avLst/>
          </a:prstGeom>
          <a:noFill/>
          <a:extLst>
            <a:ext uri="{909E8E84-426E-40DD-AFC4-6F175D3DCCD1}">
              <a14:hiddenFill xmlns:a14="http://schemas.microsoft.com/office/drawing/2010/main">
                <a:solidFill>
                  <a:srgbClr val="FFFFFF"/>
                </a:solidFill>
              </a14:hiddenFill>
            </a:ext>
          </a:extLst>
        </p:spPr>
      </p:pic>
      <p:pic>
        <p:nvPicPr>
          <p:cNvPr id="42010" name="Picture 26" descr="09_GEOM LTHeader 08-01"/>
          <p:cNvPicPr>
            <a:picLocks noChangeAspect="1" noChangeArrowheads="1"/>
          </p:cNvPicPr>
          <p:nvPr userDrawn="1"/>
        </p:nvPicPr>
        <p:blipFill>
          <a:blip r:embed="rId24">
            <a:extLst>
              <a:ext uri="{28A0092B-C50C-407E-A947-70E740481C1C}">
                <a14:useLocalDpi xmlns:a14="http://schemas.microsoft.com/office/drawing/2010/main" val="0"/>
              </a:ext>
            </a:extLst>
          </a:blip>
          <a:srcRect/>
          <a:stretch>
            <a:fillRect/>
          </a:stretch>
        </p:blipFill>
        <p:spPr bwMode="invGray">
          <a:xfrm>
            <a:off x="1819275" y="0"/>
            <a:ext cx="7324725" cy="419100"/>
          </a:xfrm>
          <a:prstGeom prst="rect">
            <a:avLst/>
          </a:prstGeom>
          <a:noFill/>
          <a:extLst>
            <a:ext uri="{909E8E84-426E-40DD-AFC4-6F175D3DCCD1}">
              <a14:hiddenFill xmlns:a14="http://schemas.microsoft.com/office/drawing/2010/main">
                <a:solidFill>
                  <a:srgbClr val="FFFFFF"/>
                </a:solidFill>
              </a14:hiddenFill>
            </a:ext>
          </a:extLst>
        </p:spPr>
      </p:pic>
      <p:pic>
        <p:nvPicPr>
          <p:cNvPr id="42011" name="CR" descr="09_PAlg-Ch Resources">
            <a:hlinkClick r:id="rId25" action="ppaction://hlinkpres?slideindex=1&amp;slidetitle=" highlightClick="1"/>
          </p:cNvPr>
          <p:cNvPicPr>
            <a:picLocks noChangeAspect="1" noChangeArrowheads="1"/>
          </p:cNvPicPr>
          <p:nvPr userDrawn="1"/>
        </p:nvPicPr>
        <p:blipFill>
          <a:blip r:embed="rId26" cstate="print">
            <a:extLst>
              <a:ext uri="{28A0092B-C50C-407E-A947-70E740481C1C}">
                <a14:useLocalDpi xmlns:a14="http://schemas.microsoft.com/office/drawing/2010/main" val="0"/>
              </a:ext>
            </a:extLst>
          </a:blip>
          <a:srcRect/>
          <a:stretch>
            <a:fillRect/>
          </a:stretch>
        </p:blipFill>
        <p:spPr bwMode="auto">
          <a:xfrm>
            <a:off x="6400800" y="6315075"/>
            <a:ext cx="990600" cy="441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683246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par>
    </p:tnLst>
  </p:timing>
  <p:txStyles>
    <p:titleStyle>
      <a:lvl1pPr algn="r" rtl="0" fontAlgn="base">
        <a:spcBef>
          <a:spcPct val="0"/>
        </a:spcBef>
        <a:spcAft>
          <a:spcPct val="0"/>
        </a:spcAft>
        <a:defRPr sz="1200">
          <a:solidFill>
            <a:schemeClr val="tx1"/>
          </a:solidFill>
          <a:latin typeface="+mj-lt"/>
          <a:ea typeface="+mj-ea"/>
          <a:cs typeface="+mj-cs"/>
        </a:defRPr>
      </a:lvl1pPr>
      <a:lvl2pPr algn="r" rtl="0" fontAlgn="base">
        <a:spcBef>
          <a:spcPct val="0"/>
        </a:spcBef>
        <a:spcAft>
          <a:spcPct val="0"/>
        </a:spcAft>
        <a:defRPr sz="1200">
          <a:solidFill>
            <a:schemeClr val="tx1"/>
          </a:solidFill>
          <a:latin typeface="Arial" charset="0"/>
        </a:defRPr>
      </a:lvl2pPr>
      <a:lvl3pPr algn="r" rtl="0" fontAlgn="base">
        <a:spcBef>
          <a:spcPct val="0"/>
        </a:spcBef>
        <a:spcAft>
          <a:spcPct val="0"/>
        </a:spcAft>
        <a:defRPr sz="1200">
          <a:solidFill>
            <a:schemeClr val="tx1"/>
          </a:solidFill>
          <a:latin typeface="Arial" charset="0"/>
        </a:defRPr>
      </a:lvl3pPr>
      <a:lvl4pPr algn="r" rtl="0" fontAlgn="base">
        <a:spcBef>
          <a:spcPct val="0"/>
        </a:spcBef>
        <a:spcAft>
          <a:spcPct val="0"/>
        </a:spcAft>
        <a:defRPr sz="1200">
          <a:solidFill>
            <a:schemeClr val="tx1"/>
          </a:solidFill>
          <a:latin typeface="Arial" charset="0"/>
        </a:defRPr>
      </a:lvl4pPr>
      <a:lvl5pPr algn="r" rtl="0" fontAlgn="base">
        <a:spcBef>
          <a:spcPct val="0"/>
        </a:spcBef>
        <a:spcAft>
          <a:spcPct val="0"/>
        </a:spcAft>
        <a:defRPr sz="1200">
          <a:solidFill>
            <a:schemeClr val="tx1"/>
          </a:solidFill>
          <a:latin typeface="Arial" charset="0"/>
        </a:defRPr>
      </a:lvl5pPr>
      <a:lvl6pPr marL="457200" algn="r" rtl="0" fontAlgn="base">
        <a:spcBef>
          <a:spcPct val="0"/>
        </a:spcBef>
        <a:spcAft>
          <a:spcPct val="0"/>
        </a:spcAft>
        <a:defRPr sz="1200">
          <a:solidFill>
            <a:schemeClr val="tx1"/>
          </a:solidFill>
          <a:latin typeface="Arial" charset="0"/>
        </a:defRPr>
      </a:lvl6pPr>
      <a:lvl7pPr marL="914400" algn="r" rtl="0" fontAlgn="base">
        <a:spcBef>
          <a:spcPct val="0"/>
        </a:spcBef>
        <a:spcAft>
          <a:spcPct val="0"/>
        </a:spcAft>
        <a:defRPr sz="1200">
          <a:solidFill>
            <a:schemeClr val="tx1"/>
          </a:solidFill>
          <a:latin typeface="Arial" charset="0"/>
        </a:defRPr>
      </a:lvl7pPr>
      <a:lvl8pPr marL="1371600" algn="r" rtl="0" fontAlgn="base">
        <a:spcBef>
          <a:spcPct val="0"/>
        </a:spcBef>
        <a:spcAft>
          <a:spcPct val="0"/>
        </a:spcAft>
        <a:defRPr sz="1200">
          <a:solidFill>
            <a:schemeClr val="tx1"/>
          </a:solidFill>
          <a:latin typeface="Arial" charset="0"/>
        </a:defRPr>
      </a:lvl8pPr>
      <a:lvl9pPr marL="1828800" algn="r" rtl="0" fontAlgn="base">
        <a:spcBef>
          <a:spcPct val="0"/>
        </a:spcBef>
        <a:spcAft>
          <a:spcPct val="0"/>
        </a:spcAft>
        <a:defRPr sz="1200">
          <a:solidFill>
            <a:schemeClr val="tx1"/>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2791" name="Picture 23" descr="09_Geom Int_01A"/>
          <p:cNvPicPr>
            <a:picLocks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hidden">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2783" name="BORDER_2" descr="09_Pre-Algbra Nav_Bar"/>
          <p:cNvPicPr>
            <a:picLocks noChangeAspect="1" noChangeArrowheads="1"/>
          </p:cNvPicPr>
          <p:nvPr userDrawn="1"/>
        </p:nvPicPr>
        <p:blipFill>
          <a:blip r:embed="rId14">
            <a:extLst>
              <a:ext uri="{28A0092B-C50C-407E-A947-70E740481C1C}">
                <a14:useLocalDpi xmlns:a14="http://schemas.microsoft.com/office/drawing/2010/main" val="0"/>
              </a:ext>
            </a:extLst>
          </a:blip>
          <a:srcRect r="9271" b="2942"/>
          <a:stretch>
            <a:fillRect/>
          </a:stretch>
        </p:blipFill>
        <p:spPr bwMode="hidden">
          <a:xfrm>
            <a:off x="847725" y="6067425"/>
            <a:ext cx="8296275" cy="785813"/>
          </a:xfrm>
          <a:prstGeom prst="rect">
            <a:avLst/>
          </a:prstGeom>
          <a:noFill/>
          <a:extLst>
            <a:ext uri="{909E8E84-426E-40DD-AFC4-6F175D3DCCD1}">
              <a14:hiddenFill xmlns:a14="http://schemas.microsoft.com/office/drawing/2010/main">
                <a:solidFill>
                  <a:srgbClr val="FFFFFF"/>
                </a:solidFill>
              </a14:hiddenFill>
            </a:ext>
          </a:extLst>
        </p:spPr>
      </p:pic>
      <p:pic>
        <p:nvPicPr>
          <p:cNvPr id="32784" name="GLOBE" descr="09_PAlg-Online">
            <a:hlinkClick r:id="rId15" highlightClick="1"/>
          </p:cNvPr>
          <p:cNvPicPr>
            <a:picLocks noChangeAspect="1" noChangeArrowheads="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5854700" y="6315075"/>
            <a:ext cx="441325" cy="441325"/>
          </a:xfrm>
          <a:prstGeom prst="rect">
            <a:avLst/>
          </a:prstGeom>
          <a:noFill/>
          <a:extLst>
            <a:ext uri="{909E8E84-426E-40DD-AFC4-6F175D3DCCD1}">
              <a14:hiddenFill xmlns:a14="http://schemas.microsoft.com/office/drawing/2010/main">
                <a:solidFill>
                  <a:srgbClr val="FFFFFF"/>
                </a:solidFill>
              </a14:hiddenFill>
            </a:ext>
          </a:extLst>
        </p:spPr>
      </p:pic>
      <p:sp>
        <p:nvSpPr>
          <p:cNvPr id="32770" name="Rectangle 2"/>
          <p:cNvSpPr>
            <a:spLocks noGrp="1" noChangeArrowheads="1"/>
          </p:cNvSpPr>
          <p:nvPr>
            <p:ph type="title"/>
          </p:nvPr>
        </p:nvSpPr>
        <p:spPr bwMode="auto">
          <a:xfrm>
            <a:off x="5486400" y="6953250"/>
            <a:ext cx="3657600"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US" smtClean="0"/>
              <a:t>Click to edit Master title style</a:t>
            </a:r>
          </a:p>
        </p:txBody>
      </p:sp>
      <p:pic>
        <p:nvPicPr>
          <p:cNvPr id="32781" name="Picture 13" descr="09_PAlg-Back">
            <a:hlinkClick r:id="" action="ppaction://hlinkshowjump?jump=previousslide" highlightClick="1"/>
          </p:cNvPr>
          <p:cNvPicPr>
            <a:picLocks noChangeAspect="1" noChangeArrowheads="1"/>
          </p:cNvPicPr>
          <p:nvPr userDrawn="1"/>
        </p:nvPicPr>
        <p:blipFill>
          <a:blip r:embed="rId17" cstate="print">
            <a:extLst>
              <a:ext uri="{28A0092B-C50C-407E-A947-70E740481C1C}">
                <a14:useLocalDpi xmlns:a14="http://schemas.microsoft.com/office/drawing/2010/main" val="0"/>
              </a:ext>
            </a:extLst>
          </a:blip>
          <a:srcRect/>
          <a:stretch>
            <a:fillRect/>
          </a:stretch>
        </p:blipFill>
        <p:spPr bwMode="auto">
          <a:xfrm>
            <a:off x="8020050" y="6315075"/>
            <a:ext cx="441325" cy="441325"/>
          </a:xfrm>
          <a:prstGeom prst="rect">
            <a:avLst/>
          </a:prstGeom>
          <a:noFill/>
          <a:extLst>
            <a:ext uri="{909E8E84-426E-40DD-AFC4-6F175D3DCCD1}">
              <a14:hiddenFill xmlns:a14="http://schemas.microsoft.com/office/drawing/2010/main">
                <a:solidFill>
                  <a:srgbClr val="FFFFFF"/>
                </a:solidFill>
              </a14:hiddenFill>
            </a:ext>
          </a:extLst>
        </p:spPr>
      </p:pic>
      <p:pic>
        <p:nvPicPr>
          <p:cNvPr id="32782" name="Picture 14" descr="09_PAlg-Forward">
            <a:hlinkClick r:id="" action="ppaction://hlinkshowjump?jump=nextslide" highlightClick="1"/>
          </p:cNvPr>
          <p:cNvPicPr>
            <a:picLocks noChangeAspect="1" noChangeArrowheads="1"/>
          </p:cNvPicPr>
          <p:nvPr userDrawn="1"/>
        </p:nvPicPr>
        <p:blipFill>
          <a:blip r:embed="rId18" cstate="print">
            <a:extLst>
              <a:ext uri="{28A0092B-C50C-407E-A947-70E740481C1C}">
                <a14:useLocalDpi xmlns:a14="http://schemas.microsoft.com/office/drawing/2010/main" val="0"/>
              </a:ext>
            </a:extLst>
          </a:blip>
          <a:srcRect/>
          <a:stretch>
            <a:fillRect/>
          </a:stretch>
        </p:blipFill>
        <p:spPr bwMode="auto">
          <a:xfrm>
            <a:off x="8416925" y="6315075"/>
            <a:ext cx="441325" cy="441325"/>
          </a:xfrm>
          <a:prstGeom prst="rect">
            <a:avLst/>
          </a:prstGeom>
          <a:noFill/>
          <a:extLst>
            <a:ext uri="{909E8E84-426E-40DD-AFC4-6F175D3DCCD1}">
              <a14:hiddenFill xmlns:a14="http://schemas.microsoft.com/office/drawing/2010/main">
                <a:solidFill>
                  <a:srgbClr val="FFFFFF"/>
                </a:solidFill>
              </a14:hiddenFill>
            </a:ext>
          </a:extLst>
        </p:spPr>
      </p:pic>
      <p:pic>
        <p:nvPicPr>
          <p:cNvPr id="32786" name="Picture 18" descr="09_PAlg-Home">
            <a:hlinkClick r:id="rId19" action="ppaction://hlinksldjump" highlightClick="1"/>
          </p:cNvPr>
          <p:cNvPicPr>
            <a:picLocks noChangeAspect="1" noChangeArrowheads="1"/>
          </p:cNvPicPr>
          <p:nvPr userDrawn="1"/>
        </p:nvPicPr>
        <p:blipFill>
          <a:blip r:embed="rId20" cstate="print">
            <a:extLst>
              <a:ext uri="{28A0092B-C50C-407E-A947-70E740481C1C}">
                <a14:useLocalDpi xmlns:a14="http://schemas.microsoft.com/office/drawing/2010/main" val="0"/>
              </a:ext>
            </a:extLst>
          </a:blip>
          <a:srcRect/>
          <a:stretch>
            <a:fillRect/>
          </a:stretch>
        </p:blipFill>
        <p:spPr bwMode="auto">
          <a:xfrm>
            <a:off x="7515225" y="6315075"/>
            <a:ext cx="441325" cy="441325"/>
          </a:xfrm>
          <a:prstGeom prst="rect">
            <a:avLst/>
          </a:prstGeom>
          <a:noFill/>
          <a:extLst>
            <a:ext uri="{909E8E84-426E-40DD-AFC4-6F175D3DCCD1}">
              <a14:hiddenFill xmlns:a14="http://schemas.microsoft.com/office/drawing/2010/main">
                <a:solidFill>
                  <a:srgbClr val="FFFFFF"/>
                </a:solidFill>
              </a14:hiddenFill>
            </a:ext>
          </a:extLst>
        </p:spPr>
      </p:pic>
      <p:pic>
        <p:nvPicPr>
          <p:cNvPr id="32792" name="Picture 24" descr="09PreAlg LNHeader08-01"/>
          <p:cNvPicPr>
            <a:picLocks noChangeAspect="1" noChangeArrowheads="1"/>
          </p:cNvPicPr>
          <p:nvPr userDrawn="1"/>
        </p:nvPicPr>
        <p:blipFill>
          <a:blip r:embed="rId21">
            <a:extLst>
              <a:ext uri="{28A0092B-C50C-407E-A947-70E740481C1C}">
                <a14:useLocalDpi xmlns:a14="http://schemas.microsoft.com/office/drawing/2010/main" val="0"/>
              </a:ext>
            </a:extLst>
          </a:blip>
          <a:srcRect/>
          <a:stretch>
            <a:fillRect/>
          </a:stretch>
        </p:blipFill>
        <p:spPr bwMode="invGray">
          <a:xfrm>
            <a:off x="0" y="-28575"/>
            <a:ext cx="1143000" cy="641350"/>
          </a:xfrm>
          <a:prstGeom prst="rect">
            <a:avLst/>
          </a:prstGeom>
          <a:noFill/>
          <a:extLst>
            <a:ext uri="{909E8E84-426E-40DD-AFC4-6F175D3DCCD1}">
              <a14:hiddenFill xmlns:a14="http://schemas.microsoft.com/office/drawing/2010/main">
                <a:solidFill>
                  <a:srgbClr val="FFFFFF"/>
                </a:solidFill>
              </a14:hiddenFill>
            </a:ext>
          </a:extLst>
        </p:spPr>
      </p:pic>
      <p:pic>
        <p:nvPicPr>
          <p:cNvPr id="32793" name="Picture 25" descr="09_GEOM LTHeader 08-01"/>
          <p:cNvPicPr>
            <a:picLocks noChangeAspect="1" noChangeArrowheads="1"/>
          </p:cNvPicPr>
          <p:nvPr userDrawn="1"/>
        </p:nvPicPr>
        <p:blipFill>
          <a:blip r:embed="rId22">
            <a:extLst>
              <a:ext uri="{28A0092B-C50C-407E-A947-70E740481C1C}">
                <a14:useLocalDpi xmlns:a14="http://schemas.microsoft.com/office/drawing/2010/main" val="0"/>
              </a:ext>
            </a:extLst>
          </a:blip>
          <a:srcRect/>
          <a:stretch>
            <a:fillRect/>
          </a:stretch>
        </p:blipFill>
        <p:spPr bwMode="invGray">
          <a:xfrm>
            <a:off x="1819275" y="0"/>
            <a:ext cx="7324725" cy="419100"/>
          </a:xfrm>
          <a:prstGeom prst="rect">
            <a:avLst/>
          </a:prstGeom>
          <a:noFill/>
          <a:extLst>
            <a:ext uri="{909E8E84-426E-40DD-AFC4-6F175D3DCCD1}">
              <a14:hiddenFill xmlns:a14="http://schemas.microsoft.com/office/drawing/2010/main">
                <a:solidFill>
                  <a:srgbClr val="FFFFFF"/>
                </a:solidFill>
              </a14:hiddenFill>
            </a:ext>
          </a:extLst>
        </p:spPr>
      </p:pic>
      <p:pic>
        <p:nvPicPr>
          <p:cNvPr id="32794" name="CR" descr="09_PAlg-Ch Resources">
            <a:hlinkClick r:id="rId23" action="ppaction://hlinkpres?slideindex=1&amp;slidetitle=" highlightClick="1"/>
          </p:cNvPr>
          <p:cNvPicPr>
            <a:picLocks noChangeAspect="1" noChangeArrowheads="1"/>
          </p:cNvPicPr>
          <p:nvPr userDrawn="1"/>
        </p:nvPicPr>
        <p:blipFill>
          <a:blip r:embed="rId24" cstate="print">
            <a:extLst>
              <a:ext uri="{28A0092B-C50C-407E-A947-70E740481C1C}">
                <a14:useLocalDpi xmlns:a14="http://schemas.microsoft.com/office/drawing/2010/main" val="0"/>
              </a:ext>
            </a:extLst>
          </a:blip>
          <a:srcRect/>
          <a:stretch>
            <a:fillRect/>
          </a:stretch>
        </p:blipFill>
        <p:spPr bwMode="auto">
          <a:xfrm>
            <a:off x="6400800" y="6315075"/>
            <a:ext cx="990600" cy="441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928579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par>
    </p:tnLst>
  </p:timing>
  <p:txStyles>
    <p:titleStyle>
      <a:lvl1pPr algn="r" rtl="0" fontAlgn="base">
        <a:spcBef>
          <a:spcPct val="0"/>
        </a:spcBef>
        <a:spcAft>
          <a:spcPct val="0"/>
        </a:spcAft>
        <a:defRPr sz="1200">
          <a:solidFill>
            <a:schemeClr val="tx1"/>
          </a:solidFill>
          <a:latin typeface="+mj-lt"/>
          <a:ea typeface="+mj-ea"/>
          <a:cs typeface="+mj-cs"/>
        </a:defRPr>
      </a:lvl1pPr>
      <a:lvl2pPr algn="r" rtl="0" fontAlgn="base">
        <a:spcBef>
          <a:spcPct val="0"/>
        </a:spcBef>
        <a:spcAft>
          <a:spcPct val="0"/>
        </a:spcAft>
        <a:defRPr sz="1200">
          <a:solidFill>
            <a:schemeClr val="tx1"/>
          </a:solidFill>
          <a:latin typeface="Arial" charset="0"/>
        </a:defRPr>
      </a:lvl2pPr>
      <a:lvl3pPr algn="r" rtl="0" fontAlgn="base">
        <a:spcBef>
          <a:spcPct val="0"/>
        </a:spcBef>
        <a:spcAft>
          <a:spcPct val="0"/>
        </a:spcAft>
        <a:defRPr sz="1200">
          <a:solidFill>
            <a:schemeClr val="tx1"/>
          </a:solidFill>
          <a:latin typeface="Arial" charset="0"/>
        </a:defRPr>
      </a:lvl3pPr>
      <a:lvl4pPr algn="r" rtl="0" fontAlgn="base">
        <a:spcBef>
          <a:spcPct val="0"/>
        </a:spcBef>
        <a:spcAft>
          <a:spcPct val="0"/>
        </a:spcAft>
        <a:defRPr sz="1200">
          <a:solidFill>
            <a:schemeClr val="tx1"/>
          </a:solidFill>
          <a:latin typeface="Arial" charset="0"/>
        </a:defRPr>
      </a:lvl4pPr>
      <a:lvl5pPr algn="r" rtl="0" fontAlgn="base">
        <a:spcBef>
          <a:spcPct val="0"/>
        </a:spcBef>
        <a:spcAft>
          <a:spcPct val="0"/>
        </a:spcAft>
        <a:defRPr sz="1200">
          <a:solidFill>
            <a:schemeClr val="tx1"/>
          </a:solidFill>
          <a:latin typeface="Arial" charset="0"/>
        </a:defRPr>
      </a:lvl5pPr>
      <a:lvl6pPr marL="457200" algn="r" rtl="0" fontAlgn="base">
        <a:spcBef>
          <a:spcPct val="0"/>
        </a:spcBef>
        <a:spcAft>
          <a:spcPct val="0"/>
        </a:spcAft>
        <a:defRPr sz="1200">
          <a:solidFill>
            <a:schemeClr val="tx1"/>
          </a:solidFill>
          <a:latin typeface="Arial" charset="0"/>
        </a:defRPr>
      </a:lvl6pPr>
      <a:lvl7pPr marL="914400" algn="r" rtl="0" fontAlgn="base">
        <a:spcBef>
          <a:spcPct val="0"/>
        </a:spcBef>
        <a:spcAft>
          <a:spcPct val="0"/>
        </a:spcAft>
        <a:defRPr sz="1200">
          <a:solidFill>
            <a:schemeClr val="tx1"/>
          </a:solidFill>
          <a:latin typeface="Arial" charset="0"/>
        </a:defRPr>
      </a:lvl7pPr>
      <a:lvl8pPr marL="1371600" algn="r" rtl="0" fontAlgn="base">
        <a:spcBef>
          <a:spcPct val="0"/>
        </a:spcBef>
        <a:spcAft>
          <a:spcPct val="0"/>
        </a:spcAft>
        <a:defRPr sz="1200">
          <a:solidFill>
            <a:schemeClr val="tx1"/>
          </a:solidFill>
          <a:latin typeface="Arial" charset="0"/>
        </a:defRPr>
      </a:lvl8pPr>
      <a:lvl9pPr marL="1828800" algn="r" rtl="0" fontAlgn="base">
        <a:spcBef>
          <a:spcPct val="0"/>
        </a:spcBef>
        <a:spcAft>
          <a:spcPct val="0"/>
        </a:spcAft>
        <a:defRPr sz="1200">
          <a:solidFill>
            <a:schemeClr val="tx1"/>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69646" name="Picture 14" descr="09_Geom Int_01A"/>
          <p:cNvPicPr>
            <a:picLocks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hidden">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69635" name="BORDER_2" descr="09_Pre-Algbra Nav_Bar"/>
          <p:cNvPicPr>
            <a:picLocks noChangeAspect="1" noChangeArrowheads="1"/>
          </p:cNvPicPr>
          <p:nvPr userDrawn="1"/>
        </p:nvPicPr>
        <p:blipFill>
          <a:blip r:embed="rId14">
            <a:extLst>
              <a:ext uri="{28A0092B-C50C-407E-A947-70E740481C1C}">
                <a14:useLocalDpi xmlns:a14="http://schemas.microsoft.com/office/drawing/2010/main" val="0"/>
              </a:ext>
            </a:extLst>
          </a:blip>
          <a:srcRect r="9271" b="2942"/>
          <a:stretch>
            <a:fillRect/>
          </a:stretch>
        </p:blipFill>
        <p:spPr bwMode="hidden">
          <a:xfrm>
            <a:off x="847725" y="6067425"/>
            <a:ext cx="8296275" cy="785813"/>
          </a:xfrm>
          <a:prstGeom prst="rect">
            <a:avLst/>
          </a:prstGeom>
          <a:noFill/>
          <a:extLst>
            <a:ext uri="{909E8E84-426E-40DD-AFC4-6F175D3DCCD1}">
              <a14:hiddenFill xmlns:a14="http://schemas.microsoft.com/office/drawing/2010/main">
                <a:solidFill>
                  <a:srgbClr val="FFFFFF"/>
                </a:solidFill>
              </a14:hiddenFill>
            </a:ext>
          </a:extLst>
        </p:spPr>
      </p:pic>
      <p:pic>
        <p:nvPicPr>
          <p:cNvPr id="69636" name="GLOBE" descr="09_PAlg-Online">
            <a:hlinkClick r:id="rId15" highlightClick="1"/>
          </p:cNvPr>
          <p:cNvPicPr>
            <a:picLocks noChangeAspect="1" noChangeArrowheads="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5854700" y="6315075"/>
            <a:ext cx="441325" cy="441325"/>
          </a:xfrm>
          <a:prstGeom prst="rect">
            <a:avLst/>
          </a:prstGeom>
          <a:noFill/>
          <a:extLst>
            <a:ext uri="{909E8E84-426E-40DD-AFC4-6F175D3DCCD1}">
              <a14:hiddenFill xmlns:a14="http://schemas.microsoft.com/office/drawing/2010/main">
                <a:solidFill>
                  <a:srgbClr val="FFFFFF"/>
                </a:solidFill>
              </a14:hiddenFill>
            </a:ext>
          </a:extLst>
        </p:spPr>
      </p:pic>
      <p:sp>
        <p:nvSpPr>
          <p:cNvPr id="69638" name="Rectangle 6"/>
          <p:cNvSpPr>
            <a:spLocks noGrp="1" noChangeArrowheads="1"/>
          </p:cNvSpPr>
          <p:nvPr>
            <p:ph type="title"/>
          </p:nvPr>
        </p:nvSpPr>
        <p:spPr bwMode="auto">
          <a:xfrm>
            <a:off x="5486400" y="6953250"/>
            <a:ext cx="3657600"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US" smtClean="0"/>
              <a:t>Click to edit Master title style</a:t>
            </a:r>
          </a:p>
        </p:txBody>
      </p:sp>
      <p:pic>
        <p:nvPicPr>
          <p:cNvPr id="69639" name="Picture 7" descr="09_PAlg-Back">
            <a:hlinkClick r:id="" action="ppaction://hlinkshowjump?jump=previousslide" highlightClick="1"/>
          </p:cNvPr>
          <p:cNvPicPr>
            <a:picLocks noChangeAspect="1" noChangeArrowheads="1"/>
          </p:cNvPicPr>
          <p:nvPr userDrawn="1"/>
        </p:nvPicPr>
        <p:blipFill>
          <a:blip r:embed="rId17" cstate="print">
            <a:extLst>
              <a:ext uri="{28A0092B-C50C-407E-A947-70E740481C1C}">
                <a14:useLocalDpi xmlns:a14="http://schemas.microsoft.com/office/drawing/2010/main" val="0"/>
              </a:ext>
            </a:extLst>
          </a:blip>
          <a:srcRect/>
          <a:stretch>
            <a:fillRect/>
          </a:stretch>
        </p:blipFill>
        <p:spPr bwMode="auto">
          <a:xfrm>
            <a:off x="8020050" y="6315075"/>
            <a:ext cx="441325" cy="441325"/>
          </a:xfrm>
          <a:prstGeom prst="rect">
            <a:avLst/>
          </a:prstGeom>
          <a:noFill/>
          <a:extLst>
            <a:ext uri="{909E8E84-426E-40DD-AFC4-6F175D3DCCD1}">
              <a14:hiddenFill xmlns:a14="http://schemas.microsoft.com/office/drawing/2010/main">
                <a:solidFill>
                  <a:srgbClr val="FFFFFF"/>
                </a:solidFill>
              </a14:hiddenFill>
            </a:ext>
          </a:extLst>
        </p:spPr>
      </p:pic>
      <p:pic>
        <p:nvPicPr>
          <p:cNvPr id="69640" name="Picture 8" descr="09_PAlg-Forward">
            <a:hlinkClick r:id="" action="ppaction://hlinkshowjump?jump=nextslide" highlightClick="1"/>
          </p:cNvPr>
          <p:cNvPicPr>
            <a:picLocks noChangeAspect="1" noChangeArrowheads="1"/>
          </p:cNvPicPr>
          <p:nvPr userDrawn="1"/>
        </p:nvPicPr>
        <p:blipFill>
          <a:blip r:embed="rId18" cstate="print">
            <a:extLst>
              <a:ext uri="{28A0092B-C50C-407E-A947-70E740481C1C}">
                <a14:useLocalDpi xmlns:a14="http://schemas.microsoft.com/office/drawing/2010/main" val="0"/>
              </a:ext>
            </a:extLst>
          </a:blip>
          <a:srcRect/>
          <a:stretch>
            <a:fillRect/>
          </a:stretch>
        </p:blipFill>
        <p:spPr bwMode="auto">
          <a:xfrm>
            <a:off x="8416925" y="6315075"/>
            <a:ext cx="441325" cy="441325"/>
          </a:xfrm>
          <a:prstGeom prst="rect">
            <a:avLst/>
          </a:prstGeom>
          <a:noFill/>
          <a:extLst>
            <a:ext uri="{909E8E84-426E-40DD-AFC4-6F175D3DCCD1}">
              <a14:hiddenFill xmlns:a14="http://schemas.microsoft.com/office/drawing/2010/main">
                <a:solidFill>
                  <a:srgbClr val="FFFFFF"/>
                </a:solidFill>
              </a14:hiddenFill>
            </a:ext>
          </a:extLst>
        </p:spPr>
      </p:pic>
      <p:pic>
        <p:nvPicPr>
          <p:cNvPr id="69641" name="Picture 9" descr="09_PAlg-Home">
            <a:hlinkClick r:id="rId19" action="ppaction://hlinksldjump" highlightClick="1"/>
          </p:cNvPr>
          <p:cNvPicPr>
            <a:picLocks noChangeAspect="1" noChangeArrowheads="1"/>
          </p:cNvPicPr>
          <p:nvPr userDrawn="1"/>
        </p:nvPicPr>
        <p:blipFill>
          <a:blip r:embed="rId20" cstate="print">
            <a:extLst>
              <a:ext uri="{28A0092B-C50C-407E-A947-70E740481C1C}">
                <a14:useLocalDpi xmlns:a14="http://schemas.microsoft.com/office/drawing/2010/main" val="0"/>
              </a:ext>
            </a:extLst>
          </a:blip>
          <a:srcRect/>
          <a:stretch>
            <a:fillRect/>
          </a:stretch>
        </p:blipFill>
        <p:spPr bwMode="auto">
          <a:xfrm>
            <a:off x="7515225" y="6315075"/>
            <a:ext cx="441325" cy="441325"/>
          </a:xfrm>
          <a:prstGeom prst="rect">
            <a:avLst/>
          </a:prstGeom>
          <a:noFill/>
          <a:extLst>
            <a:ext uri="{909E8E84-426E-40DD-AFC4-6F175D3DCCD1}">
              <a14:hiddenFill xmlns:a14="http://schemas.microsoft.com/office/drawing/2010/main">
                <a:solidFill>
                  <a:srgbClr val="FFFFFF"/>
                </a:solidFill>
              </a14:hiddenFill>
            </a:ext>
          </a:extLst>
        </p:spPr>
      </p:pic>
      <p:pic>
        <p:nvPicPr>
          <p:cNvPr id="69642" name="Picture 10" descr="Example_1"/>
          <p:cNvPicPr>
            <a:picLocks noChangeAspect="1" noChangeArrowheads="1"/>
          </p:cNvPicPr>
          <p:nvPr userDrawn="1"/>
        </p:nvPicPr>
        <p:blipFill>
          <a:blip r:embed="rId21">
            <a:extLst>
              <a:ext uri="{28A0092B-C50C-407E-A947-70E740481C1C}">
                <a14:useLocalDpi xmlns:a14="http://schemas.microsoft.com/office/drawing/2010/main" val="0"/>
              </a:ext>
            </a:extLst>
          </a:blip>
          <a:srcRect/>
          <a:stretch>
            <a:fillRect/>
          </a:stretch>
        </p:blipFill>
        <p:spPr bwMode="auto">
          <a:xfrm>
            <a:off x="581025" y="657225"/>
            <a:ext cx="6738938" cy="2990850"/>
          </a:xfrm>
          <a:prstGeom prst="rect">
            <a:avLst/>
          </a:prstGeom>
          <a:noFill/>
          <a:extLst>
            <a:ext uri="{909E8E84-426E-40DD-AFC4-6F175D3DCCD1}">
              <a14:hiddenFill xmlns:a14="http://schemas.microsoft.com/office/drawing/2010/main">
                <a:solidFill>
                  <a:srgbClr val="FFFFFF"/>
                </a:solidFill>
              </a14:hiddenFill>
            </a:ext>
          </a:extLst>
        </p:spPr>
      </p:pic>
      <p:pic>
        <p:nvPicPr>
          <p:cNvPr id="69647" name="Picture 15" descr="09PreAlg LNHeader08-01"/>
          <p:cNvPicPr>
            <a:picLocks noChangeAspect="1" noChangeArrowheads="1"/>
          </p:cNvPicPr>
          <p:nvPr userDrawn="1"/>
        </p:nvPicPr>
        <p:blipFill>
          <a:blip r:embed="rId22">
            <a:extLst>
              <a:ext uri="{28A0092B-C50C-407E-A947-70E740481C1C}">
                <a14:useLocalDpi xmlns:a14="http://schemas.microsoft.com/office/drawing/2010/main" val="0"/>
              </a:ext>
            </a:extLst>
          </a:blip>
          <a:srcRect/>
          <a:stretch>
            <a:fillRect/>
          </a:stretch>
        </p:blipFill>
        <p:spPr bwMode="invGray">
          <a:xfrm>
            <a:off x="0" y="-28575"/>
            <a:ext cx="1143000" cy="641350"/>
          </a:xfrm>
          <a:prstGeom prst="rect">
            <a:avLst/>
          </a:prstGeom>
          <a:noFill/>
          <a:extLst>
            <a:ext uri="{909E8E84-426E-40DD-AFC4-6F175D3DCCD1}">
              <a14:hiddenFill xmlns:a14="http://schemas.microsoft.com/office/drawing/2010/main">
                <a:solidFill>
                  <a:srgbClr val="FFFFFF"/>
                </a:solidFill>
              </a14:hiddenFill>
            </a:ext>
          </a:extLst>
        </p:spPr>
      </p:pic>
      <p:pic>
        <p:nvPicPr>
          <p:cNvPr id="69648" name="Picture 16" descr="09_GEOM LTHeader 08-01"/>
          <p:cNvPicPr>
            <a:picLocks noChangeAspect="1" noChangeArrowheads="1"/>
          </p:cNvPicPr>
          <p:nvPr userDrawn="1"/>
        </p:nvPicPr>
        <p:blipFill>
          <a:blip r:embed="rId23">
            <a:extLst>
              <a:ext uri="{28A0092B-C50C-407E-A947-70E740481C1C}">
                <a14:useLocalDpi xmlns:a14="http://schemas.microsoft.com/office/drawing/2010/main" val="0"/>
              </a:ext>
            </a:extLst>
          </a:blip>
          <a:srcRect/>
          <a:stretch>
            <a:fillRect/>
          </a:stretch>
        </p:blipFill>
        <p:spPr bwMode="invGray">
          <a:xfrm>
            <a:off x="1819275" y="0"/>
            <a:ext cx="7324725" cy="419100"/>
          </a:xfrm>
          <a:prstGeom prst="rect">
            <a:avLst/>
          </a:prstGeom>
          <a:noFill/>
          <a:extLst>
            <a:ext uri="{909E8E84-426E-40DD-AFC4-6F175D3DCCD1}">
              <a14:hiddenFill xmlns:a14="http://schemas.microsoft.com/office/drawing/2010/main">
                <a:solidFill>
                  <a:srgbClr val="FFFFFF"/>
                </a:solidFill>
              </a14:hiddenFill>
            </a:ext>
          </a:extLst>
        </p:spPr>
      </p:pic>
      <p:pic>
        <p:nvPicPr>
          <p:cNvPr id="69649" name="CR" descr="09_PAlg-Ch Resources">
            <a:hlinkClick r:id="rId24" action="ppaction://hlinkpres?slideindex=1&amp;slidetitle=" highlightClick="1"/>
          </p:cNvPr>
          <p:cNvPicPr>
            <a:picLocks noChangeAspect="1" noChangeArrowheads="1"/>
          </p:cNvPicPr>
          <p:nvPr userDrawn="1"/>
        </p:nvPicPr>
        <p:blipFill>
          <a:blip r:embed="rId25" cstate="print">
            <a:extLst>
              <a:ext uri="{28A0092B-C50C-407E-A947-70E740481C1C}">
                <a14:useLocalDpi xmlns:a14="http://schemas.microsoft.com/office/drawing/2010/main" val="0"/>
              </a:ext>
            </a:extLst>
          </a:blip>
          <a:srcRect/>
          <a:stretch>
            <a:fillRect/>
          </a:stretch>
        </p:blipFill>
        <p:spPr bwMode="auto">
          <a:xfrm>
            <a:off x="6400800" y="6315075"/>
            <a:ext cx="990600" cy="441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8242966"/>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iming>
    <p:tnLst>
      <p:par>
        <p:cTn id="1" dur="indefinite" restart="never" nodeType="tmRoot"/>
      </p:par>
    </p:tnLst>
  </p:timing>
  <p:txStyles>
    <p:titleStyle>
      <a:lvl1pPr algn="r" rtl="0" fontAlgn="base">
        <a:spcBef>
          <a:spcPct val="0"/>
        </a:spcBef>
        <a:spcAft>
          <a:spcPct val="0"/>
        </a:spcAft>
        <a:defRPr sz="1200">
          <a:solidFill>
            <a:schemeClr val="tx1"/>
          </a:solidFill>
          <a:latin typeface="+mj-lt"/>
          <a:ea typeface="+mj-ea"/>
          <a:cs typeface="+mj-cs"/>
        </a:defRPr>
      </a:lvl1pPr>
      <a:lvl2pPr algn="r" rtl="0" fontAlgn="base">
        <a:spcBef>
          <a:spcPct val="0"/>
        </a:spcBef>
        <a:spcAft>
          <a:spcPct val="0"/>
        </a:spcAft>
        <a:defRPr sz="1200">
          <a:solidFill>
            <a:schemeClr val="tx1"/>
          </a:solidFill>
          <a:latin typeface="Arial" charset="0"/>
        </a:defRPr>
      </a:lvl2pPr>
      <a:lvl3pPr algn="r" rtl="0" fontAlgn="base">
        <a:spcBef>
          <a:spcPct val="0"/>
        </a:spcBef>
        <a:spcAft>
          <a:spcPct val="0"/>
        </a:spcAft>
        <a:defRPr sz="1200">
          <a:solidFill>
            <a:schemeClr val="tx1"/>
          </a:solidFill>
          <a:latin typeface="Arial" charset="0"/>
        </a:defRPr>
      </a:lvl3pPr>
      <a:lvl4pPr algn="r" rtl="0" fontAlgn="base">
        <a:spcBef>
          <a:spcPct val="0"/>
        </a:spcBef>
        <a:spcAft>
          <a:spcPct val="0"/>
        </a:spcAft>
        <a:defRPr sz="1200">
          <a:solidFill>
            <a:schemeClr val="tx1"/>
          </a:solidFill>
          <a:latin typeface="Arial" charset="0"/>
        </a:defRPr>
      </a:lvl4pPr>
      <a:lvl5pPr algn="r" rtl="0" fontAlgn="base">
        <a:spcBef>
          <a:spcPct val="0"/>
        </a:spcBef>
        <a:spcAft>
          <a:spcPct val="0"/>
        </a:spcAft>
        <a:defRPr sz="1200">
          <a:solidFill>
            <a:schemeClr val="tx1"/>
          </a:solidFill>
          <a:latin typeface="Arial" charset="0"/>
        </a:defRPr>
      </a:lvl5pPr>
      <a:lvl6pPr marL="457200" algn="r" rtl="0" fontAlgn="base">
        <a:spcBef>
          <a:spcPct val="0"/>
        </a:spcBef>
        <a:spcAft>
          <a:spcPct val="0"/>
        </a:spcAft>
        <a:defRPr sz="1200">
          <a:solidFill>
            <a:schemeClr val="tx1"/>
          </a:solidFill>
          <a:latin typeface="Arial" charset="0"/>
        </a:defRPr>
      </a:lvl6pPr>
      <a:lvl7pPr marL="914400" algn="r" rtl="0" fontAlgn="base">
        <a:spcBef>
          <a:spcPct val="0"/>
        </a:spcBef>
        <a:spcAft>
          <a:spcPct val="0"/>
        </a:spcAft>
        <a:defRPr sz="1200">
          <a:solidFill>
            <a:schemeClr val="tx1"/>
          </a:solidFill>
          <a:latin typeface="Arial" charset="0"/>
        </a:defRPr>
      </a:lvl7pPr>
      <a:lvl8pPr marL="1371600" algn="r" rtl="0" fontAlgn="base">
        <a:spcBef>
          <a:spcPct val="0"/>
        </a:spcBef>
        <a:spcAft>
          <a:spcPct val="0"/>
        </a:spcAft>
        <a:defRPr sz="1200">
          <a:solidFill>
            <a:schemeClr val="tx1"/>
          </a:solidFill>
          <a:latin typeface="Arial" charset="0"/>
        </a:defRPr>
      </a:lvl8pPr>
      <a:lvl9pPr marL="1828800" algn="r" rtl="0" fontAlgn="base">
        <a:spcBef>
          <a:spcPct val="0"/>
        </a:spcBef>
        <a:spcAft>
          <a:spcPct val="0"/>
        </a:spcAft>
        <a:defRPr sz="1200">
          <a:solidFill>
            <a:schemeClr val="tx1"/>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70670" name="Picture 14" descr="09_Geom Int_01A"/>
          <p:cNvPicPr>
            <a:picLocks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hidden">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70659" name="BORDER_2" descr="09_Pre-Algbra Nav_Bar"/>
          <p:cNvPicPr>
            <a:picLocks noChangeAspect="1" noChangeArrowheads="1"/>
          </p:cNvPicPr>
          <p:nvPr userDrawn="1"/>
        </p:nvPicPr>
        <p:blipFill>
          <a:blip r:embed="rId14">
            <a:extLst>
              <a:ext uri="{28A0092B-C50C-407E-A947-70E740481C1C}">
                <a14:useLocalDpi xmlns:a14="http://schemas.microsoft.com/office/drawing/2010/main" val="0"/>
              </a:ext>
            </a:extLst>
          </a:blip>
          <a:srcRect r="9271" b="2942"/>
          <a:stretch>
            <a:fillRect/>
          </a:stretch>
        </p:blipFill>
        <p:spPr bwMode="hidden">
          <a:xfrm>
            <a:off x="847725" y="6067425"/>
            <a:ext cx="8296275" cy="785813"/>
          </a:xfrm>
          <a:prstGeom prst="rect">
            <a:avLst/>
          </a:prstGeom>
          <a:noFill/>
          <a:extLst>
            <a:ext uri="{909E8E84-426E-40DD-AFC4-6F175D3DCCD1}">
              <a14:hiddenFill xmlns:a14="http://schemas.microsoft.com/office/drawing/2010/main">
                <a:solidFill>
                  <a:srgbClr val="FFFFFF"/>
                </a:solidFill>
              </a14:hiddenFill>
            </a:ext>
          </a:extLst>
        </p:spPr>
      </p:pic>
      <p:pic>
        <p:nvPicPr>
          <p:cNvPr id="70660" name="GLOBE" descr="09_PAlg-Online">
            <a:hlinkClick r:id="rId15" highlightClick="1"/>
          </p:cNvPr>
          <p:cNvPicPr>
            <a:picLocks noChangeAspect="1" noChangeArrowheads="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5854700" y="6315075"/>
            <a:ext cx="441325" cy="441325"/>
          </a:xfrm>
          <a:prstGeom prst="rect">
            <a:avLst/>
          </a:prstGeom>
          <a:noFill/>
          <a:extLst>
            <a:ext uri="{909E8E84-426E-40DD-AFC4-6F175D3DCCD1}">
              <a14:hiddenFill xmlns:a14="http://schemas.microsoft.com/office/drawing/2010/main">
                <a:solidFill>
                  <a:srgbClr val="FFFFFF"/>
                </a:solidFill>
              </a14:hiddenFill>
            </a:ext>
          </a:extLst>
        </p:spPr>
      </p:pic>
      <p:sp>
        <p:nvSpPr>
          <p:cNvPr id="70662" name="Rectangle 6"/>
          <p:cNvSpPr>
            <a:spLocks noGrp="1" noChangeArrowheads="1"/>
          </p:cNvSpPr>
          <p:nvPr>
            <p:ph type="title"/>
          </p:nvPr>
        </p:nvSpPr>
        <p:spPr bwMode="auto">
          <a:xfrm>
            <a:off x="5486400" y="6953250"/>
            <a:ext cx="3657600"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US" smtClean="0"/>
              <a:t>Click to edit Master title style</a:t>
            </a:r>
          </a:p>
        </p:txBody>
      </p:sp>
      <p:pic>
        <p:nvPicPr>
          <p:cNvPr id="70663" name="Picture 7" descr="09_PAlg-Back">
            <a:hlinkClick r:id="" action="ppaction://hlinkshowjump?jump=previousslide" highlightClick="1"/>
          </p:cNvPr>
          <p:cNvPicPr>
            <a:picLocks noChangeAspect="1" noChangeArrowheads="1"/>
          </p:cNvPicPr>
          <p:nvPr userDrawn="1"/>
        </p:nvPicPr>
        <p:blipFill>
          <a:blip r:embed="rId17" cstate="print">
            <a:extLst>
              <a:ext uri="{28A0092B-C50C-407E-A947-70E740481C1C}">
                <a14:useLocalDpi xmlns:a14="http://schemas.microsoft.com/office/drawing/2010/main" val="0"/>
              </a:ext>
            </a:extLst>
          </a:blip>
          <a:srcRect/>
          <a:stretch>
            <a:fillRect/>
          </a:stretch>
        </p:blipFill>
        <p:spPr bwMode="auto">
          <a:xfrm>
            <a:off x="8020050" y="6315075"/>
            <a:ext cx="441325" cy="441325"/>
          </a:xfrm>
          <a:prstGeom prst="rect">
            <a:avLst/>
          </a:prstGeom>
          <a:noFill/>
          <a:extLst>
            <a:ext uri="{909E8E84-426E-40DD-AFC4-6F175D3DCCD1}">
              <a14:hiddenFill xmlns:a14="http://schemas.microsoft.com/office/drawing/2010/main">
                <a:solidFill>
                  <a:srgbClr val="FFFFFF"/>
                </a:solidFill>
              </a14:hiddenFill>
            </a:ext>
          </a:extLst>
        </p:spPr>
      </p:pic>
      <p:pic>
        <p:nvPicPr>
          <p:cNvPr id="70664" name="Picture 8" descr="09_PAlg-Forward">
            <a:hlinkClick r:id="" action="ppaction://hlinkshowjump?jump=nextslide" highlightClick="1"/>
          </p:cNvPr>
          <p:cNvPicPr>
            <a:picLocks noChangeAspect="1" noChangeArrowheads="1"/>
          </p:cNvPicPr>
          <p:nvPr userDrawn="1"/>
        </p:nvPicPr>
        <p:blipFill>
          <a:blip r:embed="rId18" cstate="print">
            <a:extLst>
              <a:ext uri="{28A0092B-C50C-407E-A947-70E740481C1C}">
                <a14:useLocalDpi xmlns:a14="http://schemas.microsoft.com/office/drawing/2010/main" val="0"/>
              </a:ext>
            </a:extLst>
          </a:blip>
          <a:srcRect/>
          <a:stretch>
            <a:fillRect/>
          </a:stretch>
        </p:blipFill>
        <p:spPr bwMode="auto">
          <a:xfrm>
            <a:off x="8416925" y="6315075"/>
            <a:ext cx="441325" cy="441325"/>
          </a:xfrm>
          <a:prstGeom prst="rect">
            <a:avLst/>
          </a:prstGeom>
          <a:noFill/>
          <a:extLst>
            <a:ext uri="{909E8E84-426E-40DD-AFC4-6F175D3DCCD1}">
              <a14:hiddenFill xmlns:a14="http://schemas.microsoft.com/office/drawing/2010/main">
                <a:solidFill>
                  <a:srgbClr val="FFFFFF"/>
                </a:solidFill>
              </a14:hiddenFill>
            </a:ext>
          </a:extLst>
        </p:spPr>
      </p:pic>
      <p:pic>
        <p:nvPicPr>
          <p:cNvPr id="70665" name="Picture 9" descr="09_PAlg-Home">
            <a:hlinkClick r:id="rId19" action="ppaction://hlinksldjump" highlightClick="1"/>
          </p:cNvPr>
          <p:cNvPicPr>
            <a:picLocks noChangeAspect="1" noChangeArrowheads="1"/>
          </p:cNvPicPr>
          <p:nvPr userDrawn="1"/>
        </p:nvPicPr>
        <p:blipFill>
          <a:blip r:embed="rId20" cstate="print">
            <a:extLst>
              <a:ext uri="{28A0092B-C50C-407E-A947-70E740481C1C}">
                <a14:useLocalDpi xmlns:a14="http://schemas.microsoft.com/office/drawing/2010/main" val="0"/>
              </a:ext>
            </a:extLst>
          </a:blip>
          <a:srcRect/>
          <a:stretch>
            <a:fillRect/>
          </a:stretch>
        </p:blipFill>
        <p:spPr bwMode="auto">
          <a:xfrm>
            <a:off x="7515225" y="6315075"/>
            <a:ext cx="441325" cy="441325"/>
          </a:xfrm>
          <a:prstGeom prst="rect">
            <a:avLst/>
          </a:prstGeom>
          <a:noFill/>
          <a:extLst>
            <a:ext uri="{909E8E84-426E-40DD-AFC4-6F175D3DCCD1}">
              <a14:hiddenFill xmlns:a14="http://schemas.microsoft.com/office/drawing/2010/main">
                <a:solidFill>
                  <a:srgbClr val="FFFFFF"/>
                </a:solidFill>
              </a14:hiddenFill>
            </a:ext>
          </a:extLst>
        </p:spPr>
      </p:pic>
      <p:pic>
        <p:nvPicPr>
          <p:cNvPr id="70667" name="Picture 11" descr="Example_2"/>
          <p:cNvPicPr>
            <a:picLocks noChangeAspect="1" noChangeArrowheads="1"/>
          </p:cNvPicPr>
          <p:nvPr userDrawn="1"/>
        </p:nvPicPr>
        <p:blipFill>
          <a:blip r:embed="rId21">
            <a:extLst>
              <a:ext uri="{28A0092B-C50C-407E-A947-70E740481C1C}">
                <a14:useLocalDpi xmlns:a14="http://schemas.microsoft.com/office/drawing/2010/main" val="0"/>
              </a:ext>
            </a:extLst>
          </a:blip>
          <a:srcRect/>
          <a:stretch>
            <a:fillRect/>
          </a:stretch>
        </p:blipFill>
        <p:spPr bwMode="auto">
          <a:xfrm>
            <a:off x="581025" y="657225"/>
            <a:ext cx="6738938" cy="2990850"/>
          </a:xfrm>
          <a:prstGeom prst="rect">
            <a:avLst/>
          </a:prstGeom>
          <a:noFill/>
          <a:extLst>
            <a:ext uri="{909E8E84-426E-40DD-AFC4-6F175D3DCCD1}">
              <a14:hiddenFill xmlns:a14="http://schemas.microsoft.com/office/drawing/2010/main">
                <a:solidFill>
                  <a:srgbClr val="FFFFFF"/>
                </a:solidFill>
              </a14:hiddenFill>
            </a:ext>
          </a:extLst>
        </p:spPr>
      </p:pic>
      <p:pic>
        <p:nvPicPr>
          <p:cNvPr id="70671" name="Picture 15" descr="09PreAlg LNHeader08-01"/>
          <p:cNvPicPr>
            <a:picLocks noChangeAspect="1" noChangeArrowheads="1"/>
          </p:cNvPicPr>
          <p:nvPr userDrawn="1"/>
        </p:nvPicPr>
        <p:blipFill>
          <a:blip r:embed="rId22">
            <a:extLst>
              <a:ext uri="{28A0092B-C50C-407E-A947-70E740481C1C}">
                <a14:useLocalDpi xmlns:a14="http://schemas.microsoft.com/office/drawing/2010/main" val="0"/>
              </a:ext>
            </a:extLst>
          </a:blip>
          <a:srcRect/>
          <a:stretch>
            <a:fillRect/>
          </a:stretch>
        </p:blipFill>
        <p:spPr bwMode="invGray">
          <a:xfrm>
            <a:off x="0" y="-28575"/>
            <a:ext cx="1143000" cy="641350"/>
          </a:xfrm>
          <a:prstGeom prst="rect">
            <a:avLst/>
          </a:prstGeom>
          <a:noFill/>
          <a:extLst>
            <a:ext uri="{909E8E84-426E-40DD-AFC4-6F175D3DCCD1}">
              <a14:hiddenFill xmlns:a14="http://schemas.microsoft.com/office/drawing/2010/main">
                <a:solidFill>
                  <a:srgbClr val="FFFFFF"/>
                </a:solidFill>
              </a14:hiddenFill>
            </a:ext>
          </a:extLst>
        </p:spPr>
      </p:pic>
      <p:pic>
        <p:nvPicPr>
          <p:cNvPr id="70672" name="Picture 16" descr="09_GEOM LTHeader 08-01"/>
          <p:cNvPicPr>
            <a:picLocks noChangeAspect="1" noChangeArrowheads="1"/>
          </p:cNvPicPr>
          <p:nvPr userDrawn="1"/>
        </p:nvPicPr>
        <p:blipFill>
          <a:blip r:embed="rId23">
            <a:extLst>
              <a:ext uri="{28A0092B-C50C-407E-A947-70E740481C1C}">
                <a14:useLocalDpi xmlns:a14="http://schemas.microsoft.com/office/drawing/2010/main" val="0"/>
              </a:ext>
            </a:extLst>
          </a:blip>
          <a:srcRect/>
          <a:stretch>
            <a:fillRect/>
          </a:stretch>
        </p:blipFill>
        <p:spPr bwMode="invGray">
          <a:xfrm>
            <a:off x="1819275" y="0"/>
            <a:ext cx="7324725" cy="419100"/>
          </a:xfrm>
          <a:prstGeom prst="rect">
            <a:avLst/>
          </a:prstGeom>
          <a:noFill/>
          <a:extLst>
            <a:ext uri="{909E8E84-426E-40DD-AFC4-6F175D3DCCD1}">
              <a14:hiddenFill xmlns:a14="http://schemas.microsoft.com/office/drawing/2010/main">
                <a:solidFill>
                  <a:srgbClr val="FFFFFF"/>
                </a:solidFill>
              </a14:hiddenFill>
            </a:ext>
          </a:extLst>
        </p:spPr>
      </p:pic>
      <p:pic>
        <p:nvPicPr>
          <p:cNvPr id="70673" name="CR" descr="09_PAlg-Ch Resources">
            <a:hlinkClick r:id="rId24" action="ppaction://hlinkpres?slideindex=1&amp;slidetitle=" highlightClick="1"/>
          </p:cNvPr>
          <p:cNvPicPr>
            <a:picLocks noChangeAspect="1" noChangeArrowheads="1"/>
          </p:cNvPicPr>
          <p:nvPr userDrawn="1"/>
        </p:nvPicPr>
        <p:blipFill>
          <a:blip r:embed="rId25" cstate="print">
            <a:extLst>
              <a:ext uri="{28A0092B-C50C-407E-A947-70E740481C1C}">
                <a14:useLocalDpi xmlns:a14="http://schemas.microsoft.com/office/drawing/2010/main" val="0"/>
              </a:ext>
            </a:extLst>
          </a:blip>
          <a:srcRect/>
          <a:stretch>
            <a:fillRect/>
          </a:stretch>
        </p:blipFill>
        <p:spPr bwMode="auto">
          <a:xfrm>
            <a:off x="6400800" y="6315075"/>
            <a:ext cx="990600" cy="441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7564383"/>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iming>
    <p:tnLst>
      <p:par>
        <p:cTn id="1" dur="indefinite" restart="never" nodeType="tmRoot"/>
      </p:par>
    </p:tnLst>
  </p:timing>
  <p:txStyles>
    <p:titleStyle>
      <a:lvl1pPr algn="r" rtl="0" fontAlgn="base">
        <a:spcBef>
          <a:spcPct val="0"/>
        </a:spcBef>
        <a:spcAft>
          <a:spcPct val="0"/>
        </a:spcAft>
        <a:defRPr sz="1200">
          <a:solidFill>
            <a:schemeClr val="tx1"/>
          </a:solidFill>
          <a:latin typeface="+mj-lt"/>
          <a:ea typeface="+mj-ea"/>
          <a:cs typeface="+mj-cs"/>
        </a:defRPr>
      </a:lvl1pPr>
      <a:lvl2pPr algn="r" rtl="0" fontAlgn="base">
        <a:spcBef>
          <a:spcPct val="0"/>
        </a:spcBef>
        <a:spcAft>
          <a:spcPct val="0"/>
        </a:spcAft>
        <a:defRPr sz="1200">
          <a:solidFill>
            <a:schemeClr val="tx1"/>
          </a:solidFill>
          <a:latin typeface="Arial" charset="0"/>
        </a:defRPr>
      </a:lvl2pPr>
      <a:lvl3pPr algn="r" rtl="0" fontAlgn="base">
        <a:spcBef>
          <a:spcPct val="0"/>
        </a:spcBef>
        <a:spcAft>
          <a:spcPct val="0"/>
        </a:spcAft>
        <a:defRPr sz="1200">
          <a:solidFill>
            <a:schemeClr val="tx1"/>
          </a:solidFill>
          <a:latin typeface="Arial" charset="0"/>
        </a:defRPr>
      </a:lvl3pPr>
      <a:lvl4pPr algn="r" rtl="0" fontAlgn="base">
        <a:spcBef>
          <a:spcPct val="0"/>
        </a:spcBef>
        <a:spcAft>
          <a:spcPct val="0"/>
        </a:spcAft>
        <a:defRPr sz="1200">
          <a:solidFill>
            <a:schemeClr val="tx1"/>
          </a:solidFill>
          <a:latin typeface="Arial" charset="0"/>
        </a:defRPr>
      </a:lvl4pPr>
      <a:lvl5pPr algn="r" rtl="0" fontAlgn="base">
        <a:spcBef>
          <a:spcPct val="0"/>
        </a:spcBef>
        <a:spcAft>
          <a:spcPct val="0"/>
        </a:spcAft>
        <a:defRPr sz="1200">
          <a:solidFill>
            <a:schemeClr val="tx1"/>
          </a:solidFill>
          <a:latin typeface="Arial" charset="0"/>
        </a:defRPr>
      </a:lvl5pPr>
      <a:lvl6pPr marL="457200" algn="r" rtl="0" fontAlgn="base">
        <a:spcBef>
          <a:spcPct val="0"/>
        </a:spcBef>
        <a:spcAft>
          <a:spcPct val="0"/>
        </a:spcAft>
        <a:defRPr sz="1200">
          <a:solidFill>
            <a:schemeClr val="tx1"/>
          </a:solidFill>
          <a:latin typeface="Arial" charset="0"/>
        </a:defRPr>
      </a:lvl6pPr>
      <a:lvl7pPr marL="914400" algn="r" rtl="0" fontAlgn="base">
        <a:spcBef>
          <a:spcPct val="0"/>
        </a:spcBef>
        <a:spcAft>
          <a:spcPct val="0"/>
        </a:spcAft>
        <a:defRPr sz="1200">
          <a:solidFill>
            <a:schemeClr val="tx1"/>
          </a:solidFill>
          <a:latin typeface="Arial" charset="0"/>
        </a:defRPr>
      </a:lvl7pPr>
      <a:lvl8pPr marL="1371600" algn="r" rtl="0" fontAlgn="base">
        <a:spcBef>
          <a:spcPct val="0"/>
        </a:spcBef>
        <a:spcAft>
          <a:spcPct val="0"/>
        </a:spcAft>
        <a:defRPr sz="1200">
          <a:solidFill>
            <a:schemeClr val="tx1"/>
          </a:solidFill>
          <a:latin typeface="Arial" charset="0"/>
        </a:defRPr>
      </a:lvl8pPr>
      <a:lvl9pPr marL="1828800" algn="r" rtl="0" fontAlgn="base">
        <a:spcBef>
          <a:spcPct val="0"/>
        </a:spcBef>
        <a:spcAft>
          <a:spcPct val="0"/>
        </a:spcAft>
        <a:defRPr sz="1200">
          <a:solidFill>
            <a:schemeClr val="tx1"/>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71694" name="Picture 14" descr="09_Geom Int_01A"/>
          <p:cNvPicPr>
            <a:picLocks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hidden">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71683" name="BORDER_2" descr="09_Pre-Algbra Nav_Bar"/>
          <p:cNvPicPr>
            <a:picLocks noChangeAspect="1" noChangeArrowheads="1"/>
          </p:cNvPicPr>
          <p:nvPr userDrawn="1"/>
        </p:nvPicPr>
        <p:blipFill>
          <a:blip r:embed="rId14">
            <a:extLst>
              <a:ext uri="{28A0092B-C50C-407E-A947-70E740481C1C}">
                <a14:useLocalDpi xmlns:a14="http://schemas.microsoft.com/office/drawing/2010/main" val="0"/>
              </a:ext>
            </a:extLst>
          </a:blip>
          <a:srcRect r="9271" b="2942"/>
          <a:stretch>
            <a:fillRect/>
          </a:stretch>
        </p:blipFill>
        <p:spPr bwMode="hidden">
          <a:xfrm>
            <a:off x="847725" y="6067425"/>
            <a:ext cx="8296275" cy="785813"/>
          </a:xfrm>
          <a:prstGeom prst="rect">
            <a:avLst/>
          </a:prstGeom>
          <a:noFill/>
          <a:extLst>
            <a:ext uri="{909E8E84-426E-40DD-AFC4-6F175D3DCCD1}">
              <a14:hiddenFill xmlns:a14="http://schemas.microsoft.com/office/drawing/2010/main">
                <a:solidFill>
                  <a:srgbClr val="FFFFFF"/>
                </a:solidFill>
              </a14:hiddenFill>
            </a:ext>
          </a:extLst>
        </p:spPr>
      </p:pic>
      <p:pic>
        <p:nvPicPr>
          <p:cNvPr id="71684" name="GLOBE" descr="09_PAlg-Online">
            <a:hlinkClick r:id="rId15" highlightClick="1"/>
          </p:cNvPr>
          <p:cNvPicPr>
            <a:picLocks noChangeAspect="1" noChangeArrowheads="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5854700" y="6315075"/>
            <a:ext cx="441325" cy="441325"/>
          </a:xfrm>
          <a:prstGeom prst="rect">
            <a:avLst/>
          </a:prstGeom>
          <a:noFill/>
          <a:extLst>
            <a:ext uri="{909E8E84-426E-40DD-AFC4-6F175D3DCCD1}">
              <a14:hiddenFill xmlns:a14="http://schemas.microsoft.com/office/drawing/2010/main">
                <a:solidFill>
                  <a:srgbClr val="FFFFFF"/>
                </a:solidFill>
              </a14:hiddenFill>
            </a:ext>
          </a:extLst>
        </p:spPr>
      </p:pic>
      <p:sp>
        <p:nvSpPr>
          <p:cNvPr id="71686" name="Rectangle 6"/>
          <p:cNvSpPr>
            <a:spLocks noGrp="1" noChangeArrowheads="1"/>
          </p:cNvSpPr>
          <p:nvPr>
            <p:ph type="title"/>
          </p:nvPr>
        </p:nvSpPr>
        <p:spPr bwMode="auto">
          <a:xfrm>
            <a:off x="5486400" y="6953250"/>
            <a:ext cx="3657600"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US" smtClean="0"/>
              <a:t>Click to edit Master title style</a:t>
            </a:r>
          </a:p>
        </p:txBody>
      </p:sp>
      <p:pic>
        <p:nvPicPr>
          <p:cNvPr id="71687" name="Picture 7" descr="09_PAlg-Back">
            <a:hlinkClick r:id="" action="ppaction://hlinkshowjump?jump=previousslide" highlightClick="1"/>
          </p:cNvPr>
          <p:cNvPicPr>
            <a:picLocks noChangeAspect="1" noChangeArrowheads="1"/>
          </p:cNvPicPr>
          <p:nvPr userDrawn="1"/>
        </p:nvPicPr>
        <p:blipFill>
          <a:blip r:embed="rId17" cstate="print">
            <a:extLst>
              <a:ext uri="{28A0092B-C50C-407E-A947-70E740481C1C}">
                <a14:useLocalDpi xmlns:a14="http://schemas.microsoft.com/office/drawing/2010/main" val="0"/>
              </a:ext>
            </a:extLst>
          </a:blip>
          <a:srcRect/>
          <a:stretch>
            <a:fillRect/>
          </a:stretch>
        </p:blipFill>
        <p:spPr bwMode="auto">
          <a:xfrm>
            <a:off x="8020050" y="6315075"/>
            <a:ext cx="441325" cy="441325"/>
          </a:xfrm>
          <a:prstGeom prst="rect">
            <a:avLst/>
          </a:prstGeom>
          <a:noFill/>
          <a:extLst>
            <a:ext uri="{909E8E84-426E-40DD-AFC4-6F175D3DCCD1}">
              <a14:hiddenFill xmlns:a14="http://schemas.microsoft.com/office/drawing/2010/main">
                <a:solidFill>
                  <a:srgbClr val="FFFFFF"/>
                </a:solidFill>
              </a14:hiddenFill>
            </a:ext>
          </a:extLst>
        </p:spPr>
      </p:pic>
      <p:pic>
        <p:nvPicPr>
          <p:cNvPr id="71688" name="Picture 8" descr="09_PAlg-Forward">
            <a:hlinkClick r:id="" action="ppaction://hlinkshowjump?jump=nextslide" highlightClick="1"/>
          </p:cNvPr>
          <p:cNvPicPr>
            <a:picLocks noChangeAspect="1" noChangeArrowheads="1"/>
          </p:cNvPicPr>
          <p:nvPr userDrawn="1"/>
        </p:nvPicPr>
        <p:blipFill>
          <a:blip r:embed="rId18" cstate="print">
            <a:extLst>
              <a:ext uri="{28A0092B-C50C-407E-A947-70E740481C1C}">
                <a14:useLocalDpi xmlns:a14="http://schemas.microsoft.com/office/drawing/2010/main" val="0"/>
              </a:ext>
            </a:extLst>
          </a:blip>
          <a:srcRect/>
          <a:stretch>
            <a:fillRect/>
          </a:stretch>
        </p:blipFill>
        <p:spPr bwMode="auto">
          <a:xfrm>
            <a:off x="8416925" y="6315075"/>
            <a:ext cx="441325" cy="441325"/>
          </a:xfrm>
          <a:prstGeom prst="rect">
            <a:avLst/>
          </a:prstGeom>
          <a:noFill/>
          <a:extLst>
            <a:ext uri="{909E8E84-426E-40DD-AFC4-6F175D3DCCD1}">
              <a14:hiddenFill xmlns:a14="http://schemas.microsoft.com/office/drawing/2010/main">
                <a:solidFill>
                  <a:srgbClr val="FFFFFF"/>
                </a:solidFill>
              </a14:hiddenFill>
            </a:ext>
          </a:extLst>
        </p:spPr>
      </p:pic>
      <p:pic>
        <p:nvPicPr>
          <p:cNvPr id="71689" name="Picture 9" descr="09_PAlg-Home">
            <a:hlinkClick r:id="rId19" action="ppaction://hlinksldjump" highlightClick="1"/>
          </p:cNvPr>
          <p:cNvPicPr>
            <a:picLocks noChangeAspect="1" noChangeArrowheads="1"/>
          </p:cNvPicPr>
          <p:nvPr userDrawn="1"/>
        </p:nvPicPr>
        <p:blipFill>
          <a:blip r:embed="rId20" cstate="print">
            <a:extLst>
              <a:ext uri="{28A0092B-C50C-407E-A947-70E740481C1C}">
                <a14:useLocalDpi xmlns:a14="http://schemas.microsoft.com/office/drawing/2010/main" val="0"/>
              </a:ext>
            </a:extLst>
          </a:blip>
          <a:srcRect/>
          <a:stretch>
            <a:fillRect/>
          </a:stretch>
        </p:blipFill>
        <p:spPr bwMode="auto">
          <a:xfrm>
            <a:off x="7515225" y="6315075"/>
            <a:ext cx="441325" cy="441325"/>
          </a:xfrm>
          <a:prstGeom prst="rect">
            <a:avLst/>
          </a:prstGeom>
          <a:noFill/>
          <a:extLst>
            <a:ext uri="{909E8E84-426E-40DD-AFC4-6F175D3DCCD1}">
              <a14:hiddenFill xmlns:a14="http://schemas.microsoft.com/office/drawing/2010/main">
                <a:solidFill>
                  <a:srgbClr val="FFFFFF"/>
                </a:solidFill>
              </a14:hiddenFill>
            </a:ext>
          </a:extLst>
        </p:spPr>
      </p:pic>
      <p:pic>
        <p:nvPicPr>
          <p:cNvPr id="71691" name="Picture 11" descr="Example_3"/>
          <p:cNvPicPr>
            <a:picLocks noChangeAspect="1" noChangeArrowheads="1"/>
          </p:cNvPicPr>
          <p:nvPr userDrawn="1"/>
        </p:nvPicPr>
        <p:blipFill>
          <a:blip r:embed="rId21">
            <a:extLst>
              <a:ext uri="{28A0092B-C50C-407E-A947-70E740481C1C}">
                <a14:useLocalDpi xmlns:a14="http://schemas.microsoft.com/office/drawing/2010/main" val="0"/>
              </a:ext>
            </a:extLst>
          </a:blip>
          <a:srcRect/>
          <a:stretch>
            <a:fillRect/>
          </a:stretch>
        </p:blipFill>
        <p:spPr bwMode="auto">
          <a:xfrm>
            <a:off x="581025" y="657225"/>
            <a:ext cx="6738938" cy="2990850"/>
          </a:xfrm>
          <a:prstGeom prst="rect">
            <a:avLst/>
          </a:prstGeom>
          <a:noFill/>
          <a:extLst>
            <a:ext uri="{909E8E84-426E-40DD-AFC4-6F175D3DCCD1}">
              <a14:hiddenFill xmlns:a14="http://schemas.microsoft.com/office/drawing/2010/main">
                <a:solidFill>
                  <a:srgbClr val="FFFFFF"/>
                </a:solidFill>
              </a14:hiddenFill>
            </a:ext>
          </a:extLst>
        </p:spPr>
      </p:pic>
      <p:pic>
        <p:nvPicPr>
          <p:cNvPr id="71695" name="Picture 15" descr="09PreAlg LNHeader08-01"/>
          <p:cNvPicPr>
            <a:picLocks noChangeAspect="1" noChangeArrowheads="1"/>
          </p:cNvPicPr>
          <p:nvPr userDrawn="1"/>
        </p:nvPicPr>
        <p:blipFill>
          <a:blip r:embed="rId22">
            <a:extLst>
              <a:ext uri="{28A0092B-C50C-407E-A947-70E740481C1C}">
                <a14:useLocalDpi xmlns:a14="http://schemas.microsoft.com/office/drawing/2010/main" val="0"/>
              </a:ext>
            </a:extLst>
          </a:blip>
          <a:srcRect/>
          <a:stretch>
            <a:fillRect/>
          </a:stretch>
        </p:blipFill>
        <p:spPr bwMode="invGray">
          <a:xfrm>
            <a:off x="0" y="-28575"/>
            <a:ext cx="1143000" cy="641350"/>
          </a:xfrm>
          <a:prstGeom prst="rect">
            <a:avLst/>
          </a:prstGeom>
          <a:noFill/>
          <a:extLst>
            <a:ext uri="{909E8E84-426E-40DD-AFC4-6F175D3DCCD1}">
              <a14:hiddenFill xmlns:a14="http://schemas.microsoft.com/office/drawing/2010/main">
                <a:solidFill>
                  <a:srgbClr val="FFFFFF"/>
                </a:solidFill>
              </a14:hiddenFill>
            </a:ext>
          </a:extLst>
        </p:spPr>
      </p:pic>
      <p:pic>
        <p:nvPicPr>
          <p:cNvPr id="71696" name="Picture 16" descr="09_GEOM LTHeader 08-01"/>
          <p:cNvPicPr>
            <a:picLocks noChangeAspect="1" noChangeArrowheads="1"/>
          </p:cNvPicPr>
          <p:nvPr userDrawn="1"/>
        </p:nvPicPr>
        <p:blipFill>
          <a:blip r:embed="rId23">
            <a:extLst>
              <a:ext uri="{28A0092B-C50C-407E-A947-70E740481C1C}">
                <a14:useLocalDpi xmlns:a14="http://schemas.microsoft.com/office/drawing/2010/main" val="0"/>
              </a:ext>
            </a:extLst>
          </a:blip>
          <a:srcRect/>
          <a:stretch>
            <a:fillRect/>
          </a:stretch>
        </p:blipFill>
        <p:spPr bwMode="invGray">
          <a:xfrm>
            <a:off x="1819275" y="0"/>
            <a:ext cx="7324725" cy="419100"/>
          </a:xfrm>
          <a:prstGeom prst="rect">
            <a:avLst/>
          </a:prstGeom>
          <a:noFill/>
          <a:extLst>
            <a:ext uri="{909E8E84-426E-40DD-AFC4-6F175D3DCCD1}">
              <a14:hiddenFill xmlns:a14="http://schemas.microsoft.com/office/drawing/2010/main">
                <a:solidFill>
                  <a:srgbClr val="FFFFFF"/>
                </a:solidFill>
              </a14:hiddenFill>
            </a:ext>
          </a:extLst>
        </p:spPr>
      </p:pic>
      <p:pic>
        <p:nvPicPr>
          <p:cNvPr id="71697" name="CR" descr="09_PAlg-Ch Resources">
            <a:hlinkClick r:id="rId24" action="ppaction://hlinkpres?slideindex=1&amp;slidetitle=" highlightClick="1"/>
          </p:cNvPr>
          <p:cNvPicPr>
            <a:picLocks noChangeAspect="1" noChangeArrowheads="1"/>
          </p:cNvPicPr>
          <p:nvPr userDrawn="1"/>
        </p:nvPicPr>
        <p:blipFill>
          <a:blip r:embed="rId25" cstate="print">
            <a:extLst>
              <a:ext uri="{28A0092B-C50C-407E-A947-70E740481C1C}">
                <a14:useLocalDpi xmlns:a14="http://schemas.microsoft.com/office/drawing/2010/main" val="0"/>
              </a:ext>
            </a:extLst>
          </a:blip>
          <a:srcRect/>
          <a:stretch>
            <a:fillRect/>
          </a:stretch>
        </p:blipFill>
        <p:spPr bwMode="auto">
          <a:xfrm>
            <a:off x="6400800" y="6315075"/>
            <a:ext cx="990600" cy="441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1650467"/>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iming>
    <p:tnLst>
      <p:par>
        <p:cTn id="1" dur="indefinite" restart="never" nodeType="tmRoot"/>
      </p:par>
    </p:tnLst>
  </p:timing>
  <p:txStyles>
    <p:titleStyle>
      <a:lvl1pPr algn="r" rtl="0" fontAlgn="base">
        <a:spcBef>
          <a:spcPct val="0"/>
        </a:spcBef>
        <a:spcAft>
          <a:spcPct val="0"/>
        </a:spcAft>
        <a:defRPr sz="1200">
          <a:solidFill>
            <a:schemeClr val="tx1"/>
          </a:solidFill>
          <a:latin typeface="+mj-lt"/>
          <a:ea typeface="+mj-ea"/>
          <a:cs typeface="+mj-cs"/>
        </a:defRPr>
      </a:lvl1pPr>
      <a:lvl2pPr algn="r" rtl="0" fontAlgn="base">
        <a:spcBef>
          <a:spcPct val="0"/>
        </a:spcBef>
        <a:spcAft>
          <a:spcPct val="0"/>
        </a:spcAft>
        <a:defRPr sz="1200">
          <a:solidFill>
            <a:schemeClr val="tx1"/>
          </a:solidFill>
          <a:latin typeface="Arial" charset="0"/>
        </a:defRPr>
      </a:lvl2pPr>
      <a:lvl3pPr algn="r" rtl="0" fontAlgn="base">
        <a:spcBef>
          <a:spcPct val="0"/>
        </a:spcBef>
        <a:spcAft>
          <a:spcPct val="0"/>
        </a:spcAft>
        <a:defRPr sz="1200">
          <a:solidFill>
            <a:schemeClr val="tx1"/>
          </a:solidFill>
          <a:latin typeface="Arial" charset="0"/>
        </a:defRPr>
      </a:lvl3pPr>
      <a:lvl4pPr algn="r" rtl="0" fontAlgn="base">
        <a:spcBef>
          <a:spcPct val="0"/>
        </a:spcBef>
        <a:spcAft>
          <a:spcPct val="0"/>
        </a:spcAft>
        <a:defRPr sz="1200">
          <a:solidFill>
            <a:schemeClr val="tx1"/>
          </a:solidFill>
          <a:latin typeface="Arial" charset="0"/>
        </a:defRPr>
      </a:lvl4pPr>
      <a:lvl5pPr algn="r" rtl="0" fontAlgn="base">
        <a:spcBef>
          <a:spcPct val="0"/>
        </a:spcBef>
        <a:spcAft>
          <a:spcPct val="0"/>
        </a:spcAft>
        <a:defRPr sz="1200">
          <a:solidFill>
            <a:schemeClr val="tx1"/>
          </a:solidFill>
          <a:latin typeface="Arial" charset="0"/>
        </a:defRPr>
      </a:lvl5pPr>
      <a:lvl6pPr marL="457200" algn="r" rtl="0" fontAlgn="base">
        <a:spcBef>
          <a:spcPct val="0"/>
        </a:spcBef>
        <a:spcAft>
          <a:spcPct val="0"/>
        </a:spcAft>
        <a:defRPr sz="1200">
          <a:solidFill>
            <a:schemeClr val="tx1"/>
          </a:solidFill>
          <a:latin typeface="Arial" charset="0"/>
        </a:defRPr>
      </a:lvl6pPr>
      <a:lvl7pPr marL="914400" algn="r" rtl="0" fontAlgn="base">
        <a:spcBef>
          <a:spcPct val="0"/>
        </a:spcBef>
        <a:spcAft>
          <a:spcPct val="0"/>
        </a:spcAft>
        <a:defRPr sz="1200">
          <a:solidFill>
            <a:schemeClr val="tx1"/>
          </a:solidFill>
          <a:latin typeface="Arial" charset="0"/>
        </a:defRPr>
      </a:lvl7pPr>
      <a:lvl8pPr marL="1371600" algn="r" rtl="0" fontAlgn="base">
        <a:spcBef>
          <a:spcPct val="0"/>
        </a:spcBef>
        <a:spcAft>
          <a:spcPct val="0"/>
        </a:spcAft>
        <a:defRPr sz="1200">
          <a:solidFill>
            <a:schemeClr val="tx1"/>
          </a:solidFill>
          <a:latin typeface="Arial" charset="0"/>
        </a:defRPr>
      </a:lvl8pPr>
      <a:lvl9pPr marL="1828800" algn="r" rtl="0" fontAlgn="base">
        <a:spcBef>
          <a:spcPct val="0"/>
        </a:spcBef>
        <a:spcAft>
          <a:spcPct val="0"/>
        </a:spcAft>
        <a:defRPr sz="1200">
          <a:solidFill>
            <a:schemeClr val="tx1"/>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72718" name="Picture 14" descr="09_Geom Int_01A"/>
          <p:cNvPicPr>
            <a:picLocks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hidden">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72707" name="BORDER_2" descr="09_Pre-Algbra Nav_Bar"/>
          <p:cNvPicPr>
            <a:picLocks noChangeAspect="1" noChangeArrowheads="1"/>
          </p:cNvPicPr>
          <p:nvPr userDrawn="1"/>
        </p:nvPicPr>
        <p:blipFill>
          <a:blip r:embed="rId14">
            <a:extLst>
              <a:ext uri="{28A0092B-C50C-407E-A947-70E740481C1C}">
                <a14:useLocalDpi xmlns:a14="http://schemas.microsoft.com/office/drawing/2010/main" val="0"/>
              </a:ext>
            </a:extLst>
          </a:blip>
          <a:srcRect r="9271" b="2942"/>
          <a:stretch>
            <a:fillRect/>
          </a:stretch>
        </p:blipFill>
        <p:spPr bwMode="hidden">
          <a:xfrm>
            <a:off x="847725" y="6067425"/>
            <a:ext cx="8296275" cy="785813"/>
          </a:xfrm>
          <a:prstGeom prst="rect">
            <a:avLst/>
          </a:prstGeom>
          <a:noFill/>
          <a:extLst>
            <a:ext uri="{909E8E84-426E-40DD-AFC4-6F175D3DCCD1}">
              <a14:hiddenFill xmlns:a14="http://schemas.microsoft.com/office/drawing/2010/main">
                <a:solidFill>
                  <a:srgbClr val="FFFFFF"/>
                </a:solidFill>
              </a14:hiddenFill>
            </a:ext>
          </a:extLst>
        </p:spPr>
      </p:pic>
      <p:pic>
        <p:nvPicPr>
          <p:cNvPr id="72708" name="GLOBE" descr="09_PAlg-Online">
            <a:hlinkClick r:id="rId15" highlightClick="1"/>
          </p:cNvPr>
          <p:cNvPicPr>
            <a:picLocks noChangeAspect="1" noChangeArrowheads="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5854700" y="6315075"/>
            <a:ext cx="441325" cy="441325"/>
          </a:xfrm>
          <a:prstGeom prst="rect">
            <a:avLst/>
          </a:prstGeom>
          <a:noFill/>
          <a:extLst>
            <a:ext uri="{909E8E84-426E-40DD-AFC4-6F175D3DCCD1}">
              <a14:hiddenFill xmlns:a14="http://schemas.microsoft.com/office/drawing/2010/main">
                <a:solidFill>
                  <a:srgbClr val="FFFFFF"/>
                </a:solidFill>
              </a14:hiddenFill>
            </a:ext>
          </a:extLst>
        </p:spPr>
      </p:pic>
      <p:sp>
        <p:nvSpPr>
          <p:cNvPr id="72710" name="Rectangle 6"/>
          <p:cNvSpPr>
            <a:spLocks noGrp="1" noChangeArrowheads="1"/>
          </p:cNvSpPr>
          <p:nvPr>
            <p:ph type="title"/>
          </p:nvPr>
        </p:nvSpPr>
        <p:spPr bwMode="auto">
          <a:xfrm>
            <a:off x="5486400" y="6953250"/>
            <a:ext cx="3657600"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US" smtClean="0"/>
              <a:t>Click to edit Master title style</a:t>
            </a:r>
          </a:p>
        </p:txBody>
      </p:sp>
      <p:pic>
        <p:nvPicPr>
          <p:cNvPr id="72711" name="Picture 7" descr="09_PAlg-Back">
            <a:hlinkClick r:id="" action="ppaction://hlinkshowjump?jump=previousslide" highlightClick="1"/>
          </p:cNvPr>
          <p:cNvPicPr>
            <a:picLocks noChangeAspect="1" noChangeArrowheads="1"/>
          </p:cNvPicPr>
          <p:nvPr userDrawn="1"/>
        </p:nvPicPr>
        <p:blipFill>
          <a:blip r:embed="rId17" cstate="print">
            <a:extLst>
              <a:ext uri="{28A0092B-C50C-407E-A947-70E740481C1C}">
                <a14:useLocalDpi xmlns:a14="http://schemas.microsoft.com/office/drawing/2010/main" val="0"/>
              </a:ext>
            </a:extLst>
          </a:blip>
          <a:srcRect/>
          <a:stretch>
            <a:fillRect/>
          </a:stretch>
        </p:blipFill>
        <p:spPr bwMode="auto">
          <a:xfrm>
            <a:off x="8020050" y="6315075"/>
            <a:ext cx="441325" cy="441325"/>
          </a:xfrm>
          <a:prstGeom prst="rect">
            <a:avLst/>
          </a:prstGeom>
          <a:noFill/>
          <a:extLst>
            <a:ext uri="{909E8E84-426E-40DD-AFC4-6F175D3DCCD1}">
              <a14:hiddenFill xmlns:a14="http://schemas.microsoft.com/office/drawing/2010/main">
                <a:solidFill>
                  <a:srgbClr val="FFFFFF"/>
                </a:solidFill>
              </a14:hiddenFill>
            </a:ext>
          </a:extLst>
        </p:spPr>
      </p:pic>
      <p:pic>
        <p:nvPicPr>
          <p:cNvPr id="72712" name="Picture 8" descr="09_PAlg-Forward">
            <a:hlinkClick r:id="" action="ppaction://hlinkshowjump?jump=nextslide" highlightClick="1"/>
          </p:cNvPr>
          <p:cNvPicPr>
            <a:picLocks noChangeAspect="1" noChangeArrowheads="1"/>
          </p:cNvPicPr>
          <p:nvPr userDrawn="1"/>
        </p:nvPicPr>
        <p:blipFill>
          <a:blip r:embed="rId18" cstate="print">
            <a:extLst>
              <a:ext uri="{28A0092B-C50C-407E-A947-70E740481C1C}">
                <a14:useLocalDpi xmlns:a14="http://schemas.microsoft.com/office/drawing/2010/main" val="0"/>
              </a:ext>
            </a:extLst>
          </a:blip>
          <a:srcRect/>
          <a:stretch>
            <a:fillRect/>
          </a:stretch>
        </p:blipFill>
        <p:spPr bwMode="auto">
          <a:xfrm>
            <a:off x="8416925" y="6315075"/>
            <a:ext cx="441325" cy="441325"/>
          </a:xfrm>
          <a:prstGeom prst="rect">
            <a:avLst/>
          </a:prstGeom>
          <a:noFill/>
          <a:extLst>
            <a:ext uri="{909E8E84-426E-40DD-AFC4-6F175D3DCCD1}">
              <a14:hiddenFill xmlns:a14="http://schemas.microsoft.com/office/drawing/2010/main">
                <a:solidFill>
                  <a:srgbClr val="FFFFFF"/>
                </a:solidFill>
              </a14:hiddenFill>
            </a:ext>
          </a:extLst>
        </p:spPr>
      </p:pic>
      <p:pic>
        <p:nvPicPr>
          <p:cNvPr id="72713" name="Picture 9" descr="09_PAlg-Home">
            <a:hlinkClick r:id="rId19" action="ppaction://hlinksldjump" highlightClick="1"/>
          </p:cNvPr>
          <p:cNvPicPr>
            <a:picLocks noChangeAspect="1" noChangeArrowheads="1"/>
          </p:cNvPicPr>
          <p:nvPr userDrawn="1"/>
        </p:nvPicPr>
        <p:blipFill>
          <a:blip r:embed="rId20" cstate="print">
            <a:extLst>
              <a:ext uri="{28A0092B-C50C-407E-A947-70E740481C1C}">
                <a14:useLocalDpi xmlns:a14="http://schemas.microsoft.com/office/drawing/2010/main" val="0"/>
              </a:ext>
            </a:extLst>
          </a:blip>
          <a:srcRect/>
          <a:stretch>
            <a:fillRect/>
          </a:stretch>
        </p:blipFill>
        <p:spPr bwMode="auto">
          <a:xfrm>
            <a:off x="7515225" y="6315075"/>
            <a:ext cx="441325" cy="441325"/>
          </a:xfrm>
          <a:prstGeom prst="rect">
            <a:avLst/>
          </a:prstGeom>
          <a:noFill/>
          <a:extLst>
            <a:ext uri="{909E8E84-426E-40DD-AFC4-6F175D3DCCD1}">
              <a14:hiddenFill xmlns:a14="http://schemas.microsoft.com/office/drawing/2010/main">
                <a:solidFill>
                  <a:srgbClr val="FFFFFF"/>
                </a:solidFill>
              </a14:hiddenFill>
            </a:ext>
          </a:extLst>
        </p:spPr>
      </p:pic>
      <p:pic>
        <p:nvPicPr>
          <p:cNvPr id="72719" name="Picture 15" descr="09PreAlg LNHeader08-01"/>
          <p:cNvPicPr>
            <a:picLocks noChangeAspect="1" noChangeArrowheads="1"/>
          </p:cNvPicPr>
          <p:nvPr userDrawn="1"/>
        </p:nvPicPr>
        <p:blipFill>
          <a:blip r:embed="rId21">
            <a:extLst>
              <a:ext uri="{28A0092B-C50C-407E-A947-70E740481C1C}">
                <a14:useLocalDpi xmlns:a14="http://schemas.microsoft.com/office/drawing/2010/main" val="0"/>
              </a:ext>
            </a:extLst>
          </a:blip>
          <a:srcRect/>
          <a:stretch>
            <a:fillRect/>
          </a:stretch>
        </p:blipFill>
        <p:spPr bwMode="invGray">
          <a:xfrm>
            <a:off x="0" y="-28575"/>
            <a:ext cx="1143000" cy="641350"/>
          </a:xfrm>
          <a:prstGeom prst="rect">
            <a:avLst/>
          </a:prstGeom>
          <a:noFill/>
          <a:extLst>
            <a:ext uri="{909E8E84-426E-40DD-AFC4-6F175D3DCCD1}">
              <a14:hiddenFill xmlns:a14="http://schemas.microsoft.com/office/drawing/2010/main">
                <a:solidFill>
                  <a:srgbClr val="FFFFFF"/>
                </a:solidFill>
              </a14:hiddenFill>
            </a:ext>
          </a:extLst>
        </p:spPr>
      </p:pic>
      <p:pic>
        <p:nvPicPr>
          <p:cNvPr id="72720" name="Picture 16" descr="09_GEOM LTHeader 08-01"/>
          <p:cNvPicPr>
            <a:picLocks noChangeAspect="1" noChangeArrowheads="1"/>
          </p:cNvPicPr>
          <p:nvPr userDrawn="1"/>
        </p:nvPicPr>
        <p:blipFill>
          <a:blip r:embed="rId22">
            <a:extLst>
              <a:ext uri="{28A0092B-C50C-407E-A947-70E740481C1C}">
                <a14:useLocalDpi xmlns:a14="http://schemas.microsoft.com/office/drawing/2010/main" val="0"/>
              </a:ext>
            </a:extLst>
          </a:blip>
          <a:srcRect/>
          <a:stretch>
            <a:fillRect/>
          </a:stretch>
        </p:blipFill>
        <p:spPr bwMode="invGray">
          <a:xfrm>
            <a:off x="1819275" y="0"/>
            <a:ext cx="7324725" cy="419100"/>
          </a:xfrm>
          <a:prstGeom prst="rect">
            <a:avLst/>
          </a:prstGeom>
          <a:noFill/>
          <a:extLst>
            <a:ext uri="{909E8E84-426E-40DD-AFC4-6F175D3DCCD1}">
              <a14:hiddenFill xmlns:a14="http://schemas.microsoft.com/office/drawing/2010/main">
                <a:solidFill>
                  <a:srgbClr val="FFFFFF"/>
                </a:solidFill>
              </a14:hiddenFill>
            </a:ext>
          </a:extLst>
        </p:spPr>
      </p:pic>
      <p:pic>
        <p:nvPicPr>
          <p:cNvPr id="72721" name="CR" descr="09_PAlg-Ch Resources">
            <a:hlinkClick r:id="rId23" action="ppaction://hlinkpres?slideindex=1&amp;slidetitle=" highlightClick="1"/>
          </p:cNvPr>
          <p:cNvPicPr>
            <a:picLocks noChangeAspect="1" noChangeArrowheads="1"/>
          </p:cNvPicPr>
          <p:nvPr userDrawn="1"/>
        </p:nvPicPr>
        <p:blipFill>
          <a:blip r:embed="rId24" cstate="print">
            <a:extLst>
              <a:ext uri="{28A0092B-C50C-407E-A947-70E740481C1C}">
                <a14:useLocalDpi xmlns:a14="http://schemas.microsoft.com/office/drawing/2010/main" val="0"/>
              </a:ext>
            </a:extLst>
          </a:blip>
          <a:srcRect/>
          <a:stretch>
            <a:fillRect/>
          </a:stretch>
        </p:blipFill>
        <p:spPr bwMode="auto">
          <a:xfrm>
            <a:off x="6400800" y="6315075"/>
            <a:ext cx="990600" cy="441325"/>
          </a:xfrm>
          <a:prstGeom prst="rect">
            <a:avLst/>
          </a:prstGeom>
          <a:noFill/>
          <a:extLst>
            <a:ext uri="{909E8E84-426E-40DD-AFC4-6F175D3DCCD1}">
              <a14:hiddenFill xmlns:a14="http://schemas.microsoft.com/office/drawing/2010/main">
                <a:solidFill>
                  <a:srgbClr val="FFFFFF"/>
                </a:solidFill>
              </a14:hiddenFill>
            </a:ext>
          </a:extLst>
        </p:spPr>
      </p:pic>
      <p:pic>
        <p:nvPicPr>
          <p:cNvPr id="72722" name="Picture 18" descr="Real World Ex_4"/>
          <p:cNvPicPr>
            <a:picLocks noChangeAspect="1" noChangeArrowheads="1"/>
          </p:cNvPicPr>
          <p:nvPr userDrawn="1"/>
        </p:nvPicPr>
        <p:blipFill>
          <a:blip r:embed="rId25">
            <a:extLst>
              <a:ext uri="{28A0092B-C50C-407E-A947-70E740481C1C}">
                <a14:useLocalDpi xmlns:a14="http://schemas.microsoft.com/office/drawing/2010/main" val="0"/>
              </a:ext>
            </a:extLst>
          </a:blip>
          <a:srcRect/>
          <a:stretch>
            <a:fillRect/>
          </a:stretch>
        </p:blipFill>
        <p:spPr bwMode="auto">
          <a:xfrm>
            <a:off x="581025" y="657225"/>
            <a:ext cx="6738938" cy="2990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7149025"/>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iming>
    <p:tnLst>
      <p:par>
        <p:cTn id="1" dur="indefinite" restart="never" nodeType="tmRoot"/>
      </p:par>
    </p:tnLst>
  </p:timing>
  <p:txStyles>
    <p:titleStyle>
      <a:lvl1pPr algn="r" rtl="0" fontAlgn="base">
        <a:spcBef>
          <a:spcPct val="0"/>
        </a:spcBef>
        <a:spcAft>
          <a:spcPct val="0"/>
        </a:spcAft>
        <a:defRPr sz="1200">
          <a:solidFill>
            <a:schemeClr val="tx1"/>
          </a:solidFill>
          <a:latin typeface="+mj-lt"/>
          <a:ea typeface="+mj-ea"/>
          <a:cs typeface="+mj-cs"/>
        </a:defRPr>
      </a:lvl1pPr>
      <a:lvl2pPr algn="r" rtl="0" fontAlgn="base">
        <a:spcBef>
          <a:spcPct val="0"/>
        </a:spcBef>
        <a:spcAft>
          <a:spcPct val="0"/>
        </a:spcAft>
        <a:defRPr sz="1200">
          <a:solidFill>
            <a:schemeClr val="tx1"/>
          </a:solidFill>
          <a:latin typeface="Arial" charset="0"/>
        </a:defRPr>
      </a:lvl2pPr>
      <a:lvl3pPr algn="r" rtl="0" fontAlgn="base">
        <a:spcBef>
          <a:spcPct val="0"/>
        </a:spcBef>
        <a:spcAft>
          <a:spcPct val="0"/>
        </a:spcAft>
        <a:defRPr sz="1200">
          <a:solidFill>
            <a:schemeClr val="tx1"/>
          </a:solidFill>
          <a:latin typeface="Arial" charset="0"/>
        </a:defRPr>
      </a:lvl3pPr>
      <a:lvl4pPr algn="r" rtl="0" fontAlgn="base">
        <a:spcBef>
          <a:spcPct val="0"/>
        </a:spcBef>
        <a:spcAft>
          <a:spcPct val="0"/>
        </a:spcAft>
        <a:defRPr sz="1200">
          <a:solidFill>
            <a:schemeClr val="tx1"/>
          </a:solidFill>
          <a:latin typeface="Arial" charset="0"/>
        </a:defRPr>
      </a:lvl4pPr>
      <a:lvl5pPr algn="r" rtl="0" fontAlgn="base">
        <a:spcBef>
          <a:spcPct val="0"/>
        </a:spcBef>
        <a:spcAft>
          <a:spcPct val="0"/>
        </a:spcAft>
        <a:defRPr sz="1200">
          <a:solidFill>
            <a:schemeClr val="tx1"/>
          </a:solidFill>
          <a:latin typeface="Arial" charset="0"/>
        </a:defRPr>
      </a:lvl5pPr>
      <a:lvl6pPr marL="457200" algn="r" rtl="0" fontAlgn="base">
        <a:spcBef>
          <a:spcPct val="0"/>
        </a:spcBef>
        <a:spcAft>
          <a:spcPct val="0"/>
        </a:spcAft>
        <a:defRPr sz="1200">
          <a:solidFill>
            <a:schemeClr val="tx1"/>
          </a:solidFill>
          <a:latin typeface="Arial" charset="0"/>
        </a:defRPr>
      </a:lvl6pPr>
      <a:lvl7pPr marL="914400" algn="r" rtl="0" fontAlgn="base">
        <a:spcBef>
          <a:spcPct val="0"/>
        </a:spcBef>
        <a:spcAft>
          <a:spcPct val="0"/>
        </a:spcAft>
        <a:defRPr sz="1200">
          <a:solidFill>
            <a:schemeClr val="tx1"/>
          </a:solidFill>
          <a:latin typeface="Arial" charset="0"/>
        </a:defRPr>
      </a:lvl7pPr>
      <a:lvl8pPr marL="1371600" algn="r" rtl="0" fontAlgn="base">
        <a:spcBef>
          <a:spcPct val="0"/>
        </a:spcBef>
        <a:spcAft>
          <a:spcPct val="0"/>
        </a:spcAft>
        <a:defRPr sz="1200">
          <a:solidFill>
            <a:schemeClr val="tx1"/>
          </a:solidFill>
          <a:latin typeface="Arial" charset="0"/>
        </a:defRPr>
      </a:lvl8pPr>
      <a:lvl9pPr marL="1828800" algn="r" rtl="0" fontAlgn="base">
        <a:spcBef>
          <a:spcPct val="0"/>
        </a:spcBef>
        <a:spcAft>
          <a:spcPct val="0"/>
        </a:spcAft>
        <a:defRPr sz="1200">
          <a:solidFill>
            <a:schemeClr val="tx1"/>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3447" name="Picture 23" descr="09_Geom EndOf"/>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446" name="Picture 22" descr="09_Geom Int_01A">
            <a:hlinkClick r:id="rId14" action="ppaction://hlinksldjump"/>
          </p:cNvPr>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427" name="BORDER_2" descr="09_Pre-Algbra Nav_Bar">
            <a:hlinkClick r:id="rId14" action="ppaction://hlinksldjump"/>
          </p:cNvPr>
          <p:cNvPicPr>
            <a:picLocks noChangeAspect="1" noChangeArrowheads="1"/>
          </p:cNvPicPr>
          <p:nvPr userDrawn="1"/>
        </p:nvPicPr>
        <p:blipFill>
          <a:blip r:embed="rId16">
            <a:extLst>
              <a:ext uri="{28A0092B-C50C-407E-A947-70E740481C1C}">
                <a14:useLocalDpi xmlns:a14="http://schemas.microsoft.com/office/drawing/2010/main" val="0"/>
              </a:ext>
            </a:extLst>
          </a:blip>
          <a:srcRect r="9271" b="2942"/>
          <a:stretch>
            <a:fillRect/>
          </a:stretch>
        </p:blipFill>
        <p:spPr bwMode="hidden">
          <a:xfrm>
            <a:off x="847725" y="6067425"/>
            <a:ext cx="8296275" cy="785813"/>
          </a:xfrm>
          <a:prstGeom prst="rect">
            <a:avLst/>
          </a:prstGeom>
          <a:noFill/>
          <a:extLst>
            <a:ext uri="{909E8E84-426E-40DD-AFC4-6F175D3DCCD1}">
              <a14:hiddenFill xmlns:a14="http://schemas.microsoft.com/office/drawing/2010/main">
                <a:solidFill>
                  <a:srgbClr val="FFFFFF"/>
                </a:solidFill>
              </a14:hiddenFill>
            </a:ext>
          </a:extLst>
        </p:spPr>
      </p:pic>
      <p:pic>
        <p:nvPicPr>
          <p:cNvPr id="103428" name="GLOBE" descr="09_PAlg-Online">
            <a:hlinkClick r:id="rId17" highlightClick="1"/>
          </p:cNvPr>
          <p:cNvPicPr>
            <a:picLocks noChangeAspect="1" noChangeArrowheads="1"/>
          </p:cNvPicPr>
          <p:nvPr userDrawn="1"/>
        </p:nvPicPr>
        <p:blipFill>
          <a:blip r:embed="rId18" cstate="print">
            <a:extLst>
              <a:ext uri="{28A0092B-C50C-407E-A947-70E740481C1C}">
                <a14:useLocalDpi xmlns:a14="http://schemas.microsoft.com/office/drawing/2010/main" val="0"/>
              </a:ext>
            </a:extLst>
          </a:blip>
          <a:srcRect/>
          <a:stretch>
            <a:fillRect/>
          </a:stretch>
        </p:blipFill>
        <p:spPr bwMode="auto">
          <a:xfrm>
            <a:off x="5854700" y="6315075"/>
            <a:ext cx="441325" cy="441325"/>
          </a:xfrm>
          <a:prstGeom prst="rect">
            <a:avLst/>
          </a:prstGeom>
          <a:noFill/>
          <a:extLst>
            <a:ext uri="{909E8E84-426E-40DD-AFC4-6F175D3DCCD1}">
              <a14:hiddenFill xmlns:a14="http://schemas.microsoft.com/office/drawing/2010/main">
                <a:solidFill>
                  <a:srgbClr val="FFFFFF"/>
                </a:solidFill>
              </a14:hiddenFill>
            </a:ext>
          </a:extLst>
        </p:spPr>
      </p:pic>
      <p:sp>
        <p:nvSpPr>
          <p:cNvPr id="103430" name="Rectangle 6"/>
          <p:cNvSpPr>
            <a:spLocks noGrp="1" noChangeArrowheads="1"/>
          </p:cNvSpPr>
          <p:nvPr>
            <p:ph type="title"/>
          </p:nvPr>
        </p:nvSpPr>
        <p:spPr bwMode="auto">
          <a:xfrm>
            <a:off x="5486400" y="6953250"/>
            <a:ext cx="3657600"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US" smtClean="0"/>
              <a:t>Click to edit Master title style</a:t>
            </a:r>
          </a:p>
        </p:txBody>
      </p:sp>
      <p:pic>
        <p:nvPicPr>
          <p:cNvPr id="103431" name="Picture 7" descr="09_PAlg-Back">
            <a:hlinkClick r:id="" action="ppaction://hlinkshowjump?jump=previousslide" highlightClick="1"/>
          </p:cNvPr>
          <p:cNvPicPr>
            <a:picLocks noChangeAspect="1" noChangeArrowheads="1"/>
          </p:cNvPicPr>
          <p:nvPr userDrawn="1"/>
        </p:nvPicPr>
        <p:blipFill>
          <a:blip r:embed="rId19" cstate="print">
            <a:extLst>
              <a:ext uri="{28A0092B-C50C-407E-A947-70E740481C1C}">
                <a14:useLocalDpi xmlns:a14="http://schemas.microsoft.com/office/drawing/2010/main" val="0"/>
              </a:ext>
            </a:extLst>
          </a:blip>
          <a:srcRect/>
          <a:stretch>
            <a:fillRect/>
          </a:stretch>
        </p:blipFill>
        <p:spPr bwMode="auto">
          <a:xfrm>
            <a:off x="8020050" y="6315075"/>
            <a:ext cx="441325" cy="441325"/>
          </a:xfrm>
          <a:prstGeom prst="rect">
            <a:avLst/>
          </a:prstGeom>
          <a:noFill/>
          <a:extLst>
            <a:ext uri="{909E8E84-426E-40DD-AFC4-6F175D3DCCD1}">
              <a14:hiddenFill xmlns:a14="http://schemas.microsoft.com/office/drawing/2010/main">
                <a:solidFill>
                  <a:srgbClr val="FFFFFF"/>
                </a:solidFill>
              </a14:hiddenFill>
            </a:ext>
          </a:extLst>
        </p:spPr>
      </p:pic>
      <p:pic>
        <p:nvPicPr>
          <p:cNvPr id="103433" name="Picture 9" descr="09_PAlg-Home">
            <a:hlinkClick r:id="rId14" action="ppaction://hlinksldjump" highlightClick="1"/>
          </p:cNvPr>
          <p:cNvPicPr>
            <a:picLocks noChangeAspect="1" noChangeArrowheads="1"/>
          </p:cNvPicPr>
          <p:nvPr userDrawn="1"/>
        </p:nvPicPr>
        <p:blipFill>
          <a:blip r:embed="rId20" cstate="print">
            <a:extLst>
              <a:ext uri="{28A0092B-C50C-407E-A947-70E740481C1C}">
                <a14:useLocalDpi xmlns:a14="http://schemas.microsoft.com/office/drawing/2010/main" val="0"/>
              </a:ext>
            </a:extLst>
          </a:blip>
          <a:srcRect/>
          <a:stretch>
            <a:fillRect/>
          </a:stretch>
        </p:blipFill>
        <p:spPr bwMode="auto">
          <a:xfrm>
            <a:off x="7515225" y="6315075"/>
            <a:ext cx="441325" cy="441325"/>
          </a:xfrm>
          <a:prstGeom prst="rect">
            <a:avLst/>
          </a:prstGeom>
          <a:noFill/>
          <a:extLst>
            <a:ext uri="{909E8E84-426E-40DD-AFC4-6F175D3DCCD1}">
              <a14:hiddenFill xmlns:a14="http://schemas.microsoft.com/office/drawing/2010/main">
                <a:solidFill>
                  <a:srgbClr val="FFFFFF"/>
                </a:solidFill>
              </a14:hiddenFill>
            </a:ext>
          </a:extLst>
        </p:spPr>
      </p:pic>
      <p:pic>
        <p:nvPicPr>
          <p:cNvPr id="103438" name="Picture 14" descr="09_PAlg-ForwardDEAD">
            <a:hlinkClick r:id="" action="ppaction://noaction" highlightClick="1" endSnd="1"/>
          </p:cNvPr>
          <p:cNvPicPr>
            <a:picLocks noChangeAspect="1" noChangeArrowheads="1"/>
          </p:cNvPicPr>
          <p:nvPr userDrawn="1"/>
        </p:nvPicPr>
        <p:blipFill>
          <a:blip r:embed="rId21" cstate="print">
            <a:extLst>
              <a:ext uri="{28A0092B-C50C-407E-A947-70E740481C1C}">
                <a14:useLocalDpi xmlns:a14="http://schemas.microsoft.com/office/drawing/2010/main" val="0"/>
              </a:ext>
            </a:extLst>
          </a:blip>
          <a:srcRect/>
          <a:stretch>
            <a:fillRect/>
          </a:stretch>
        </p:blipFill>
        <p:spPr bwMode="auto">
          <a:xfrm>
            <a:off x="8416925" y="6315075"/>
            <a:ext cx="441325" cy="441325"/>
          </a:xfrm>
          <a:prstGeom prst="rect">
            <a:avLst/>
          </a:prstGeom>
          <a:noFill/>
          <a:extLst>
            <a:ext uri="{909E8E84-426E-40DD-AFC4-6F175D3DCCD1}">
              <a14:hiddenFill xmlns:a14="http://schemas.microsoft.com/office/drawing/2010/main">
                <a:solidFill>
                  <a:srgbClr val="FFFFFF"/>
                </a:solidFill>
              </a14:hiddenFill>
            </a:ext>
          </a:extLst>
        </p:spPr>
      </p:pic>
      <p:pic>
        <p:nvPicPr>
          <p:cNvPr id="103443" name="Picture 19" descr="09PreAlg LNHeader08-01"/>
          <p:cNvPicPr>
            <a:picLocks noChangeAspect="1" noChangeArrowheads="1"/>
          </p:cNvPicPr>
          <p:nvPr userDrawn="1"/>
        </p:nvPicPr>
        <p:blipFill>
          <a:blip r:embed="rId22">
            <a:extLst>
              <a:ext uri="{28A0092B-C50C-407E-A947-70E740481C1C}">
                <a14:useLocalDpi xmlns:a14="http://schemas.microsoft.com/office/drawing/2010/main" val="0"/>
              </a:ext>
            </a:extLst>
          </a:blip>
          <a:srcRect/>
          <a:stretch>
            <a:fillRect/>
          </a:stretch>
        </p:blipFill>
        <p:spPr bwMode="auto">
          <a:xfrm>
            <a:off x="0" y="-28575"/>
            <a:ext cx="1143000" cy="641350"/>
          </a:xfrm>
          <a:prstGeom prst="rect">
            <a:avLst/>
          </a:prstGeom>
          <a:noFill/>
          <a:extLst>
            <a:ext uri="{909E8E84-426E-40DD-AFC4-6F175D3DCCD1}">
              <a14:hiddenFill xmlns:a14="http://schemas.microsoft.com/office/drawing/2010/main">
                <a:solidFill>
                  <a:srgbClr val="FFFFFF"/>
                </a:solidFill>
              </a14:hiddenFill>
            </a:ext>
          </a:extLst>
        </p:spPr>
      </p:pic>
      <p:pic>
        <p:nvPicPr>
          <p:cNvPr id="103444" name="Picture 20" descr="09_GEOM LTHeader 08-01"/>
          <p:cNvPicPr>
            <a:picLocks noChangeAspect="1" noChangeArrowheads="1"/>
          </p:cNvPicPr>
          <p:nvPr userDrawn="1"/>
        </p:nvPicPr>
        <p:blipFill>
          <a:blip r:embed="rId23">
            <a:extLst>
              <a:ext uri="{28A0092B-C50C-407E-A947-70E740481C1C}">
                <a14:useLocalDpi xmlns:a14="http://schemas.microsoft.com/office/drawing/2010/main" val="0"/>
              </a:ext>
            </a:extLst>
          </a:blip>
          <a:srcRect/>
          <a:stretch>
            <a:fillRect/>
          </a:stretch>
        </p:blipFill>
        <p:spPr bwMode="auto">
          <a:xfrm>
            <a:off x="1819275" y="0"/>
            <a:ext cx="7324725" cy="419100"/>
          </a:xfrm>
          <a:prstGeom prst="rect">
            <a:avLst/>
          </a:prstGeom>
          <a:noFill/>
          <a:extLst>
            <a:ext uri="{909E8E84-426E-40DD-AFC4-6F175D3DCCD1}">
              <a14:hiddenFill xmlns:a14="http://schemas.microsoft.com/office/drawing/2010/main">
                <a:solidFill>
                  <a:srgbClr val="FFFFFF"/>
                </a:solidFill>
              </a14:hiddenFill>
            </a:ext>
          </a:extLst>
        </p:spPr>
      </p:pic>
      <p:pic>
        <p:nvPicPr>
          <p:cNvPr id="103445" name="CR" descr="09_PAlg-Ch Resources">
            <a:hlinkClick r:id="rId24" action="ppaction://hlinkpres?slideindex=1&amp;slidetitle=" highlightClick="1"/>
          </p:cNvPr>
          <p:cNvPicPr>
            <a:picLocks noChangeAspect="1" noChangeArrowheads="1"/>
          </p:cNvPicPr>
          <p:nvPr userDrawn="1"/>
        </p:nvPicPr>
        <p:blipFill>
          <a:blip r:embed="rId25" cstate="print">
            <a:extLst>
              <a:ext uri="{28A0092B-C50C-407E-A947-70E740481C1C}">
                <a14:useLocalDpi xmlns:a14="http://schemas.microsoft.com/office/drawing/2010/main" val="0"/>
              </a:ext>
            </a:extLst>
          </a:blip>
          <a:srcRect/>
          <a:stretch>
            <a:fillRect/>
          </a:stretch>
        </p:blipFill>
        <p:spPr bwMode="auto">
          <a:xfrm>
            <a:off x="6400800" y="6315075"/>
            <a:ext cx="990600" cy="441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8806952"/>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iming>
    <p:tnLst>
      <p:par>
        <p:cTn id="1" dur="indefinite" restart="never" nodeType="tmRoot"/>
      </p:par>
    </p:tnLst>
  </p:timing>
  <p:txStyles>
    <p:titleStyle>
      <a:lvl1pPr algn="r" rtl="0" fontAlgn="base">
        <a:spcBef>
          <a:spcPct val="0"/>
        </a:spcBef>
        <a:spcAft>
          <a:spcPct val="0"/>
        </a:spcAft>
        <a:defRPr sz="1200">
          <a:solidFill>
            <a:schemeClr val="tx1"/>
          </a:solidFill>
          <a:latin typeface="+mj-lt"/>
          <a:ea typeface="+mj-ea"/>
          <a:cs typeface="+mj-cs"/>
        </a:defRPr>
      </a:lvl1pPr>
      <a:lvl2pPr algn="r" rtl="0" fontAlgn="base">
        <a:spcBef>
          <a:spcPct val="0"/>
        </a:spcBef>
        <a:spcAft>
          <a:spcPct val="0"/>
        </a:spcAft>
        <a:defRPr sz="1200">
          <a:solidFill>
            <a:schemeClr val="tx1"/>
          </a:solidFill>
          <a:latin typeface="Arial" charset="0"/>
        </a:defRPr>
      </a:lvl2pPr>
      <a:lvl3pPr algn="r" rtl="0" fontAlgn="base">
        <a:spcBef>
          <a:spcPct val="0"/>
        </a:spcBef>
        <a:spcAft>
          <a:spcPct val="0"/>
        </a:spcAft>
        <a:defRPr sz="1200">
          <a:solidFill>
            <a:schemeClr val="tx1"/>
          </a:solidFill>
          <a:latin typeface="Arial" charset="0"/>
        </a:defRPr>
      </a:lvl3pPr>
      <a:lvl4pPr algn="r" rtl="0" fontAlgn="base">
        <a:spcBef>
          <a:spcPct val="0"/>
        </a:spcBef>
        <a:spcAft>
          <a:spcPct val="0"/>
        </a:spcAft>
        <a:defRPr sz="1200">
          <a:solidFill>
            <a:schemeClr val="tx1"/>
          </a:solidFill>
          <a:latin typeface="Arial" charset="0"/>
        </a:defRPr>
      </a:lvl4pPr>
      <a:lvl5pPr algn="r" rtl="0" fontAlgn="base">
        <a:spcBef>
          <a:spcPct val="0"/>
        </a:spcBef>
        <a:spcAft>
          <a:spcPct val="0"/>
        </a:spcAft>
        <a:defRPr sz="1200">
          <a:solidFill>
            <a:schemeClr val="tx1"/>
          </a:solidFill>
          <a:latin typeface="Arial" charset="0"/>
        </a:defRPr>
      </a:lvl5pPr>
      <a:lvl6pPr marL="457200" algn="r" rtl="0" fontAlgn="base">
        <a:spcBef>
          <a:spcPct val="0"/>
        </a:spcBef>
        <a:spcAft>
          <a:spcPct val="0"/>
        </a:spcAft>
        <a:defRPr sz="1200">
          <a:solidFill>
            <a:schemeClr val="tx1"/>
          </a:solidFill>
          <a:latin typeface="Arial" charset="0"/>
        </a:defRPr>
      </a:lvl6pPr>
      <a:lvl7pPr marL="914400" algn="r" rtl="0" fontAlgn="base">
        <a:spcBef>
          <a:spcPct val="0"/>
        </a:spcBef>
        <a:spcAft>
          <a:spcPct val="0"/>
        </a:spcAft>
        <a:defRPr sz="1200">
          <a:solidFill>
            <a:schemeClr val="tx1"/>
          </a:solidFill>
          <a:latin typeface="Arial" charset="0"/>
        </a:defRPr>
      </a:lvl7pPr>
      <a:lvl8pPr marL="1371600" algn="r" rtl="0" fontAlgn="base">
        <a:spcBef>
          <a:spcPct val="0"/>
        </a:spcBef>
        <a:spcAft>
          <a:spcPct val="0"/>
        </a:spcAft>
        <a:defRPr sz="1200">
          <a:solidFill>
            <a:schemeClr val="tx1"/>
          </a:solidFill>
          <a:latin typeface="Arial" charset="0"/>
        </a:defRPr>
      </a:lvl8pPr>
      <a:lvl9pPr marL="1828800" algn="r" rtl="0" fontAlgn="base">
        <a:spcBef>
          <a:spcPct val="0"/>
        </a:spcBef>
        <a:spcAft>
          <a:spcPct val="0"/>
        </a:spcAft>
        <a:defRPr sz="1200">
          <a:solidFill>
            <a:schemeClr val="tx1"/>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21.png"/></Relationships>
</file>

<file path=ppt/slides/_rels/slide10.xml.rels><?xml version="1.0" encoding="UTF-8" standalone="yes"?>
<Relationships xmlns="http://schemas.openxmlformats.org/package/2006/relationships"><Relationship Id="rId3" Type="http://schemas.openxmlformats.org/officeDocument/2006/relationships/tags" Target="../tags/tag14.xml"/><Relationship Id="rId7" Type="http://schemas.openxmlformats.org/officeDocument/2006/relationships/image" Target="../media/image35.jpeg"/><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image" Target="../media/image13.jpeg"/><Relationship Id="rId5" Type="http://schemas.openxmlformats.org/officeDocument/2006/relationships/image" Target="../media/image30.png"/><Relationship Id="rId4" Type="http://schemas.openxmlformats.org/officeDocument/2006/relationships/slideLayout" Target="../slideLayouts/slideLayout46.xml"/></Relationships>
</file>

<file path=ppt/slides/_rels/slide1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slideLayout" Target="../slideLayouts/slideLayout24.xml"/><Relationship Id="rId1" Type="http://schemas.openxmlformats.org/officeDocument/2006/relationships/tags" Target="../tags/tag15.xml"/></Relationships>
</file>

<file path=ppt/slides/_rels/slide1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slideLayout" Target="../slideLayouts/slideLayout57.xml"/><Relationship Id="rId1" Type="http://schemas.openxmlformats.org/officeDocument/2006/relationships/tags" Target="../tags/tag16.xml"/></Relationships>
</file>

<file path=ppt/slides/_rels/slide1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slideLayout" Target="../slideLayouts/slideLayout57.xml"/><Relationship Id="rId1" Type="http://schemas.openxmlformats.org/officeDocument/2006/relationships/tags" Target="../tags/tag17.xml"/><Relationship Id="rId4" Type="http://schemas.openxmlformats.org/officeDocument/2006/relationships/image" Target="../media/image39.png"/></Relationships>
</file>

<file path=ppt/slides/_rels/slide1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slideLayout" Target="../slideLayouts/slideLayout57.xml"/><Relationship Id="rId1" Type="http://schemas.openxmlformats.org/officeDocument/2006/relationships/tags" Target="../tags/tag18.xml"/></Relationships>
</file>

<file path=ppt/slides/_rels/slide1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slideLayout" Target="../slideLayouts/slideLayout57.xml"/><Relationship Id="rId1" Type="http://schemas.openxmlformats.org/officeDocument/2006/relationships/tags" Target="../tags/tag19.xml"/></Relationships>
</file>

<file path=ppt/slides/_rels/slide16.xml.rels><?xml version="1.0" encoding="UTF-8" standalone="yes"?>
<Relationships xmlns="http://schemas.openxmlformats.org/package/2006/relationships"><Relationship Id="rId3" Type="http://schemas.openxmlformats.org/officeDocument/2006/relationships/tags" Target="../tags/tag22.xml"/><Relationship Id="rId7" Type="http://schemas.openxmlformats.org/officeDocument/2006/relationships/image" Target="../media/image42.jpeg"/><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image" Target="../media/image13.jpeg"/><Relationship Id="rId5" Type="http://schemas.openxmlformats.org/officeDocument/2006/relationships/image" Target="../media/image30.png"/><Relationship Id="rId4" Type="http://schemas.openxmlformats.org/officeDocument/2006/relationships/slideLayout" Target="../slideLayouts/slideLayout57.xml"/></Relationships>
</file>

<file path=ppt/slides/_rels/slide17.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slideLayout" Target="../slideLayouts/slideLayout68.xml"/><Relationship Id="rId1" Type="http://schemas.openxmlformats.org/officeDocument/2006/relationships/tags" Target="../tags/tag23.xml"/></Relationships>
</file>

<file path=ppt/slides/_rels/slide1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slideLayout" Target="../slideLayouts/slideLayout68.xml"/><Relationship Id="rId1" Type="http://schemas.openxmlformats.org/officeDocument/2006/relationships/tags" Target="../tags/tag24.xml"/><Relationship Id="rId4" Type="http://schemas.openxmlformats.org/officeDocument/2006/relationships/image" Target="../media/image45.jpeg"/></Relationships>
</file>

<file path=ppt/slides/_rels/slide1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slideLayout" Target="../slideLayouts/slideLayout68.xml"/><Relationship Id="rId1" Type="http://schemas.openxmlformats.org/officeDocument/2006/relationships/tags" Target="../tags/tag25.xml"/></Relationships>
</file>

<file path=ppt/slides/_rels/slide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Layout" Target="../slideLayouts/slideLayout24.xml"/><Relationship Id="rId1" Type="http://schemas.openxmlformats.org/officeDocument/2006/relationships/tags" Target="../tags/tag2.xml"/><Relationship Id="rId4" Type="http://schemas.openxmlformats.org/officeDocument/2006/relationships/image" Target="../media/image23.png"/></Relationships>
</file>

<file path=ppt/slides/_rels/slide20.xml.rels><?xml version="1.0" encoding="UTF-8" standalone="yes"?>
<Relationships xmlns="http://schemas.openxmlformats.org/package/2006/relationships"><Relationship Id="rId8" Type="http://schemas.openxmlformats.org/officeDocument/2006/relationships/image" Target="../media/image48.jpeg"/><Relationship Id="rId3" Type="http://schemas.openxmlformats.org/officeDocument/2006/relationships/tags" Target="../tags/tag28.xml"/><Relationship Id="rId7" Type="http://schemas.openxmlformats.org/officeDocument/2006/relationships/image" Target="../media/image47.png"/><Relationship Id="rId2" Type="http://schemas.openxmlformats.org/officeDocument/2006/relationships/tags" Target="../tags/tag27.xml"/><Relationship Id="rId1" Type="http://schemas.openxmlformats.org/officeDocument/2006/relationships/tags" Target="../tags/tag26.xml"/><Relationship Id="rId6" Type="http://schemas.openxmlformats.org/officeDocument/2006/relationships/image" Target="../media/image13.jpeg"/><Relationship Id="rId5" Type="http://schemas.openxmlformats.org/officeDocument/2006/relationships/image" Target="../media/image30.png"/><Relationship Id="rId4" Type="http://schemas.openxmlformats.org/officeDocument/2006/relationships/slideLayout" Target="../slideLayouts/slideLayout68.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79.xml"/><Relationship Id="rId1" Type="http://schemas.openxmlformats.org/officeDocument/2006/relationships/tags" Target="../tags/tag29.xml"/></Relationships>
</file>

<file path=ppt/slides/_rels/slide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Layout" Target="../slideLayouts/slideLayout24.xml"/><Relationship Id="rId1" Type="http://schemas.openxmlformats.org/officeDocument/2006/relationships/tags" Target="../tags/tag3.xml"/></Relationships>
</file>

<file path=ppt/slides/_rels/slide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slideLayout" Target="../slideLayouts/slideLayout24.xml"/><Relationship Id="rId1" Type="http://schemas.openxmlformats.org/officeDocument/2006/relationships/tags" Target="../tags/tag4.xml"/></Relationships>
</file>

<file path=ppt/slides/_rels/slide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Layout" Target="../slideLayouts/slideLayout35.xml"/><Relationship Id="rId1" Type="http://schemas.openxmlformats.org/officeDocument/2006/relationships/tags" Target="../tags/tag5.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6.xml.rels><?xml version="1.0" encoding="UTF-8" standalone="yes"?>
<Relationships xmlns="http://schemas.openxmlformats.org/package/2006/relationships"><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image" Target="../media/image13.jpeg"/><Relationship Id="rId5" Type="http://schemas.openxmlformats.org/officeDocument/2006/relationships/image" Target="../media/image30.png"/><Relationship Id="rId4" Type="http://schemas.openxmlformats.org/officeDocument/2006/relationships/slideLayout" Target="../slideLayouts/slideLayout35.xml"/></Relationships>
</file>

<file path=ppt/slides/_rels/slide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slideLayout" Target="../slideLayouts/slideLayout24.xml"/><Relationship Id="rId1" Type="http://schemas.openxmlformats.org/officeDocument/2006/relationships/tags" Target="../tags/tag9.xml"/></Relationships>
</file>

<file path=ppt/slides/_rels/slide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slideLayout" Target="../slideLayouts/slideLayout46.xml"/><Relationship Id="rId1" Type="http://schemas.openxmlformats.org/officeDocument/2006/relationships/tags" Target="../tags/tag10.xml"/><Relationship Id="rId4" Type="http://schemas.openxmlformats.org/officeDocument/2006/relationships/image" Target="../media/image33.jpeg"/></Relationships>
</file>

<file path=ppt/slides/_rels/slide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slideLayout" Target="../slideLayouts/slideLayout46.xml"/><Relationship Id="rId1" Type="http://schemas.openxmlformats.org/officeDocument/2006/relationships/tags" Target="../tags/tag11.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36913" name="Picture 49" descr="09_GEOM NA Splash Flas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6902" name="Picture 38" descr="09_GEOM Splash ARM"/>
          <p:cNvPicPr>
            <a:picLocks noChangeArrowheads="1"/>
          </p:cNvPicPr>
          <p:nvPr/>
        </p:nvPicPr>
        <p:blipFill>
          <a:blip r:embed="rId4">
            <a:extLst>
              <a:ext uri="{28A0092B-C50C-407E-A947-70E740481C1C}">
                <a14:useLocalDpi xmlns:a14="http://schemas.microsoft.com/office/drawing/2010/main" val="0"/>
              </a:ext>
            </a:extLst>
          </a:blip>
          <a:srcRect l="19167" t="64444" r="63020" b="18889"/>
          <a:stretch>
            <a:fillRect/>
          </a:stretch>
        </p:blipFill>
        <p:spPr bwMode="auto">
          <a:xfrm>
            <a:off x="4076700" y="4419600"/>
            <a:ext cx="1628775" cy="1143000"/>
          </a:xfrm>
          <a:prstGeom prst="rect">
            <a:avLst/>
          </a:prstGeom>
          <a:noFill/>
          <a:extLst>
            <a:ext uri="{909E8E84-426E-40DD-AFC4-6F175D3DCCD1}">
              <a14:hiddenFill xmlns:a14="http://schemas.microsoft.com/office/drawing/2010/main">
                <a:solidFill>
                  <a:srgbClr val="FFFFFF"/>
                </a:solidFill>
              </a14:hiddenFill>
            </a:ext>
          </a:extLst>
        </p:spPr>
      </p:pic>
      <p:sp>
        <p:nvSpPr>
          <p:cNvPr id="36866" name="Rectangle 2"/>
          <p:cNvSpPr>
            <a:spLocks noGrp="1" noChangeArrowheads="1"/>
          </p:cNvSpPr>
          <p:nvPr>
            <p:ph type="title"/>
          </p:nvPr>
        </p:nvSpPr>
        <p:spPr/>
        <p:txBody>
          <a:bodyPr/>
          <a:lstStyle/>
          <a:p>
            <a:r>
              <a:rPr lang="en-US"/>
              <a:t>Splash Screen</a:t>
            </a:r>
          </a:p>
        </p:txBody>
      </p:sp>
      <p:pic>
        <p:nvPicPr>
          <p:cNvPr id="36907" name="Picture 43" descr="09PreAlg LNHeader08-0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48150" y="4648200"/>
            <a:ext cx="1143000" cy="641350"/>
          </a:xfrm>
          <a:prstGeom prst="rect">
            <a:avLst/>
          </a:prstGeom>
          <a:noFill/>
          <a:extLst>
            <a:ext uri="{909E8E84-426E-40DD-AFC4-6F175D3DCCD1}">
              <a14:hiddenFill xmlns:a14="http://schemas.microsoft.com/office/drawing/2010/main">
                <a:solidFill>
                  <a:srgbClr val="FFFFFF"/>
                </a:solidFill>
              </a14:hiddenFill>
            </a:ext>
          </a:extLst>
        </p:spPr>
      </p:pic>
      <p:pic>
        <p:nvPicPr>
          <p:cNvPr id="36908" name="Picture 44" descr="09_GEOM LTHeader 08-0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19275" y="4884738"/>
            <a:ext cx="7324725" cy="4191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628930926"/>
      </p:ext>
    </p:extLst>
  </p:cSld>
  <p:clrMapOvr>
    <a:masterClrMapping/>
  </p:clrMapOvr>
  <p:transition>
    <p:zo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TPAnswers"/>
          <p:cNvSpPr>
            <a:spLocks noGrp="1" noChangeArrowheads="1"/>
          </p:cNvSpPr>
          <p:nvPr>
            <p:ph type="body" idx="1"/>
            <p:custDataLst>
              <p:tags r:id="rId2"/>
            </p:custDataLst>
          </p:nvPr>
        </p:nvSpPr>
        <p:spPr bwMode="hidden">
          <a:xfrm>
            <a:off x="7467600" y="3581400"/>
            <a:ext cx="1219200" cy="2362200"/>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609600" indent="-609600">
              <a:buFontTx/>
              <a:buAutoNum type="alphaUcPeriod"/>
            </a:pPr>
            <a:r>
              <a:rPr lang="en-US">
                <a:solidFill>
                  <a:schemeClr val="bg1"/>
                </a:solidFill>
              </a:rPr>
              <a:t>A</a:t>
            </a:r>
          </a:p>
          <a:p>
            <a:pPr marL="609600" indent="-609600">
              <a:buFontTx/>
              <a:buAutoNum type="alphaUcPeriod"/>
            </a:pPr>
            <a:r>
              <a:rPr lang="en-US">
                <a:solidFill>
                  <a:schemeClr val="bg1"/>
                </a:solidFill>
              </a:rPr>
              <a:t>B</a:t>
            </a:r>
          </a:p>
          <a:p>
            <a:pPr marL="609600" indent="-609600">
              <a:buFontTx/>
              <a:buAutoNum type="alphaUcPeriod"/>
            </a:pPr>
            <a:r>
              <a:rPr lang="en-US">
                <a:solidFill>
                  <a:schemeClr val="bg1"/>
                </a:solidFill>
              </a:rPr>
              <a:t>C</a:t>
            </a:r>
          </a:p>
          <a:p>
            <a:pPr marL="609600" indent="-609600">
              <a:buFontTx/>
              <a:buAutoNum type="alphaUcPeriod"/>
            </a:pPr>
            <a:r>
              <a:rPr lang="en-US">
                <a:solidFill>
                  <a:schemeClr val="bg1"/>
                </a:solidFill>
              </a:rPr>
              <a:t>D</a:t>
            </a:r>
          </a:p>
        </p:txBody>
      </p:sp>
      <p:sp>
        <p:nvSpPr>
          <p:cNvPr id="114691" name="TPQuestion"/>
          <p:cNvSpPr>
            <a:spLocks noGrp="1" noChangeArrowheads="1"/>
          </p:cNvSpPr>
          <p:nvPr>
            <p:ph type="title"/>
          </p:nvPr>
        </p:nvSpPr>
        <p:spPr/>
        <p:txBody>
          <a:bodyPr/>
          <a:lstStyle/>
          <a:p>
            <a:r>
              <a:rPr lang="en-US"/>
              <a:t>Example 2</a:t>
            </a:r>
          </a:p>
        </p:txBody>
      </p:sp>
      <p:sp>
        <p:nvSpPr>
          <p:cNvPr id="114693" name="TPAnswers"/>
          <p:cNvSpPr>
            <a:spLocks noChangeArrowheads="1"/>
          </p:cNvSpPr>
          <p:nvPr>
            <p:custDataLst>
              <p:tags r:id="rId3"/>
            </p:custDataLst>
          </p:nvPr>
        </p:nvSpPr>
        <p:spPr bwMode="auto">
          <a:xfrm>
            <a:off x="857250" y="3584575"/>
            <a:ext cx="5086350" cy="2282825"/>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533400" indent="-533400" fontAlgn="base">
              <a:lnSpc>
                <a:spcPct val="90000"/>
              </a:lnSpc>
              <a:spcBef>
                <a:spcPct val="40000"/>
              </a:spcBef>
              <a:spcAft>
                <a:spcPct val="40000"/>
              </a:spcAft>
              <a:buClr>
                <a:srgbClr val="00539D"/>
              </a:buClr>
            </a:pPr>
            <a:r>
              <a:rPr lang="pt-BR" sz="2400" b="1">
                <a:solidFill>
                  <a:srgbClr val="00539D"/>
                </a:solidFill>
                <a:sym typeface="Symbol" pitchFamily="18" charset="2"/>
              </a:rPr>
              <a:t>A.</a:t>
            </a:r>
            <a:r>
              <a:rPr lang="pt-BR" sz="2400" b="1">
                <a:solidFill>
                  <a:srgbClr val="000000"/>
                </a:solidFill>
                <a:sym typeface="Symbol" pitchFamily="18" charset="2"/>
              </a:rPr>
              <a:t>	</a:t>
            </a:r>
            <a:r>
              <a:rPr lang="el-GR" sz="2400" b="1">
                <a:solidFill>
                  <a:srgbClr val="000000"/>
                </a:solidFill>
                <a:cs typeface="Arial" charset="0"/>
                <a:sym typeface="Symbol" pitchFamily="18" charset="2"/>
              </a:rPr>
              <a:t>Δ</a:t>
            </a:r>
            <a:r>
              <a:rPr lang="en-US" sz="2400" b="1" i="1">
                <a:solidFill>
                  <a:srgbClr val="000000"/>
                </a:solidFill>
                <a:cs typeface="Arial" charset="0"/>
                <a:sym typeface="Symbol" pitchFamily="18" charset="2"/>
              </a:rPr>
              <a:t>LNM</a:t>
            </a:r>
            <a:r>
              <a:rPr lang="en-US" sz="2400" b="1">
                <a:solidFill>
                  <a:srgbClr val="000000"/>
                </a:solidFill>
                <a:cs typeface="Arial" charset="0"/>
                <a:sym typeface="Symbol" pitchFamily="18" charset="2"/>
              </a:rPr>
              <a:t> ~ </a:t>
            </a:r>
            <a:r>
              <a:rPr lang="el-GR" sz="2400" b="1">
                <a:solidFill>
                  <a:srgbClr val="000000"/>
                </a:solidFill>
                <a:cs typeface="Arial" charset="0"/>
                <a:sym typeface="Symbol" pitchFamily="18" charset="2"/>
              </a:rPr>
              <a:t>Δ</a:t>
            </a:r>
            <a:r>
              <a:rPr lang="en-US" sz="2400" b="1" i="1">
                <a:solidFill>
                  <a:srgbClr val="000000"/>
                </a:solidFill>
                <a:cs typeface="Arial" charset="0"/>
                <a:sym typeface="Symbol" pitchFamily="18" charset="2"/>
              </a:rPr>
              <a:t>MLO ~ </a:t>
            </a:r>
            <a:r>
              <a:rPr lang="el-GR" sz="2400" b="1">
                <a:solidFill>
                  <a:srgbClr val="000000"/>
                </a:solidFill>
                <a:cs typeface="Arial" charset="0"/>
                <a:sym typeface="Symbol" pitchFamily="18" charset="2"/>
              </a:rPr>
              <a:t>Δ</a:t>
            </a:r>
            <a:r>
              <a:rPr lang="en-US" sz="2400" b="1" i="1">
                <a:solidFill>
                  <a:srgbClr val="000000"/>
                </a:solidFill>
                <a:cs typeface="Arial" charset="0"/>
                <a:sym typeface="Symbol" pitchFamily="18" charset="2"/>
              </a:rPr>
              <a:t>NMO</a:t>
            </a:r>
            <a:endParaRPr lang="el-GR" sz="2400" b="1">
              <a:solidFill>
                <a:srgbClr val="000000"/>
              </a:solidFill>
              <a:cs typeface="Arial" charset="0"/>
              <a:sym typeface="Symbol" pitchFamily="18" charset="2"/>
            </a:endParaRPr>
          </a:p>
          <a:p>
            <a:pPr marL="533400" indent="-533400" fontAlgn="base">
              <a:lnSpc>
                <a:spcPct val="90000"/>
              </a:lnSpc>
              <a:spcBef>
                <a:spcPct val="40000"/>
              </a:spcBef>
              <a:spcAft>
                <a:spcPct val="40000"/>
              </a:spcAft>
              <a:buClr>
                <a:srgbClr val="00539D"/>
              </a:buClr>
            </a:pPr>
            <a:r>
              <a:rPr lang="pt-BR" sz="2400" b="1">
                <a:solidFill>
                  <a:srgbClr val="00539D"/>
                </a:solidFill>
                <a:sym typeface="Symbol" pitchFamily="18" charset="2"/>
              </a:rPr>
              <a:t>B.</a:t>
            </a:r>
            <a:r>
              <a:rPr lang="pt-BR" sz="2400" b="1">
                <a:solidFill>
                  <a:srgbClr val="000000"/>
                </a:solidFill>
                <a:sym typeface="Symbol" pitchFamily="18" charset="2"/>
              </a:rPr>
              <a:t>	</a:t>
            </a:r>
            <a:r>
              <a:rPr lang="el-GR" sz="2400" b="1">
                <a:solidFill>
                  <a:srgbClr val="000000"/>
                </a:solidFill>
                <a:cs typeface="Arial" charset="0"/>
                <a:sym typeface="Symbol" pitchFamily="18" charset="2"/>
              </a:rPr>
              <a:t>Δ</a:t>
            </a:r>
            <a:r>
              <a:rPr lang="en-US" sz="2400" b="1" i="1">
                <a:solidFill>
                  <a:srgbClr val="000000"/>
                </a:solidFill>
                <a:cs typeface="Arial" charset="0"/>
                <a:sym typeface="Symbol" pitchFamily="18" charset="2"/>
              </a:rPr>
              <a:t>NML</a:t>
            </a:r>
            <a:r>
              <a:rPr lang="en-US" sz="2400" b="1">
                <a:solidFill>
                  <a:srgbClr val="000000"/>
                </a:solidFill>
                <a:cs typeface="Arial" charset="0"/>
                <a:sym typeface="Symbol" pitchFamily="18" charset="2"/>
              </a:rPr>
              <a:t> ~ </a:t>
            </a:r>
            <a:r>
              <a:rPr lang="el-GR" sz="2400" b="1">
                <a:solidFill>
                  <a:srgbClr val="000000"/>
                </a:solidFill>
                <a:cs typeface="Arial" charset="0"/>
                <a:sym typeface="Symbol" pitchFamily="18" charset="2"/>
              </a:rPr>
              <a:t>Δ</a:t>
            </a:r>
            <a:r>
              <a:rPr lang="en-US" sz="2400" b="1" i="1">
                <a:solidFill>
                  <a:srgbClr val="000000"/>
                </a:solidFill>
                <a:cs typeface="Arial" charset="0"/>
                <a:sym typeface="Symbol" pitchFamily="18" charset="2"/>
              </a:rPr>
              <a:t>LOM ~ </a:t>
            </a:r>
            <a:r>
              <a:rPr lang="el-GR" sz="2400" b="1">
                <a:solidFill>
                  <a:srgbClr val="000000"/>
                </a:solidFill>
                <a:cs typeface="Arial" charset="0"/>
                <a:sym typeface="Symbol" pitchFamily="18" charset="2"/>
              </a:rPr>
              <a:t>Δ</a:t>
            </a:r>
            <a:r>
              <a:rPr lang="en-US" sz="2400" b="1" i="1">
                <a:solidFill>
                  <a:srgbClr val="000000"/>
                </a:solidFill>
                <a:cs typeface="Arial" charset="0"/>
                <a:sym typeface="Symbol" pitchFamily="18" charset="2"/>
              </a:rPr>
              <a:t>MNO</a:t>
            </a:r>
            <a:endParaRPr lang="pt-BR" sz="2400" b="1">
              <a:solidFill>
                <a:srgbClr val="000000"/>
              </a:solidFill>
              <a:sym typeface="Symbol" pitchFamily="18" charset="2"/>
            </a:endParaRPr>
          </a:p>
          <a:p>
            <a:pPr marL="533400" indent="-533400" fontAlgn="base">
              <a:lnSpc>
                <a:spcPct val="90000"/>
              </a:lnSpc>
              <a:spcBef>
                <a:spcPct val="40000"/>
              </a:spcBef>
              <a:spcAft>
                <a:spcPct val="40000"/>
              </a:spcAft>
              <a:buClr>
                <a:srgbClr val="00539D"/>
              </a:buClr>
            </a:pPr>
            <a:r>
              <a:rPr lang="pt-BR" sz="2400" b="1">
                <a:solidFill>
                  <a:srgbClr val="00539D"/>
                </a:solidFill>
                <a:sym typeface="Symbol" pitchFamily="18" charset="2"/>
              </a:rPr>
              <a:t>C.</a:t>
            </a:r>
            <a:r>
              <a:rPr lang="pt-BR" sz="2400" b="1">
                <a:solidFill>
                  <a:srgbClr val="000000"/>
                </a:solidFill>
                <a:sym typeface="Symbol" pitchFamily="18" charset="2"/>
              </a:rPr>
              <a:t>	</a:t>
            </a:r>
            <a:r>
              <a:rPr lang="el-GR" sz="2400" b="1">
                <a:solidFill>
                  <a:srgbClr val="000000"/>
                </a:solidFill>
                <a:cs typeface="Arial" charset="0"/>
                <a:sym typeface="Symbol" pitchFamily="18" charset="2"/>
              </a:rPr>
              <a:t>Δ</a:t>
            </a:r>
            <a:r>
              <a:rPr lang="en-US" sz="2400" b="1" i="1">
                <a:solidFill>
                  <a:srgbClr val="000000"/>
                </a:solidFill>
                <a:cs typeface="Arial" charset="0"/>
                <a:sym typeface="Symbol" pitchFamily="18" charset="2"/>
              </a:rPr>
              <a:t>LMN</a:t>
            </a:r>
            <a:r>
              <a:rPr lang="en-US" sz="2400" b="1">
                <a:solidFill>
                  <a:srgbClr val="000000"/>
                </a:solidFill>
                <a:cs typeface="Arial" charset="0"/>
                <a:sym typeface="Symbol" pitchFamily="18" charset="2"/>
              </a:rPr>
              <a:t> ~ </a:t>
            </a:r>
            <a:r>
              <a:rPr lang="el-GR" sz="2400" b="1">
                <a:solidFill>
                  <a:srgbClr val="000000"/>
                </a:solidFill>
                <a:cs typeface="Arial" charset="0"/>
                <a:sym typeface="Symbol" pitchFamily="18" charset="2"/>
              </a:rPr>
              <a:t>Δ</a:t>
            </a:r>
            <a:r>
              <a:rPr lang="en-US" sz="2400" b="1" i="1">
                <a:solidFill>
                  <a:srgbClr val="000000"/>
                </a:solidFill>
                <a:cs typeface="Arial" charset="0"/>
                <a:sym typeface="Symbol" pitchFamily="18" charset="2"/>
              </a:rPr>
              <a:t>LOM ~ </a:t>
            </a:r>
            <a:r>
              <a:rPr lang="el-GR" sz="2400" b="1">
                <a:solidFill>
                  <a:srgbClr val="000000"/>
                </a:solidFill>
                <a:cs typeface="Arial" charset="0"/>
                <a:sym typeface="Symbol" pitchFamily="18" charset="2"/>
              </a:rPr>
              <a:t>Δ</a:t>
            </a:r>
            <a:r>
              <a:rPr lang="en-US" sz="2400" b="1" i="1">
                <a:solidFill>
                  <a:srgbClr val="000000"/>
                </a:solidFill>
                <a:cs typeface="Arial" charset="0"/>
                <a:sym typeface="Symbol" pitchFamily="18" charset="2"/>
              </a:rPr>
              <a:t>MON</a:t>
            </a:r>
            <a:endParaRPr lang="pt-BR" sz="2400" b="1">
              <a:solidFill>
                <a:srgbClr val="000000"/>
              </a:solidFill>
              <a:sym typeface="Symbol" pitchFamily="18" charset="2"/>
            </a:endParaRPr>
          </a:p>
          <a:p>
            <a:pPr marL="533400" indent="-533400" fontAlgn="base">
              <a:lnSpc>
                <a:spcPct val="90000"/>
              </a:lnSpc>
              <a:spcBef>
                <a:spcPct val="40000"/>
              </a:spcBef>
              <a:spcAft>
                <a:spcPct val="40000"/>
              </a:spcAft>
              <a:buClr>
                <a:srgbClr val="00539D"/>
              </a:buClr>
            </a:pPr>
            <a:r>
              <a:rPr lang="pt-BR" sz="2400" b="1">
                <a:solidFill>
                  <a:srgbClr val="00539D"/>
                </a:solidFill>
                <a:sym typeface="Symbol" pitchFamily="18" charset="2"/>
              </a:rPr>
              <a:t>D.</a:t>
            </a:r>
            <a:r>
              <a:rPr lang="pt-BR" sz="2400" b="1">
                <a:solidFill>
                  <a:srgbClr val="000000"/>
                </a:solidFill>
                <a:sym typeface="Symbol" pitchFamily="18" charset="2"/>
              </a:rPr>
              <a:t>	</a:t>
            </a:r>
            <a:r>
              <a:rPr lang="el-GR" sz="2400" b="1">
                <a:solidFill>
                  <a:srgbClr val="000000"/>
                </a:solidFill>
                <a:cs typeface="Arial" charset="0"/>
                <a:sym typeface="Symbol" pitchFamily="18" charset="2"/>
              </a:rPr>
              <a:t>Δ</a:t>
            </a:r>
            <a:r>
              <a:rPr lang="en-US" sz="2400" b="1" i="1">
                <a:solidFill>
                  <a:srgbClr val="000000"/>
                </a:solidFill>
                <a:cs typeface="Arial" charset="0"/>
                <a:sym typeface="Symbol" pitchFamily="18" charset="2"/>
              </a:rPr>
              <a:t>LMN</a:t>
            </a:r>
            <a:r>
              <a:rPr lang="en-US" sz="2400" b="1">
                <a:solidFill>
                  <a:srgbClr val="000000"/>
                </a:solidFill>
                <a:cs typeface="Arial" charset="0"/>
                <a:sym typeface="Symbol" pitchFamily="18" charset="2"/>
              </a:rPr>
              <a:t> ~ </a:t>
            </a:r>
            <a:r>
              <a:rPr lang="el-GR" sz="2400" b="1">
                <a:solidFill>
                  <a:srgbClr val="000000"/>
                </a:solidFill>
                <a:cs typeface="Arial" charset="0"/>
                <a:sym typeface="Symbol" pitchFamily="18" charset="2"/>
              </a:rPr>
              <a:t>Δ</a:t>
            </a:r>
            <a:r>
              <a:rPr lang="en-US" sz="2400" b="1" i="1">
                <a:solidFill>
                  <a:srgbClr val="000000"/>
                </a:solidFill>
                <a:cs typeface="Arial" charset="0"/>
                <a:sym typeface="Symbol" pitchFamily="18" charset="2"/>
              </a:rPr>
              <a:t>LMO ~ </a:t>
            </a:r>
            <a:r>
              <a:rPr lang="el-GR" sz="2400" b="1">
                <a:solidFill>
                  <a:srgbClr val="000000"/>
                </a:solidFill>
                <a:cs typeface="Arial" charset="0"/>
                <a:sym typeface="Symbol" pitchFamily="18" charset="2"/>
              </a:rPr>
              <a:t>Δ</a:t>
            </a:r>
            <a:r>
              <a:rPr lang="en-US" sz="2400" b="1" i="1">
                <a:solidFill>
                  <a:srgbClr val="000000"/>
                </a:solidFill>
                <a:cs typeface="Arial" charset="0"/>
                <a:sym typeface="Symbol" pitchFamily="18" charset="2"/>
              </a:rPr>
              <a:t>MNO</a:t>
            </a:r>
            <a:endParaRPr lang="pt-BR" sz="2400" b="1" i="1">
              <a:solidFill>
                <a:srgbClr val="000000"/>
              </a:solidFill>
              <a:cs typeface="Arial" charset="0"/>
              <a:sym typeface="Symbol" pitchFamily="18" charset="2"/>
            </a:endParaRPr>
          </a:p>
        </p:txBody>
      </p:sp>
      <p:sp>
        <p:nvSpPr>
          <p:cNvPr id="114694" name="TPQuestion"/>
          <p:cNvSpPr>
            <a:spLocks noChangeArrowheads="1"/>
          </p:cNvSpPr>
          <p:nvPr/>
        </p:nvSpPr>
        <p:spPr bwMode="auto">
          <a:xfrm>
            <a:off x="476250" y="1504950"/>
            <a:ext cx="5086350" cy="1077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342900" fontAlgn="base">
              <a:lnSpc>
                <a:spcPct val="90000"/>
              </a:lnSpc>
              <a:spcBef>
                <a:spcPct val="0"/>
              </a:spcBef>
              <a:spcAft>
                <a:spcPct val="0"/>
              </a:spcAft>
            </a:pPr>
            <a:r>
              <a:rPr lang="en-US" sz="2400" b="1">
                <a:solidFill>
                  <a:srgbClr val="00539D"/>
                </a:solidFill>
                <a:cs typeface="Times New Roman" pitchFamily="18" charset="0"/>
              </a:rPr>
              <a:t>Write a similarity statement identifying the three similar triangles in the figure. </a:t>
            </a:r>
          </a:p>
        </p:txBody>
      </p:sp>
      <p:sp>
        <p:nvSpPr>
          <p:cNvPr id="114695" name="Oval 7"/>
          <p:cNvSpPr>
            <a:spLocks noChangeArrowheads="1"/>
          </p:cNvSpPr>
          <p:nvPr/>
        </p:nvSpPr>
        <p:spPr bwMode="auto">
          <a:xfrm>
            <a:off x="844550" y="4787900"/>
            <a:ext cx="457200" cy="457200"/>
          </a:xfrm>
          <a:prstGeom prst="ellipse">
            <a:avLst/>
          </a:prstGeom>
          <a:noFill/>
          <a:ln w="57150">
            <a:solidFill>
              <a:srgbClr val="EC1D24"/>
            </a:solidFill>
            <a:round/>
            <a:headEnd/>
            <a:tailEnd/>
          </a:ln>
          <a:effectLst/>
          <a:extLst>
            <a:ext uri="{909E8E84-426E-40DD-AFC4-6F175D3DCCD1}">
              <a14:hiddenFill xmlns:a14="http://schemas.microsoft.com/office/drawing/2010/main">
                <a:solidFill>
                  <a:srgbClr val="EC1D24"/>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a:solidFill>
                <a:srgbClr val="000000"/>
              </a:solidFill>
            </a:endParaRPr>
          </a:p>
        </p:txBody>
      </p:sp>
      <p:pic>
        <p:nvPicPr>
          <p:cNvPr id="114696" name="Picture 8" descr="Check Progres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16213" y="712788"/>
            <a:ext cx="2846387" cy="511175"/>
          </a:xfrm>
          <a:prstGeom prst="rect">
            <a:avLst/>
          </a:prstGeom>
          <a:noFill/>
          <a:extLst>
            <a:ext uri="{909E8E84-426E-40DD-AFC4-6F175D3DCCD1}">
              <a14:hiddenFill xmlns:a14="http://schemas.microsoft.com/office/drawing/2010/main">
                <a:solidFill>
                  <a:srgbClr val="FFFFFF"/>
                </a:solidFill>
              </a14:hiddenFill>
            </a:ext>
          </a:extLst>
        </p:spPr>
      </p:pic>
      <p:pic>
        <p:nvPicPr>
          <p:cNvPr id="114697" name="Picture 9" descr="CheckPointICO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67600" y="747713"/>
            <a:ext cx="1222375" cy="376237"/>
          </a:xfrm>
          <a:prstGeom prst="rect">
            <a:avLst/>
          </a:prstGeom>
          <a:noFill/>
          <a:extLst>
            <a:ext uri="{909E8E84-426E-40DD-AFC4-6F175D3DCCD1}">
              <a14:hiddenFill xmlns:a14="http://schemas.microsoft.com/office/drawing/2010/main">
                <a:solidFill>
                  <a:srgbClr val="FFFFFF"/>
                </a:solidFill>
              </a14:hiddenFill>
            </a:ext>
          </a:extLst>
        </p:spPr>
      </p:pic>
      <p:pic>
        <p:nvPicPr>
          <p:cNvPr id="114700" name="Picture 12" descr="09Geom08-01-2-CYP"/>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10200" y="1447800"/>
            <a:ext cx="2667000" cy="1400175"/>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7123704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114696"/>
                                        </p:tgtEl>
                                        <p:attrNameLst>
                                          <p:attrName>style.visibility</p:attrName>
                                        </p:attrNameLst>
                                      </p:cBhvr>
                                      <p:to>
                                        <p:strVal val="visible"/>
                                      </p:to>
                                    </p:set>
                                    <p:animEffect transition="in" filter="wipe(left)">
                                      <p:cBhvr>
                                        <p:cTn id="7" dur="500"/>
                                        <p:tgtEl>
                                          <p:spTgt spid="114696"/>
                                        </p:tgtEl>
                                      </p:cBhvr>
                                    </p:animEffect>
                                  </p:childTnLst>
                                </p:cTn>
                              </p:par>
                            </p:childTnLst>
                          </p:cTn>
                        </p:par>
                        <p:par>
                          <p:cTn id="8" fill="hold" nodeType="afterGroup">
                            <p:stCondLst>
                              <p:cond delay="500"/>
                            </p:stCondLst>
                            <p:childTnLst>
                              <p:par>
                                <p:cTn id="9" presetID="9" presetClass="entr" presetSubtype="0" fill="hold" nodeType="afterEffect">
                                  <p:stCondLst>
                                    <p:cond delay="0"/>
                                  </p:stCondLst>
                                  <p:childTnLst>
                                    <p:set>
                                      <p:cBhvr>
                                        <p:cTn id="10" dur="1" fill="hold">
                                          <p:stCondLst>
                                            <p:cond delay="0"/>
                                          </p:stCondLst>
                                        </p:cTn>
                                        <p:tgtEl>
                                          <p:spTgt spid="114697"/>
                                        </p:tgtEl>
                                        <p:attrNameLst>
                                          <p:attrName>style.visibility</p:attrName>
                                        </p:attrNameLst>
                                      </p:cBhvr>
                                      <p:to>
                                        <p:strVal val="visible"/>
                                      </p:to>
                                    </p:set>
                                    <p:animEffect transition="in" filter="dissolve">
                                      <p:cBhvr>
                                        <p:cTn id="11" dur="500"/>
                                        <p:tgtEl>
                                          <p:spTgt spid="114697"/>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4694"/>
                                        </p:tgtEl>
                                        <p:attrNameLst>
                                          <p:attrName>style.visibility</p:attrName>
                                        </p:attrNameLst>
                                      </p:cBhvr>
                                      <p:to>
                                        <p:strVal val="visible"/>
                                      </p:to>
                                    </p:set>
                                    <p:animEffect transition="in" filter="wipe(left)">
                                      <p:cBhvr>
                                        <p:cTn id="15" dur="500"/>
                                        <p:tgtEl>
                                          <p:spTgt spid="114694"/>
                                        </p:tgtEl>
                                      </p:cBhvr>
                                    </p:animEffect>
                                  </p:childTnLst>
                                </p:cTn>
                              </p:par>
                            </p:childTnLst>
                          </p:cTn>
                        </p:par>
                        <p:par>
                          <p:cTn id="16" fill="hold" nodeType="afterGroup">
                            <p:stCondLst>
                              <p:cond delay="1500"/>
                            </p:stCondLst>
                            <p:childTnLst>
                              <p:par>
                                <p:cTn id="17" presetID="22" presetClass="entr" presetSubtype="8" fill="hold" nodeType="afterEffect">
                                  <p:stCondLst>
                                    <p:cond delay="0"/>
                                  </p:stCondLst>
                                  <p:childTnLst>
                                    <p:set>
                                      <p:cBhvr>
                                        <p:cTn id="18" dur="1" fill="hold">
                                          <p:stCondLst>
                                            <p:cond delay="0"/>
                                          </p:stCondLst>
                                        </p:cTn>
                                        <p:tgtEl>
                                          <p:spTgt spid="114700"/>
                                        </p:tgtEl>
                                        <p:attrNameLst>
                                          <p:attrName>style.visibility</p:attrName>
                                        </p:attrNameLst>
                                      </p:cBhvr>
                                      <p:to>
                                        <p:strVal val="visible"/>
                                      </p:to>
                                    </p:set>
                                    <p:animEffect transition="in" filter="wipe(left)">
                                      <p:cBhvr>
                                        <p:cTn id="19" dur="500"/>
                                        <p:tgtEl>
                                          <p:spTgt spid="114700"/>
                                        </p:tgtEl>
                                      </p:cBhvr>
                                    </p:animEffect>
                                  </p:childTnLst>
                                </p:cTn>
                              </p:par>
                            </p:childTnLst>
                          </p:cTn>
                        </p:par>
                        <p:par>
                          <p:cTn id="20" fill="hold" nodeType="afterGroup">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114693"/>
                                        </p:tgtEl>
                                        <p:attrNameLst>
                                          <p:attrName>style.visibility</p:attrName>
                                        </p:attrNameLst>
                                      </p:cBhvr>
                                      <p:to>
                                        <p:strVal val="visible"/>
                                      </p:to>
                                    </p:set>
                                    <p:animEffect transition="in" filter="wipe(left)">
                                      <p:cBhvr>
                                        <p:cTn id="23" dur="500"/>
                                        <p:tgtEl>
                                          <p:spTgt spid="114693"/>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6" presetClass="entr" presetSubtype="0" fill="hold" grpId="0" nodeType="clickEffect">
                                  <p:stCondLst>
                                    <p:cond delay="0"/>
                                  </p:stCondLst>
                                  <p:childTnLst>
                                    <p:set>
                                      <p:cBhvr>
                                        <p:cTn id="27" dur="1" fill="hold">
                                          <p:stCondLst>
                                            <p:cond delay="0"/>
                                          </p:stCondLst>
                                        </p:cTn>
                                        <p:tgtEl>
                                          <p:spTgt spid="114695"/>
                                        </p:tgtEl>
                                        <p:attrNameLst>
                                          <p:attrName>style.visibility</p:attrName>
                                        </p:attrNameLst>
                                      </p:cBhvr>
                                      <p:to>
                                        <p:strVal val="visible"/>
                                      </p:to>
                                    </p:set>
                                    <p:animEffect transition="in" filter="wipe(down)">
                                      <p:cBhvr>
                                        <p:cTn id="28" dur="580">
                                          <p:stCondLst>
                                            <p:cond delay="0"/>
                                          </p:stCondLst>
                                        </p:cTn>
                                        <p:tgtEl>
                                          <p:spTgt spid="114695"/>
                                        </p:tgtEl>
                                      </p:cBhvr>
                                    </p:animEffect>
                                    <p:anim calcmode="lin" valueType="num">
                                      <p:cBhvr>
                                        <p:cTn id="29" dur="1822" tmFilter="0,0; 0.14,0.36; 0.43,0.73; 0.71,0.91; 1.0,1.0">
                                          <p:stCondLst>
                                            <p:cond delay="0"/>
                                          </p:stCondLst>
                                        </p:cTn>
                                        <p:tgtEl>
                                          <p:spTgt spid="114695"/>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114695"/>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114695"/>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114695"/>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114695"/>
                                        </p:tgtEl>
                                        <p:attrNameLst>
                                          <p:attrName>ppt_y</p:attrName>
                                        </p:attrNameLst>
                                      </p:cBhvr>
                                      <p:tavLst>
                                        <p:tav tm="0" fmla="#ppt_y-sin(pi*$)/81">
                                          <p:val>
                                            <p:fltVal val="0"/>
                                          </p:val>
                                        </p:tav>
                                        <p:tav tm="100000">
                                          <p:val>
                                            <p:fltVal val="1"/>
                                          </p:val>
                                        </p:tav>
                                      </p:tavLst>
                                    </p:anim>
                                    <p:animScale>
                                      <p:cBhvr>
                                        <p:cTn id="34" dur="26">
                                          <p:stCondLst>
                                            <p:cond delay="650"/>
                                          </p:stCondLst>
                                        </p:cTn>
                                        <p:tgtEl>
                                          <p:spTgt spid="114695"/>
                                        </p:tgtEl>
                                      </p:cBhvr>
                                      <p:to x="100000" y="60000"/>
                                    </p:animScale>
                                    <p:animScale>
                                      <p:cBhvr>
                                        <p:cTn id="35" dur="166" decel="50000">
                                          <p:stCondLst>
                                            <p:cond delay="676"/>
                                          </p:stCondLst>
                                        </p:cTn>
                                        <p:tgtEl>
                                          <p:spTgt spid="114695"/>
                                        </p:tgtEl>
                                      </p:cBhvr>
                                      <p:to x="100000" y="100000"/>
                                    </p:animScale>
                                    <p:animScale>
                                      <p:cBhvr>
                                        <p:cTn id="36" dur="26">
                                          <p:stCondLst>
                                            <p:cond delay="1312"/>
                                          </p:stCondLst>
                                        </p:cTn>
                                        <p:tgtEl>
                                          <p:spTgt spid="114695"/>
                                        </p:tgtEl>
                                      </p:cBhvr>
                                      <p:to x="100000" y="80000"/>
                                    </p:animScale>
                                    <p:animScale>
                                      <p:cBhvr>
                                        <p:cTn id="37" dur="166" decel="50000">
                                          <p:stCondLst>
                                            <p:cond delay="1338"/>
                                          </p:stCondLst>
                                        </p:cTn>
                                        <p:tgtEl>
                                          <p:spTgt spid="114695"/>
                                        </p:tgtEl>
                                      </p:cBhvr>
                                      <p:to x="100000" y="100000"/>
                                    </p:animScale>
                                    <p:animScale>
                                      <p:cBhvr>
                                        <p:cTn id="38" dur="26">
                                          <p:stCondLst>
                                            <p:cond delay="1642"/>
                                          </p:stCondLst>
                                        </p:cTn>
                                        <p:tgtEl>
                                          <p:spTgt spid="114695"/>
                                        </p:tgtEl>
                                      </p:cBhvr>
                                      <p:to x="100000" y="90000"/>
                                    </p:animScale>
                                    <p:animScale>
                                      <p:cBhvr>
                                        <p:cTn id="39" dur="166" decel="50000">
                                          <p:stCondLst>
                                            <p:cond delay="1668"/>
                                          </p:stCondLst>
                                        </p:cTn>
                                        <p:tgtEl>
                                          <p:spTgt spid="114695"/>
                                        </p:tgtEl>
                                      </p:cBhvr>
                                      <p:to x="100000" y="100000"/>
                                    </p:animScale>
                                    <p:animScale>
                                      <p:cBhvr>
                                        <p:cTn id="40" dur="26">
                                          <p:stCondLst>
                                            <p:cond delay="1808"/>
                                          </p:stCondLst>
                                        </p:cTn>
                                        <p:tgtEl>
                                          <p:spTgt spid="114695"/>
                                        </p:tgtEl>
                                      </p:cBhvr>
                                      <p:to x="100000" y="95000"/>
                                    </p:animScale>
                                    <p:animScale>
                                      <p:cBhvr>
                                        <p:cTn id="41" dur="166" decel="50000">
                                          <p:stCondLst>
                                            <p:cond delay="1834"/>
                                          </p:stCondLst>
                                        </p:cTn>
                                        <p:tgtEl>
                                          <p:spTgt spid="11469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693" grpId="0" autoUpdateAnimBg="0"/>
      <p:bldP spid="114694" grpId="0" autoUpdateAnimBg="0"/>
      <p:bldP spid="11469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25" name="Picture 5" descr="GEOM-CH08-533-A-T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65263" y="1206500"/>
            <a:ext cx="6162675" cy="4959350"/>
          </a:xfrm>
          <a:prstGeom prst="rect">
            <a:avLst/>
          </a:prstGeom>
          <a:noFill/>
          <a:extLst>
            <a:ext uri="{909E8E84-426E-40DD-AFC4-6F175D3DCCD1}">
              <a14:hiddenFill xmlns:a14="http://schemas.microsoft.com/office/drawing/2010/main">
                <a:solidFill>
                  <a:srgbClr val="FFFFFF"/>
                </a:solidFill>
              </a14:hiddenFill>
            </a:ext>
          </a:extLst>
        </p:spPr>
      </p:pic>
      <p:sp>
        <p:nvSpPr>
          <p:cNvPr id="133122" name="Rectangle 2"/>
          <p:cNvSpPr>
            <a:spLocks noGrp="1" noChangeArrowheads="1"/>
          </p:cNvSpPr>
          <p:nvPr>
            <p:ph type="title"/>
          </p:nvPr>
        </p:nvSpPr>
        <p:spPr/>
        <p:txBody>
          <a:bodyPr/>
          <a:lstStyle/>
          <a:p>
            <a:r>
              <a:rPr lang="en-US"/>
              <a:t>Concept</a:t>
            </a:r>
          </a:p>
        </p:txBody>
      </p:sp>
    </p:spTree>
    <p:custDataLst>
      <p:tags r:id="rId1"/>
    </p:custDataLst>
    <p:extLst>
      <p:ext uri="{BB962C8B-B14F-4D97-AF65-F5344CB8AC3E}">
        <p14:creationId xmlns:p14="http://schemas.microsoft.com/office/powerpoint/2010/main" val="4119460095"/>
      </p:ext>
    </p:extLst>
  </p:cSld>
  <p:clrMapOvr>
    <a:masterClrMapping/>
  </p:clrMapOvr>
  <p:transition>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a:t>Example 3</a:t>
            </a:r>
          </a:p>
        </p:txBody>
      </p:sp>
      <p:sp>
        <p:nvSpPr>
          <p:cNvPr id="9219" name="Text Box 3"/>
          <p:cNvSpPr txBox="1">
            <a:spLocks noChangeArrowheads="1"/>
          </p:cNvSpPr>
          <p:nvPr/>
        </p:nvSpPr>
        <p:spPr bwMode="auto">
          <a:xfrm>
            <a:off x="2628900" y="771525"/>
            <a:ext cx="59817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sz="2000" b="1">
                <a:solidFill>
                  <a:srgbClr val="CD0000"/>
                </a:solidFill>
              </a:rPr>
              <a:t>Use Geometric Mean with Right Triangles</a:t>
            </a:r>
            <a:endParaRPr lang="en-US" sz="2000" b="1">
              <a:solidFill>
                <a:srgbClr val="EC1D24"/>
              </a:solidFill>
            </a:endParaRPr>
          </a:p>
        </p:txBody>
      </p:sp>
      <p:sp>
        <p:nvSpPr>
          <p:cNvPr id="9220" name="Text Box 4"/>
          <p:cNvSpPr txBox="1">
            <a:spLocks noChangeArrowheads="1"/>
          </p:cNvSpPr>
          <p:nvPr/>
        </p:nvSpPr>
        <p:spPr bwMode="auto">
          <a:xfrm>
            <a:off x="879475" y="1506538"/>
            <a:ext cx="8094663" cy="420687"/>
          </a:xfrm>
          <a:prstGeom prst="rect">
            <a:avLst/>
          </a:prstGeom>
          <a:noFill/>
          <a:ln>
            <a:noFill/>
          </a:ln>
          <a:effectLst/>
          <a:extLst>
            <a:ext uri="{909E8E84-426E-40DD-AFC4-6F175D3DCCD1}">
              <a14:hiddenFill xmlns:a14="http://schemas.microsoft.com/office/drawing/2010/main">
                <a:solidFill>
                  <a:srgbClr val="003399"/>
                </a:solidFill>
              </a14:hiddenFill>
            </a:ext>
            <a:ext uri="{91240B29-F687-4F45-9708-019B960494DF}">
              <a14:hiddenLine xmlns:a14="http://schemas.microsoft.com/office/drawing/2010/main" w="9525" algn="ctr">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lnSpc>
                <a:spcPct val="90000"/>
              </a:lnSpc>
              <a:spcBef>
                <a:spcPct val="20000"/>
              </a:spcBef>
              <a:spcAft>
                <a:spcPct val="20000"/>
              </a:spcAft>
              <a:buClr>
                <a:srgbClr val="FFFFFF"/>
              </a:buClr>
            </a:pPr>
            <a:r>
              <a:rPr lang="en-US" sz="2400" b="1">
                <a:solidFill>
                  <a:srgbClr val="00539D"/>
                </a:solidFill>
              </a:rPr>
              <a:t>Find </a:t>
            </a:r>
            <a:r>
              <a:rPr lang="en-US" sz="2400" b="1" i="1">
                <a:solidFill>
                  <a:srgbClr val="00539D"/>
                </a:solidFill>
              </a:rPr>
              <a:t>c</a:t>
            </a:r>
            <a:r>
              <a:rPr lang="en-US" sz="2400" b="1">
                <a:solidFill>
                  <a:srgbClr val="00539D"/>
                </a:solidFill>
              </a:rPr>
              <a:t>, </a:t>
            </a:r>
            <a:r>
              <a:rPr lang="en-US" sz="2400" b="1" i="1">
                <a:solidFill>
                  <a:srgbClr val="00539D"/>
                </a:solidFill>
              </a:rPr>
              <a:t>d</a:t>
            </a:r>
            <a:r>
              <a:rPr lang="en-US" sz="2400" b="1">
                <a:solidFill>
                  <a:srgbClr val="00539D"/>
                </a:solidFill>
              </a:rPr>
              <a:t>, and </a:t>
            </a:r>
            <a:r>
              <a:rPr lang="en-US" sz="2400" b="1" i="1">
                <a:solidFill>
                  <a:srgbClr val="00539D"/>
                </a:solidFill>
              </a:rPr>
              <a:t>e</a:t>
            </a:r>
            <a:r>
              <a:rPr lang="en-US" sz="2400" b="1">
                <a:solidFill>
                  <a:srgbClr val="00539D"/>
                </a:solidFill>
              </a:rPr>
              <a:t>.</a:t>
            </a:r>
          </a:p>
        </p:txBody>
      </p:sp>
      <p:pic>
        <p:nvPicPr>
          <p:cNvPr id="9224" name="Picture 8" descr="09Geom08-01-3-A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5075" y="2286000"/>
            <a:ext cx="4114800" cy="24892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65384904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220"/>
                                        </p:tgtEl>
                                        <p:attrNameLst>
                                          <p:attrName>style.visibility</p:attrName>
                                        </p:attrNameLst>
                                      </p:cBhvr>
                                      <p:to>
                                        <p:strVal val="visible"/>
                                      </p:to>
                                    </p:set>
                                    <p:animEffect transition="in" filter="wipe(left)">
                                      <p:cBhvr>
                                        <p:cTn id="7" dur="500"/>
                                        <p:tgtEl>
                                          <p:spTgt spid="9220"/>
                                        </p:tgtEl>
                                      </p:cBhvr>
                                    </p:animEffect>
                                  </p:childTnLst>
                                </p:cTn>
                              </p:par>
                            </p:childTnLst>
                          </p:cTn>
                        </p:par>
                        <p:par>
                          <p:cTn id="8" fill="hold" nodeType="afterGroup">
                            <p:stCondLst>
                              <p:cond delay="500"/>
                            </p:stCondLst>
                            <p:childTnLst>
                              <p:par>
                                <p:cTn id="9" presetID="4" presetClass="entr" presetSubtype="32" fill="hold" nodeType="afterEffect">
                                  <p:stCondLst>
                                    <p:cond delay="0"/>
                                  </p:stCondLst>
                                  <p:childTnLst>
                                    <p:set>
                                      <p:cBhvr>
                                        <p:cTn id="10" dur="1" fill="hold">
                                          <p:stCondLst>
                                            <p:cond delay="0"/>
                                          </p:stCondLst>
                                        </p:cTn>
                                        <p:tgtEl>
                                          <p:spTgt spid="9224"/>
                                        </p:tgtEl>
                                        <p:attrNameLst>
                                          <p:attrName>style.visibility</p:attrName>
                                        </p:attrNameLst>
                                      </p:cBhvr>
                                      <p:to>
                                        <p:strVal val="visible"/>
                                      </p:to>
                                    </p:set>
                                    <p:animEffect transition="in" filter="box(out)">
                                      <p:cBhvr>
                                        <p:cTn id="11" dur="500"/>
                                        <p:tgtEl>
                                          <p:spTgt spid="9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0" grpId="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r>
              <a:rPr lang="en-US"/>
              <a:t>Example 3</a:t>
            </a:r>
          </a:p>
        </p:txBody>
      </p:sp>
      <p:sp>
        <p:nvSpPr>
          <p:cNvPr id="91139" name="Text Box 3"/>
          <p:cNvSpPr txBox="1">
            <a:spLocks noChangeArrowheads="1"/>
          </p:cNvSpPr>
          <p:nvPr/>
        </p:nvSpPr>
        <p:spPr bwMode="auto">
          <a:xfrm>
            <a:off x="2628900" y="771525"/>
            <a:ext cx="59817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sz="2000" b="1">
                <a:solidFill>
                  <a:srgbClr val="CD0000"/>
                </a:solidFill>
              </a:rPr>
              <a:t>Use Geometric Mean with Right Triangles</a:t>
            </a:r>
            <a:endParaRPr lang="en-US" sz="2000" b="1">
              <a:solidFill>
                <a:srgbClr val="EC1D24"/>
              </a:solidFill>
            </a:endParaRPr>
          </a:p>
        </p:txBody>
      </p:sp>
      <p:sp>
        <p:nvSpPr>
          <p:cNvPr id="91140" name="Text Box 4"/>
          <p:cNvSpPr txBox="1">
            <a:spLocks noChangeArrowheads="1"/>
          </p:cNvSpPr>
          <p:nvPr/>
        </p:nvSpPr>
        <p:spPr bwMode="auto">
          <a:xfrm>
            <a:off x="879475" y="1506538"/>
            <a:ext cx="7578725" cy="1406525"/>
          </a:xfrm>
          <a:prstGeom prst="rect">
            <a:avLst/>
          </a:prstGeom>
          <a:noFill/>
          <a:ln>
            <a:noFill/>
          </a:ln>
          <a:effectLst/>
          <a:extLst>
            <a:ext uri="{909E8E84-426E-40DD-AFC4-6F175D3DCCD1}">
              <a14:hiddenFill xmlns:a14="http://schemas.microsoft.com/office/drawing/2010/main">
                <a:solidFill>
                  <a:srgbClr val="003399"/>
                </a:solidFill>
              </a14:hiddenFill>
            </a:ext>
            <a:ext uri="{91240B29-F687-4F45-9708-019B960494DF}">
              <a14:hiddenLine xmlns:a14="http://schemas.microsoft.com/office/drawing/2010/main" w="9525" algn="ctr">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lnSpc>
                <a:spcPct val="90000"/>
              </a:lnSpc>
              <a:spcBef>
                <a:spcPct val="20000"/>
              </a:spcBef>
              <a:spcAft>
                <a:spcPct val="20000"/>
              </a:spcAft>
              <a:buClr>
                <a:srgbClr val="FFFFFF"/>
              </a:buClr>
            </a:pPr>
            <a:r>
              <a:rPr lang="en-US" sz="2400">
                <a:solidFill>
                  <a:srgbClr val="000000"/>
                </a:solidFill>
              </a:rPr>
              <a:t>Since </a:t>
            </a:r>
            <a:r>
              <a:rPr lang="en-US" sz="2400" i="1">
                <a:solidFill>
                  <a:srgbClr val="000000"/>
                </a:solidFill>
              </a:rPr>
              <a:t>e</a:t>
            </a:r>
            <a:r>
              <a:rPr lang="en-US" sz="2400">
                <a:solidFill>
                  <a:srgbClr val="000000"/>
                </a:solidFill>
              </a:rPr>
              <a:t> is the measure of the altitude drawn to the hypotenuse of right </a:t>
            </a:r>
            <a:r>
              <a:rPr lang="el-GR" sz="2400">
                <a:solidFill>
                  <a:srgbClr val="000000"/>
                </a:solidFill>
                <a:cs typeface="Arial" charset="0"/>
              </a:rPr>
              <a:t>Δ</a:t>
            </a:r>
            <a:r>
              <a:rPr lang="en-US" sz="2400" i="1">
                <a:solidFill>
                  <a:srgbClr val="000000"/>
                </a:solidFill>
                <a:cs typeface="Arial" charset="0"/>
              </a:rPr>
              <a:t>JKL</a:t>
            </a:r>
            <a:r>
              <a:rPr lang="en-US" sz="2400">
                <a:solidFill>
                  <a:srgbClr val="000000"/>
                </a:solidFill>
                <a:cs typeface="Arial" charset="0"/>
              </a:rPr>
              <a:t>, </a:t>
            </a:r>
            <a:r>
              <a:rPr lang="en-US" sz="2400" i="1">
                <a:solidFill>
                  <a:srgbClr val="000000"/>
                </a:solidFill>
                <a:cs typeface="Arial" charset="0"/>
              </a:rPr>
              <a:t>e</a:t>
            </a:r>
            <a:r>
              <a:rPr lang="en-US" sz="2400">
                <a:solidFill>
                  <a:srgbClr val="000000"/>
                </a:solidFill>
                <a:cs typeface="Arial" charset="0"/>
              </a:rPr>
              <a:t> is the geometric mean of the lengths of the two segments that make up the hypotenuse, </a:t>
            </a:r>
            <a:r>
              <a:rPr lang="en-US" sz="2400" i="1">
                <a:solidFill>
                  <a:srgbClr val="000000"/>
                </a:solidFill>
                <a:cs typeface="Arial" charset="0"/>
              </a:rPr>
              <a:t>JM</a:t>
            </a:r>
            <a:r>
              <a:rPr lang="en-US" sz="2400">
                <a:solidFill>
                  <a:srgbClr val="000000"/>
                </a:solidFill>
                <a:cs typeface="Arial" charset="0"/>
              </a:rPr>
              <a:t> and </a:t>
            </a:r>
            <a:r>
              <a:rPr lang="en-US" sz="2400" i="1">
                <a:solidFill>
                  <a:srgbClr val="000000"/>
                </a:solidFill>
                <a:cs typeface="Arial" charset="0"/>
              </a:rPr>
              <a:t>ML</a:t>
            </a:r>
            <a:r>
              <a:rPr lang="en-US" sz="2400">
                <a:solidFill>
                  <a:srgbClr val="000000"/>
                </a:solidFill>
                <a:cs typeface="Arial" charset="0"/>
              </a:rPr>
              <a:t>.</a:t>
            </a:r>
          </a:p>
        </p:txBody>
      </p:sp>
      <p:sp>
        <p:nvSpPr>
          <p:cNvPr id="91141" name="Text Box 5"/>
          <p:cNvSpPr txBox="1">
            <a:spLocks noChangeArrowheads="1"/>
          </p:cNvSpPr>
          <p:nvPr/>
        </p:nvSpPr>
        <p:spPr bwMode="auto">
          <a:xfrm>
            <a:off x="879475" y="3078163"/>
            <a:ext cx="7578725" cy="749300"/>
          </a:xfrm>
          <a:prstGeom prst="rect">
            <a:avLst/>
          </a:prstGeom>
          <a:noFill/>
          <a:ln>
            <a:noFill/>
          </a:ln>
          <a:effectLst/>
          <a:extLst>
            <a:ext uri="{909E8E84-426E-40DD-AFC4-6F175D3DCCD1}">
              <a14:hiddenFill xmlns:a14="http://schemas.microsoft.com/office/drawing/2010/main">
                <a:solidFill>
                  <a:srgbClr val="003399"/>
                </a:solidFill>
              </a14:hiddenFill>
            </a:ext>
            <a:ext uri="{91240B29-F687-4F45-9708-019B960494DF}">
              <a14:hiddenLine xmlns:a14="http://schemas.microsoft.com/office/drawing/2010/main" w="9525" algn="ctr">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3886200" algn="l"/>
              </a:tabLst>
              <a:defRPr>
                <a:solidFill>
                  <a:schemeClr val="tx1"/>
                </a:solidFill>
                <a:latin typeface="Arial" charset="0"/>
              </a:defRPr>
            </a:lvl1pPr>
            <a:lvl2pPr>
              <a:tabLst>
                <a:tab pos="3886200" algn="l"/>
              </a:tabLst>
              <a:defRPr>
                <a:solidFill>
                  <a:schemeClr val="tx1"/>
                </a:solidFill>
                <a:latin typeface="Arial" charset="0"/>
              </a:defRPr>
            </a:lvl2pPr>
            <a:lvl3pPr>
              <a:tabLst>
                <a:tab pos="3886200" algn="l"/>
              </a:tabLst>
              <a:defRPr>
                <a:solidFill>
                  <a:schemeClr val="tx1"/>
                </a:solidFill>
                <a:latin typeface="Arial" charset="0"/>
              </a:defRPr>
            </a:lvl3pPr>
            <a:lvl4pPr>
              <a:tabLst>
                <a:tab pos="3886200" algn="l"/>
              </a:tabLst>
              <a:defRPr>
                <a:solidFill>
                  <a:schemeClr val="tx1"/>
                </a:solidFill>
                <a:latin typeface="Arial" charset="0"/>
              </a:defRPr>
            </a:lvl4pPr>
            <a:lvl5pPr>
              <a:tabLst>
                <a:tab pos="3886200" algn="l"/>
              </a:tabLst>
              <a:defRPr>
                <a:solidFill>
                  <a:schemeClr val="tx1"/>
                </a:solidFill>
                <a:latin typeface="Arial" charset="0"/>
              </a:defRPr>
            </a:lvl5pPr>
            <a:lvl6pPr fontAlgn="base">
              <a:spcBef>
                <a:spcPct val="0"/>
              </a:spcBef>
              <a:spcAft>
                <a:spcPct val="0"/>
              </a:spcAft>
              <a:tabLst>
                <a:tab pos="3886200" algn="l"/>
              </a:tabLst>
              <a:defRPr>
                <a:solidFill>
                  <a:schemeClr val="tx1"/>
                </a:solidFill>
                <a:latin typeface="Arial" charset="0"/>
              </a:defRPr>
            </a:lvl6pPr>
            <a:lvl7pPr fontAlgn="base">
              <a:spcBef>
                <a:spcPct val="0"/>
              </a:spcBef>
              <a:spcAft>
                <a:spcPct val="0"/>
              </a:spcAft>
              <a:tabLst>
                <a:tab pos="3886200" algn="l"/>
              </a:tabLst>
              <a:defRPr>
                <a:solidFill>
                  <a:schemeClr val="tx1"/>
                </a:solidFill>
                <a:latin typeface="Arial" charset="0"/>
              </a:defRPr>
            </a:lvl7pPr>
            <a:lvl8pPr fontAlgn="base">
              <a:spcBef>
                <a:spcPct val="0"/>
              </a:spcBef>
              <a:spcAft>
                <a:spcPct val="0"/>
              </a:spcAft>
              <a:tabLst>
                <a:tab pos="3886200" algn="l"/>
              </a:tabLst>
              <a:defRPr>
                <a:solidFill>
                  <a:schemeClr val="tx1"/>
                </a:solidFill>
                <a:latin typeface="Arial" charset="0"/>
              </a:defRPr>
            </a:lvl8pPr>
            <a:lvl9pPr fontAlgn="base">
              <a:spcBef>
                <a:spcPct val="0"/>
              </a:spcBef>
              <a:spcAft>
                <a:spcPct val="0"/>
              </a:spcAft>
              <a:tabLst>
                <a:tab pos="3886200" algn="l"/>
              </a:tabLst>
              <a:defRPr>
                <a:solidFill>
                  <a:schemeClr val="tx1"/>
                </a:solidFill>
                <a:latin typeface="Arial" charset="0"/>
              </a:defRPr>
            </a:lvl9pPr>
          </a:lstStyle>
          <a:p>
            <a:pPr fontAlgn="base">
              <a:lnSpc>
                <a:spcPct val="90000"/>
              </a:lnSpc>
              <a:spcBef>
                <a:spcPct val="20000"/>
              </a:spcBef>
              <a:spcAft>
                <a:spcPct val="20000"/>
              </a:spcAft>
              <a:buClr>
                <a:srgbClr val="FFFFFF"/>
              </a:buClr>
            </a:pPr>
            <a:r>
              <a:rPr lang="en-US" sz="2400">
                <a:solidFill>
                  <a:srgbClr val="000000"/>
                </a:solidFill>
              </a:rPr>
              <a:t>	Geometric Mean</a:t>
            </a:r>
            <a:br>
              <a:rPr lang="en-US" sz="2400">
                <a:solidFill>
                  <a:srgbClr val="000000"/>
                </a:solidFill>
              </a:rPr>
            </a:br>
            <a:r>
              <a:rPr lang="en-US" sz="2400">
                <a:solidFill>
                  <a:srgbClr val="000000"/>
                </a:solidFill>
              </a:rPr>
              <a:t>	(Altitude) Theorem</a:t>
            </a:r>
            <a:endParaRPr lang="en-US" sz="2400">
              <a:solidFill>
                <a:srgbClr val="000000"/>
              </a:solidFill>
              <a:cs typeface="Arial" charset="0"/>
            </a:endParaRPr>
          </a:p>
        </p:txBody>
      </p:sp>
      <p:sp>
        <p:nvSpPr>
          <p:cNvPr id="91142" name="Text Box 6"/>
          <p:cNvSpPr txBox="1">
            <a:spLocks noChangeArrowheads="1"/>
          </p:cNvSpPr>
          <p:nvPr/>
        </p:nvSpPr>
        <p:spPr bwMode="auto">
          <a:xfrm>
            <a:off x="879475" y="3992563"/>
            <a:ext cx="7578725" cy="420687"/>
          </a:xfrm>
          <a:prstGeom prst="rect">
            <a:avLst/>
          </a:prstGeom>
          <a:noFill/>
          <a:ln>
            <a:noFill/>
          </a:ln>
          <a:effectLst/>
          <a:extLst>
            <a:ext uri="{909E8E84-426E-40DD-AFC4-6F175D3DCCD1}">
              <a14:hiddenFill xmlns:a14="http://schemas.microsoft.com/office/drawing/2010/main">
                <a:solidFill>
                  <a:srgbClr val="003399"/>
                </a:solidFill>
              </a14:hiddenFill>
            </a:ext>
            <a:ext uri="{91240B29-F687-4F45-9708-019B960494DF}">
              <a14:hiddenLine xmlns:a14="http://schemas.microsoft.com/office/drawing/2010/main" w="9525" algn="ctr">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3886200" algn="l"/>
              </a:tabLst>
              <a:defRPr>
                <a:solidFill>
                  <a:schemeClr val="tx1"/>
                </a:solidFill>
                <a:latin typeface="Arial" charset="0"/>
              </a:defRPr>
            </a:lvl1pPr>
            <a:lvl2pPr>
              <a:tabLst>
                <a:tab pos="3886200" algn="l"/>
              </a:tabLst>
              <a:defRPr>
                <a:solidFill>
                  <a:schemeClr val="tx1"/>
                </a:solidFill>
                <a:latin typeface="Arial" charset="0"/>
              </a:defRPr>
            </a:lvl2pPr>
            <a:lvl3pPr>
              <a:tabLst>
                <a:tab pos="3886200" algn="l"/>
              </a:tabLst>
              <a:defRPr>
                <a:solidFill>
                  <a:schemeClr val="tx1"/>
                </a:solidFill>
                <a:latin typeface="Arial" charset="0"/>
              </a:defRPr>
            </a:lvl3pPr>
            <a:lvl4pPr>
              <a:tabLst>
                <a:tab pos="3886200" algn="l"/>
              </a:tabLst>
              <a:defRPr>
                <a:solidFill>
                  <a:schemeClr val="tx1"/>
                </a:solidFill>
                <a:latin typeface="Arial" charset="0"/>
              </a:defRPr>
            </a:lvl4pPr>
            <a:lvl5pPr>
              <a:tabLst>
                <a:tab pos="3886200" algn="l"/>
              </a:tabLst>
              <a:defRPr>
                <a:solidFill>
                  <a:schemeClr val="tx1"/>
                </a:solidFill>
                <a:latin typeface="Arial" charset="0"/>
              </a:defRPr>
            </a:lvl5pPr>
            <a:lvl6pPr fontAlgn="base">
              <a:spcBef>
                <a:spcPct val="0"/>
              </a:spcBef>
              <a:spcAft>
                <a:spcPct val="0"/>
              </a:spcAft>
              <a:tabLst>
                <a:tab pos="3886200" algn="l"/>
              </a:tabLst>
              <a:defRPr>
                <a:solidFill>
                  <a:schemeClr val="tx1"/>
                </a:solidFill>
                <a:latin typeface="Arial" charset="0"/>
              </a:defRPr>
            </a:lvl6pPr>
            <a:lvl7pPr fontAlgn="base">
              <a:spcBef>
                <a:spcPct val="0"/>
              </a:spcBef>
              <a:spcAft>
                <a:spcPct val="0"/>
              </a:spcAft>
              <a:tabLst>
                <a:tab pos="3886200" algn="l"/>
              </a:tabLst>
              <a:defRPr>
                <a:solidFill>
                  <a:schemeClr val="tx1"/>
                </a:solidFill>
                <a:latin typeface="Arial" charset="0"/>
              </a:defRPr>
            </a:lvl7pPr>
            <a:lvl8pPr fontAlgn="base">
              <a:spcBef>
                <a:spcPct val="0"/>
              </a:spcBef>
              <a:spcAft>
                <a:spcPct val="0"/>
              </a:spcAft>
              <a:tabLst>
                <a:tab pos="3886200" algn="l"/>
              </a:tabLst>
              <a:defRPr>
                <a:solidFill>
                  <a:schemeClr val="tx1"/>
                </a:solidFill>
                <a:latin typeface="Arial" charset="0"/>
              </a:defRPr>
            </a:lvl8pPr>
            <a:lvl9pPr fontAlgn="base">
              <a:spcBef>
                <a:spcPct val="0"/>
              </a:spcBef>
              <a:spcAft>
                <a:spcPct val="0"/>
              </a:spcAft>
              <a:tabLst>
                <a:tab pos="3886200" algn="l"/>
              </a:tabLst>
              <a:defRPr>
                <a:solidFill>
                  <a:schemeClr val="tx1"/>
                </a:solidFill>
                <a:latin typeface="Arial" charset="0"/>
              </a:defRPr>
            </a:lvl9pPr>
          </a:lstStyle>
          <a:p>
            <a:pPr fontAlgn="base">
              <a:lnSpc>
                <a:spcPct val="90000"/>
              </a:lnSpc>
              <a:spcBef>
                <a:spcPct val="20000"/>
              </a:spcBef>
              <a:spcAft>
                <a:spcPct val="20000"/>
              </a:spcAft>
              <a:buClr>
                <a:srgbClr val="FFFFFF"/>
              </a:buClr>
            </a:pPr>
            <a:r>
              <a:rPr lang="en-US" sz="2400">
                <a:solidFill>
                  <a:srgbClr val="000000"/>
                </a:solidFill>
              </a:rPr>
              <a:t>	Substitution</a:t>
            </a:r>
            <a:endParaRPr lang="en-US" sz="2400">
              <a:solidFill>
                <a:srgbClr val="000000"/>
              </a:solidFill>
              <a:cs typeface="Arial" charset="0"/>
            </a:endParaRPr>
          </a:p>
        </p:txBody>
      </p:sp>
      <p:sp>
        <p:nvSpPr>
          <p:cNvPr id="91143" name="Text Box 7"/>
          <p:cNvSpPr txBox="1">
            <a:spLocks noChangeArrowheads="1"/>
          </p:cNvSpPr>
          <p:nvPr/>
        </p:nvSpPr>
        <p:spPr bwMode="auto">
          <a:xfrm>
            <a:off x="879475" y="4906963"/>
            <a:ext cx="7578725" cy="420687"/>
          </a:xfrm>
          <a:prstGeom prst="rect">
            <a:avLst/>
          </a:prstGeom>
          <a:noFill/>
          <a:ln>
            <a:noFill/>
          </a:ln>
          <a:effectLst/>
          <a:extLst>
            <a:ext uri="{909E8E84-426E-40DD-AFC4-6F175D3DCCD1}">
              <a14:hiddenFill xmlns:a14="http://schemas.microsoft.com/office/drawing/2010/main">
                <a:solidFill>
                  <a:srgbClr val="003399"/>
                </a:solidFill>
              </a14:hiddenFill>
            </a:ext>
            <a:ext uri="{91240B29-F687-4F45-9708-019B960494DF}">
              <a14:hiddenLine xmlns:a14="http://schemas.microsoft.com/office/drawing/2010/main" w="9525" algn="ctr">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3886200" algn="l"/>
              </a:tabLst>
              <a:defRPr>
                <a:solidFill>
                  <a:schemeClr val="tx1"/>
                </a:solidFill>
                <a:latin typeface="Arial" charset="0"/>
              </a:defRPr>
            </a:lvl1pPr>
            <a:lvl2pPr>
              <a:tabLst>
                <a:tab pos="3886200" algn="l"/>
              </a:tabLst>
              <a:defRPr>
                <a:solidFill>
                  <a:schemeClr val="tx1"/>
                </a:solidFill>
                <a:latin typeface="Arial" charset="0"/>
              </a:defRPr>
            </a:lvl2pPr>
            <a:lvl3pPr>
              <a:tabLst>
                <a:tab pos="3886200" algn="l"/>
              </a:tabLst>
              <a:defRPr>
                <a:solidFill>
                  <a:schemeClr val="tx1"/>
                </a:solidFill>
                <a:latin typeface="Arial" charset="0"/>
              </a:defRPr>
            </a:lvl3pPr>
            <a:lvl4pPr>
              <a:tabLst>
                <a:tab pos="3886200" algn="l"/>
              </a:tabLst>
              <a:defRPr>
                <a:solidFill>
                  <a:schemeClr val="tx1"/>
                </a:solidFill>
                <a:latin typeface="Arial" charset="0"/>
              </a:defRPr>
            </a:lvl4pPr>
            <a:lvl5pPr>
              <a:tabLst>
                <a:tab pos="3886200" algn="l"/>
              </a:tabLst>
              <a:defRPr>
                <a:solidFill>
                  <a:schemeClr val="tx1"/>
                </a:solidFill>
                <a:latin typeface="Arial" charset="0"/>
              </a:defRPr>
            </a:lvl5pPr>
            <a:lvl6pPr fontAlgn="base">
              <a:spcBef>
                <a:spcPct val="0"/>
              </a:spcBef>
              <a:spcAft>
                <a:spcPct val="0"/>
              </a:spcAft>
              <a:tabLst>
                <a:tab pos="3886200" algn="l"/>
              </a:tabLst>
              <a:defRPr>
                <a:solidFill>
                  <a:schemeClr val="tx1"/>
                </a:solidFill>
                <a:latin typeface="Arial" charset="0"/>
              </a:defRPr>
            </a:lvl6pPr>
            <a:lvl7pPr fontAlgn="base">
              <a:spcBef>
                <a:spcPct val="0"/>
              </a:spcBef>
              <a:spcAft>
                <a:spcPct val="0"/>
              </a:spcAft>
              <a:tabLst>
                <a:tab pos="3886200" algn="l"/>
              </a:tabLst>
              <a:defRPr>
                <a:solidFill>
                  <a:schemeClr val="tx1"/>
                </a:solidFill>
                <a:latin typeface="Arial" charset="0"/>
              </a:defRPr>
            </a:lvl7pPr>
            <a:lvl8pPr fontAlgn="base">
              <a:spcBef>
                <a:spcPct val="0"/>
              </a:spcBef>
              <a:spcAft>
                <a:spcPct val="0"/>
              </a:spcAft>
              <a:tabLst>
                <a:tab pos="3886200" algn="l"/>
              </a:tabLst>
              <a:defRPr>
                <a:solidFill>
                  <a:schemeClr val="tx1"/>
                </a:solidFill>
                <a:latin typeface="Arial" charset="0"/>
              </a:defRPr>
            </a:lvl8pPr>
            <a:lvl9pPr fontAlgn="base">
              <a:spcBef>
                <a:spcPct val="0"/>
              </a:spcBef>
              <a:spcAft>
                <a:spcPct val="0"/>
              </a:spcAft>
              <a:tabLst>
                <a:tab pos="3886200" algn="l"/>
              </a:tabLst>
              <a:defRPr>
                <a:solidFill>
                  <a:schemeClr val="tx1"/>
                </a:solidFill>
                <a:latin typeface="Arial" charset="0"/>
              </a:defRPr>
            </a:lvl9pPr>
          </a:lstStyle>
          <a:p>
            <a:pPr fontAlgn="base">
              <a:lnSpc>
                <a:spcPct val="90000"/>
              </a:lnSpc>
              <a:spcBef>
                <a:spcPct val="20000"/>
              </a:spcBef>
              <a:spcAft>
                <a:spcPct val="20000"/>
              </a:spcAft>
              <a:buClr>
                <a:srgbClr val="FFFFFF"/>
              </a:buClr>
            </a:pPr>
            <a:r>
              <a:rPr lang="en-US" sz="2400">
                <a:solidFill>
                  <a:srgbClr val="000000"/>
                </a:solidFill>
              </a:rPr>
              <a:t>	Simplify.</a:t>
            </a:r>
            <a:endParaRPr lang="en-US" sz="2400">
              <a:solidFill>
                <a:srgbClr val="000000"/>
              </a:solidFill>
              <a:cs typeface="Arial" charset="0"/>
            </a:endParaRPr>
          </a:p>
        </p:txBody>
      </p:sp>
      <p:pic>
        <p:nvPicPr>
          <p:cNvPr id="91145" name="Picture 9" descr="8-1-3_edits_step 1"/>
          <p:cNvPicPr>
            <a:picLocks noChangeAspect="1" noChangeArrowheads="1"/>
          </p:cNvPicPr>
          <p:nvPr/>
        </p:nvPicPr>
        <p:blipFill>
          <a:blip r:embed="rId3">
            <a:extLst>
              <a:ext uri="{28A0092B-C50C-407E-A947-70E740481C1C}">
                <a14:useLocalDpi xmlns:a14="http://schemas.microsoft.com/office/drawing/2010/main" val="0"/>
              </a:ext>
            </a:extLst>
          </a:blip>
          <a:srcRect t="32176" b="32808"/>
          <a:stretch>
            <a:fillRect/>
          </a:stretch>
        </p:blipFill>
        <p:spPr bwMode="auto">
          <a:xfrm>
            <a:off x="1098550" y="3910013"/>
            <a:ext cx="2101850" cy="528637"/>
          </a:xfrm>
          <a:prstGeom prst="rect">
            <a:avLst/>
          </a:prstGeom>
          <a:noFill/>
          <a:extLst>
            <a:ext uri="{909E8E84-426E-40DD-AFC4-6F175D3DCCD1}">
              <a14:hiddenFill xmlns:a14="http://schemas.microsoft.com/office/drawing/2010/main">
                <a:solidFill>
                  <a:srgbClr val="FFFFFF"/>
                </a:solidFill>
              </a14:hiddenFill>
            </a:ext>
          </a:extLst>
        </p:spPr>
      </p:pic>
      <p:pic>
        <p:nvPicPr>
          <p:cNvPr id="91146" name="Picture 10" descr="8-1-3_edits_step 1"/>
          <p:cNvPicPr>
            <a:picLocks noChangeAspect="1" noChangeArrowheads="1"/>
          </p:cNvPicPr>
          <p:nvPr/>
        </p:nvPicPr>
        <p:blipFill>
          <a:blip r:embed="rId3">
            <a:extLst>
              <a:ext uri="{28A0092B-C50C-407E-A947-70E740481C1C}">
                <a14:useLocalDpi xmlns:a14="http://schemas.microsoft.com/office/drawing/2010/main" val="0"/>
              </a:ext>
            </a:extLst>
          </a:blip>
          <a:srcRect t="66246"/>
          <a:stretch>
            <a:fillRect/>
          </a:stretch>
        </p:blipFill>
        <p:spPr bwMode="auto">
          <a:xfrm>
            <a:off x="1098550" y="4805363"/>
            <a:ext cx="2101850" cy="509587"/>
          </a:xfrm>
          <a:prstGeom prst="rect">
            <a:avLst/>
          </a:prstGeom>
          <a:noFill/>
          <a:extLst>
            <a:ext uri="{909E8E84-426E-40DD-AFC4-6F175D3DCCD1}">
              <a14:hiddenFill xmlns:a14="http://schemas.microsoft.com/office/drawing/2010/main">
                <a:solidFill>
                  <a:srgbClr val="FFFFFF"/>
                </a:solidFill>
              </a14:hiddenFill>
            </a:ext>
          </a:extLst>
        </p:spPr>
      </p:pic>
      <p:pic>
        <p:nvPicPr>
          <p:cNvPr id="91147" name="Picture 11" descr="8-1-3SLIDE2RED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5375" y="3124200"/>
            <a:ext cx="1938338" cy="485775"/>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22489093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140"/>
                                        </p:tgtEl>
                                        <p:attrNameLst>
                                          <p:attrName>style.visibility</p:attrName>
                                        </p:attrNameLst>
                                      </p:cBhvr>
                                      <p:to>
                                        <p:strVal val="visible"/>
                                      </p:to>
                                    </p:set>
                                    <p:animEffect transition="in" filter="wipe(left)">
                                      <p:cBhvr>
                                        <p:cTn id="7" dur="500"/>
                                        <p:tgtEl>
                                          <p:spTgt spid="9114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91147"/>
                                        </p:tgtEl>
                                        <p:attrNameLst>
                                          <p:attrName>style.visibility</p:attrName>
                                        </p:attrNameLst>
                                      </p:cBhvr>
                                      <p:to>
                                        <p:strVal val="visible"/>
                                      </p:to>
                                    </p:set>
                                    <p:animEffect transition="in" filter="wipe(left)">
                                      <p:cBhvr>
                                        <p:cTn id="12" dur="500"/>
                                        <p:tgtEl>
                                          <p:spTgt spid="91147"/>
                                        </p:tgtEl>
                                      </p:cBhvr>
                                    </p:animEffect>
                                  </p:childTnLst>
                                </p:cTn>
                              </p:par>
                            </p:childTnLst>
                          </p:cTn>
                        </p:par>
                        <p:par>
                          <p:cTn id="13" fill="hold" nodeType="afterGroup">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91141"/>
                                        </p:tgtEl>
                                        <p:attrNameLst>
                                          <p:attrName>style.visibility</p:attrName>
                                        </p:attrNameLst>
                                      </p:cBhvr>
                                      <p:to>
                                        <p:strVal val="visible"/>
                                      </p:to>
                                    </p:set>
                                    <p:animEffect transition="in" filter="wipe(left)">
                                      <p:cBhvr>
                                        <p:cTn id="16" dur="500"/>
                                        <p:tgtEl>
                                          <p:spTgt spid="91141"/>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8" fill="hold" nodeType="clickEffect">
                                  <p:stCondLst>
                                    <p:cond delay="0"/>
                                  </p:stCondLst>
                                  <p:childTnLst>
                                    <p:set>
                                      <p:cBhvr>
                                        <p:cTn id="20" dur="1" fill="hold">
                                          <p:stCondLst>
                                            <p:cond delay="0"/>
                                          </p:stCondLst>
                                        </p:cTn>
                                        <p:tgtEl>
                                          <p:spTgt spid="91145"/>
                                        </p:tgtEl>
                                        <p:attrNameLst>
                                          <p:attrName>style.visibility</p:attrName>
                                        </p:attrNameLst>
                                      </p:cBhvr>
                                      <p:to>
                                        <p:strVal val="visible"/>
                                      </p:to>
                                    </p:set>
                                    <p:animEffect transition="in" filter="wipe(left)">
                                      <p:cBhvr>
                                        <p:cTn id="21" dur="500"/>
                                        <p:tgtEl>
                                          <p:spTgt spid="91145"/>
                                        </p:tgtEl>
                                      </p:cBhvr>
                                    </p:animEffect>
                                  </p:childTnLst>
                                </p:cTn>
                              </p:par>
                            </p:childTnLst>
                          </p:cTn>
                        </p:par>
                        <p:par>
                          <p:cTn id="22" fill="hold" nodeType="afterGroup">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91142"/>
                                        </p:tgtEl>
                                        <p:attrNameLst>
                                          <p:attrName>style.visibility</p:attrName>
                                        </p:attrNameLst>
                                      </p:cBhvr>
                                      <p:to>
                                        <p:strVal val="visible"/>
                                      </p:to>
                                    </p:set>
                                    <p:animEffect transition="in" filter="wipe(left)">
                                      <p:cBhvr>
                                        <p:cTn id="25" dur="500"/>
                                        <p:tgtEl>
                                          <p:spTgt spid="91142"/>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2" presetClass="entr" presetSubtype="8" fill="hold" nodeType="clickEffect">
                                  <p:stCondLst>
                                    <p:cond delay="0"/>
                                  </p:stCondLst>
                                  <p:childTnLst>
                                    <p:set>
                                      <p:cBhvr>
                                        <p:cTn id="29" dur="1" fill="hold">
                                          <p:stCondLst>
                                            <p:cond delay="0"/>
                                          </p:stCondLst>
                                        </p:cTn>
                                        <p:tgtEl>
                                          <p:spTgt spid="91146"/>
                                        </p:tgtEl>
                                        <p:attrNameLst>
                                          <p:attrName>style.visibility</p:attrName>
                                        </p:attrNameLst>
                                      </p:cBhvr>
                                      <p:to>
                                        <p:strVal val="visible"/>
                                      </p:to>
                                    </p:set>
                                    <p:animEffect transition="in" filter="wipe(left)">
                                      <p:cBhvr>
                                        <p:cTn id="30" dur="500"/>
                                        <p:tgtEl>
                                          <p:spTgt spid="91146"/>
                                        </p:tgtEl>
                                      </p:cBhvr>
                                    </p:animEffect>
                                  </p:childTnLst>
                                </p:cTn>
                              </p:par>
                            </p:childTnLst>
                          </p:cTn>
                        </p:par>
                        <p:par>
                          <p:cTn id="31" fill="hold" nodeType="afterGroup">
                            <p:stCondLst>
                              <p:cond delay="500"/>
                            </p:stCondLst>
                            <p:childTnLst>
                              <p:par>
                                <p:cTn id="32" presetID="22" presetClass="entr" presetSubtype="8" fill="hold" grpId="0" nodeType="afterEffect">
                                  <p:stCondLst>
                                    <p:cond delay="0"/>
                                  </p:stCondLst>
                                  <p:childTnLst>
                                    <p:set>
                                      <p:cBhvr>
                                        <p:cTn id="33" dur="1" fill="hold">
                                          <p:stCondLst>
                                            <p:cond delay="0"/>
                                          </p:stCondLst>
                                        </p:cTn>
                                        <p:tgtEl>
                                          <p:spTgt spid="91143"/>
                                        </p:tgtEl>
                                        <p:attrNameLst>
                                          <p:attrName>style.visibility</p:attrName>
                                        </p:attrNameLst>
                                      </p:cBhvr>
                                      <p:to>
                                        <p:strVal val="visible"/>
                                      </p:to>
                                    </p:set>
                                    <p:animEffect transition="in" filter="wipe(left)">
                                      <p:cBhvr>
                                        <p:cTn id="34" dur="500"/>
                                        <p:tgtEl>
                                          <p:spTgt spid="911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40" grpId="0" autoUpdateAnimBg="0"/>
      <p:bldP spid="91141" grpId="0" autoUpdateAnimBg="0"/>
      <p:bldP spid="91142" grpId="0" autoUpdateAnimBg="0"/>
      <p:bldP spid="91143"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ChangeArrowheads="1"/>
          </p:cNvSpPr>
          <p:nvPr>
            <p:ph type="title"/>
          </p:nvPr>
        </p:nvSpPr>
        <p:spPr/>
        <p:txBody>
          <a:bodyPr/>
          <a:lstStyle/>
          <a:p>
            <a:r>
              <a:rPr lang="en-US"/>
              <a:t>Example 3</a:t>
            </a:r>
          </a:p>
        </p:txBody>
      </p:sp>
      <p:sp>
        <p:nvSpPr>
          <p:cNvPr id="135171" name="Text Box 3"/>
          <p:cNvSpPr txBox="1">
            <a:spLocks noChangeArrowheads="1"/>
          </p:cNvSpPr>
          <p:nvPr/>
        </p:nvSpPr>
        <p:spPr bwMode="auto">
          <a:xfrm>
            <a:off x="2628900" y="771525"/>
            <a:ext cx="59817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sz="2000" b="1">
                <a:solidFill>
                  <a:srgbClr val="CD0000"/>
                </a:solidFill>
              </a:rPr>
              <a:t>Use Geometric Mean with Right Triangles</a:t>
            </a:r>
            <a:endParaRPr lang="en-US" sz="2000" b="1">
              <a:solidFill>
                <a:srgbClr val="EC1D24"/>
              </a:solidFill>
            </a:endParaRPr>
          </a:p>
        </p:txBody>
      </p:sp>
      <p:sp>
        <p:nvSpPr>
          <p:cNvPr id="135173" name="Text Box 5"/>
          <p:cNvSpPr txBox="1">
            <a:spLocks noChangeArrowheads="1"/>
          </p:cNvSpPr>
          <p:nvPr/>
        </p:nvSpPr>
        <p:spPr bwMode="auto">
          <a:xfrm>
            <a:off x="879475" y="3078163"/>
            <a:ext cx="7578725" cy="749300"/>
          </a:xfrm>
          <a:prstGeom prst="rect">
            <a:avLst/>
          </a:prstGeom>
          <a:noFill/>
          <a:ln>
            <a:noFill/>
          </a:ln>
          <a:effectLst/>
          <a:extLst>
            <a:ext uri="{909E8E84-426E-40DD-AFC4-6F175D3DCCD1}">
              <a14:hiddenFill xmlns:a14="http://schemas.microsoft.com/office/drawing/2010/main">
                <a:solidFill>
                  <a:srgbClr val="003399"/>
                </a:solidFill>
              </a14:hiddenFill>
            </a:ext>
            <a:ext uri="{91240B29-F687-4F45-9708-019B960494DF}">
              <a14:hiddenLine xmlns:a14="http://schemas.microsoft.com/office/drawing/2010/main" w="9525" algn="ctr">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3886200" algn="l"/>
              </a:tabLst>
              <a:defRPr>
                <a:solidFill>
                  <a:schemeClr val="tx1"/>
                </a:solidFill>
                <a:latin typeface="Arial" charset="0"/>
              </a:defRPr>
            </a:lvl1pPr>
            <a:lvl2pPr>
              <a:tabLst>
                <a:tab pos="3886200" algn="l"/>
              </a:tabLst>
              <a:defRPr>
                <a:solidFill>
                  <a:schemeClr val="tx1"/>
                </a:solidFill>
                <a:latin typeface="Arial" charset="0"/>
              </a:defRPr>
            </a:lvl2pPr>
            <a:lvl3pPr>
              <a:tabLst>
                <a:tab pos="3886200" algn="l"/>
              </a:tabLst>
              <a:defRPr>
                <a:solidFill>
                  <a:schemeClr val="tx1"/>
                </a:solidFill>
                <a:latin typeface="Arial" charset="0"/>
              </a:defRPr>
            </a:lvl3pPr>
            <a:lvl4pPr>
              <a:tabLst>
                <a:tab pos="3886200" algn="l"/>
              </a:tabLst>
              <a:defRPr>
                <a:solidFill>
                  <a:schemeClr val="tx1"/>
                </a:solidFill>
                <a:latin typeface="Arial" charset="0"/>
              </a:defRPr>
            </a:lvl4pPr>
            <a:lvl5pPr>
              <a:tabLst>
                <a:tab pos="3886200" algn="l"/>
              </a:tabLst>
              <a:defRPr>
                <a:solidFill>
                  <a:schemeClr val="tx1"/>
                </a:solidFill>
                <a:latin typeface="Arial" charset="0"/>
              </a:defRPr>
            </a:lvl5pPr>
            <a:lvl6pPr fontAlgn="base">
              <a:spcBef>
                <a:spcPct val="0"/>
              </a:spcBef>
              <a:spcAft>
                <a:spcPct val="0"/>
              </a:spcAft>
              <a:tabLst>
                <a:tab pos="3886200" algn="l"/>
              </a:tabLst>
              <a:defRPr>
                <a:solidFill>
                  <a:schemeClr val="tx1"/>
                </a:solidFill>
                <a:latin typeface="Arial" charset="0"/>
              </a:defRPr>
            </a:lvl6pPr>
            <a:lvl7pPr fontAlgn="base">
              <a:spcBef>
                <a:spcPct val="0"/>
              </a:spcBef>
              <a:spcAft>
                <a:spcPct val="0"/>
              </a:spcAft>
              <a:tabLst>
                <a:tab pos="3886200" algn="l"/>
              </a:tabLst>
              <a:defRPr>
                <a:solidFill>
                  <a:schemeClr val="tx1"/>
                </a:solidFill>
                <a:latin typeface="Arial" charset="0"/>
              </a:defRPr>
            </a:lvl7pPr>
            <a:lvl8pPr fontAlgn="base">
              <a:spcBef>
                <a:spcPct val="0"/>
              </a:spcBef>
              <a:spcAft>
                <a:spcPct val="0"/>
              </a:spcAft>
              <a:tabLst>
                <a:tab pos="3886200" algn="l"/>
              </a:tabLst>
              <a:defRPr>
                <a:solidFill>
                  <a:schemeClr val="tx1"/>
                </a:solidFill>
                <a:latin typeface="Arial" charset="0"/>
              </a:defRPr>
            </a:lvl8pPr>
            <a:lvl9pPr fontAlgn="base">
              <a:spcBef>
                <a:spcPct val="0"/>
              </a:spcBef>
              <a:spcAft>
                <a:spcPct val="0"/>
              </a:spcAft>
              <a:tabLst>
                <a:tab pos="3886200" algn="l"/>
              </a:tabLst>
              <a:defRPr>
                <a:solidFill>
                  <a:schemeClr val="tx1"/>
                </a:solidFill>
                <a:latin typeface="Arial" charset="0"/>
              </a:defRPr>
            </a:lvl9pPr>
          </a:lstStyle>
          <a:p>
            <a:pPr fontAlgn="base">
              <a:lnSpc>
                <a:spcPct val="90000"/>
              </a:lnSpc>
              <a:spcBef>
                <a:spcPct val="20000"/>
              </a:spcBef>
              <a:spcAft>
                <a:spcPct val="20000"/>
              </a:spcAft>
              <a:buClr>
                <a:srgbClr val="FFFFFF"/>
              </a:buClr>
            </a:pPr>
            <a:r>
              <a:rPr lang="en-US" sz="2400">
                <a:solidFill>
                  <a:srgbClr val="000000"/>
                </a:solidFill>
              </a:rPr>
              <a:t>	Geometric Mean</a:t>
            </a:r>
            <a:br>
              <a:rPr lang="en-US" sz="2400">
                <a:solidFill>
                  <a:srgbClr val="000000"/>
                </a:solidFill>
              </a:rPr>
            </a:br>
            <a:r>
              <a:rPr lang="en-US" sz="2400">
                <a:solidFill>
                  <a:srgbClr val="000000"/>
                </a:solidFill>
              </a:rPr>
              <a:t>	(Leg) Theorem</a:t>
            </a:r>
            <a:endParaRPr lang="en-US" sz="2400">
              <a:solidFill>
                <a:srgbClr val="000000"/>
              </a:solidFill>
              <a:cs typeface="Arial" charset="0"/>
            </a:endParaRPr>
          </a:p>
        </p:txBody>
      </p:sp>
      <p:sp>
        <p:nvSpPr>
          <p:cNvPr id="135174" name="Text Box 6"/>
          <p:cNvSpPr txBox="1">
            <a:spLocks noChangeArrowheads="1"/>
          </p:cNvSpPr>
          <p:nvPr/>
        </p:nvSpPr>
        <p:spPr bwMode="auto">
          <a:xfrm>
            <a:off x="879475" y="3992563"/>
            <a:ext cx="7578725" cy="420687"/>
          </a:xfrm>
          <a:prstGeom prst="rect">
            <a:avLst/>
          </a:prstGeom>
          <a:noFill/>
          <a:ln>
            <a:noFill/>
          </a:ln>
          <a:effectLst/>
          <a:extLst>
            <a:ext uri="{909E8E84-426E-40DD-AFC4-6F175D3DCCD1}">
              <a14:hiddenFill xmlns:a14="http://schemas.microsoft.com/office/drawing/2010/main">
                <a:solidFill>
                  <a:srgbClr val="003399"/>
                </a:solidFill>
              </a14:hiddenFill>
            </a:ext>
            <a:ext uri="{91240B29-F687-4F45-9708-019B960494DF}">
              <a14:hiddenLine xmlns:a14="http://schemas.microsoft.com/office/drawing/2010/main" w="9525" algn="ctr">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3886200" algn="l"/>
              </a:tabLst>
              <a:defRPr>
                <a:solidFill>
                  <a:schemeClr val="tx1"/>
                </a:solidFill>
                <a:latin typeface="Arial" charset="0"/>
              </a:defRPr>
            </a:lvl1pPr>
            <a:lvl2pPr>
              <a:tabLst>
                <a:tab pos="3886200" algn="l"/>
              </a:tabLst>
              <a:defRPr>
                <a:solidFill>
                  <a:schemeClr val="tx1"/>
                </a:solidFill>
                <a:latin typeface="Arial" charset="0"/>
              </a:defRPr>
            </a:lvl2pPr>
            <a:lvl3pPr>
              <a:tabLst>
                <a:tab pos="3886200" algn="l"/>
              </a:tabLst>
              <a:defRPr>
                <a:solidFill>
                  <a:schemeClr val="tx1"/>
                </a:solidFill>
                <a:latin typeface="Arial" charset="0"/>
              </a:defRPr>
            </a:lvl3pPr>
            <a:lvl4pPr>
              <a:tabLst>
                <a:tab pos="3886200" algn="l"/>
              </a:tabLst>
              <a:defRPr>
                <a:solidFill>
                  <a:schemeClr val="tx1"/>
                </a:solidFill>
                <a:latin typeface="Arial" charset="0"/>
              </a:defRPr>
            </a:lvl4pPr>
            <a:lvl5pPr>
              <a:tabLst>
                <a:tab pos="3886200" algn="l"/>
              </a:tabLst>
              <a:defRPr>
                <a:solidFill>
                  <a:schemeClr val="tx1"/>
                </a:solidFill>
                <a:latin typeface="Arial" charset="0"/>
              </a:defRPr>
            </a:lvl5pPr>
            <a:lvl6pPr fontAlgn="base">
              <a:spcBef>
                <a:spcPct val="0"/>
              </a:spcBef>
              <a:spcAft>
                <a:spcPct val="0"/>
              </a:spcAft>
              <a:tabLst>
                <a:tab pos="3886200" algn="l"/>
              </a:tabLst>
              <a:defRPr>
                <a:solidFill>
                  <a:schemeClr val="tx1"/>
                </a:solidFill>
                <a:latin typeface="Arial" charset="0"/>
              </a:defRPr>
            </a:lvl6pPr>
            <a:lvl7pPr fontAlgn="base">
              <a:spcBef>
                <a:spcPct val="0"/>
              </a:spcBef>
              <a:spcAft>
                <a:spcPct val="0"/>
              </a:spcAft>
              <a:tabLst>
                <a:tab pos="3886200" algn="l"/>
              </a:tabLst>
              <a:defRPr>
                <a:solidFill>
                  <a:schemeClr val="tx1"/>
                </a:solidFill>
                <a:latin typeface="Arial" charset="0"/>
              </a:defRPr>
            </a:lvl7pPr>
            <a:lvl8pPr fontAlgn="base">
              <a:spcBef>
                <a:spcPct val="0"/>
              </a:spcBef>
              <a:spcAft>
                <a:spcPct val="0"/>
              </a:spcAft>
              <a:tabLst>
                <a:tab pos="3886200" algn="l"/>
              </a:tabLst>
              <a:defRPr>
                <a:solidFill>
                  <a:schemeClr val="tx1"/>
                </a:solidFill>
                <a:latin typeface="Arial" charset="0"/>
              </a:defRPr>
            </a:lvl8pPr>
            <a:lvl9pPr fontAlgn="base">
              <a:spcBef>
                <a:spcPct val="0"/>
              </a:spcBef>
              <a:spcAft>
                <a:spcPct val="0"/>
              </a:spcAft>
              <a:tabLst>
                <a:tab pos="3886200" algn="l"/>
              </a:tabLst>
              <a:defRPr>
                <a:solidFill>
                  <a:schemeClr val="tx1"/>
                </a:solidFill>
                <a:latin typeface="Arial" charset="0"/>
              </a:defRPr>
            </a:lvl9pPr>
          </a:lstStyle>
          <a:p>
            <a:pPr fontAlgn="base">
              <a:lnSpc>
                <a:spcPct val="90000"/>
              </a:lnSpc>
              <a:spcBef>
                <a:spcPct val="20000"/>
              </a:spcBef>
              <a:spcAft>
                <a:spcPct val="20000"/>
              </a:spcAft>
              <a:buClr>
                <a:srgbClr val="FFFFFF"/>
              </a:buClr>
            </a:pPr>
            <a:r>
              <a:rPr lang="en-US" sz="2400">
                <a:solidFill>
                  <a:srgbClr val="000000"/>
                </a:solidFill>
              </a:rPr>
              <a:t>	Substitution</a:t>
            </a:r>
            <a:endParaRPr lang="en-US" sz="2400">
              <a:solidFill>
                <a:srgbClr val="000000"/>
              </a:solidFill>
              <a:cs typeface="Arial" charset="0"/>
            </a:endParaRPr>
          </a:p>
        </p:txBody>
      </p:sp>
      <p:sp>
        <p:nvSpPr>
          <p:cNvPr id="135175" name="Text Box 7"/>
          <p:cNvSpPr txBox="1">
            <a:spLocks noChangeArrowheads="1"/>
          </p:cNvSpPr>
          <p:nvPr/>
        </p:nvSpPr>
        <p:spPr bwMode="auto">
          <a:xfrm>
            <a:off x="879475" y="4906963"/>
            <a:ext cx="7578725" cy="749300"/>
          </a:xfrm>
          <a:prstGeom prst="rect">
            <a:avLst/>
          </a:prstGeom>
          <a:noFill/>
          <a:ln>
            <a:noFill/>
          </a:ln>
          <a:effectLst/>
          <a:extLst>
            <a:ext uri="{909E8E84-426E-40DD-AFC4-6F175D3DCCD1}">
              <a14:hiddenFill xmlns:a14="http://schemas.microsoft.com/office/drawing/2010/main">
                <a:solidFill>
                  <a:srgbClr val="003399"/>
                </a:solidFill>
              </a14:hiddenFill>
            </a:ext>
            <a:ext uri="{91240B29-F687-4F45-9708-019B960494DF}">
              <a14:hiddenLine xmlns:a14="http://schemas.microsoft.com/office/drawing/2010/main" w="9525" algn="ctr">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3886200" algn="l"/>
              </a:tabLst>
              <a:defRPr>
                <a:solidFill>
                  <a:schemeClr val="tx1"/>
                </a:solidFill>
                <a:latin typeface="Arial" charset="0"/>
              </a:defRPr>
            </a:lvl1pPr>
            <a:lvl2pPr>
              <a:tabLst>
                <a:tab pos="3886200" algn="l"/>
              </a:tabLst>
              <a:defRPr>
                <a:solidFill>
                  <a:schemeClr val="tx1"/>
                </a:solidFill>
                <a:latin typeface="Arial" charset="0"/>
              </a:defRPr>
            </a:lvl2pPr>
            <a:lvl3pPr>
              <a:tabLst>
                <a:tab pos="3886200" algn="l"/>
              </a:tabLst>
              <a:defRPr>
                <a:solidFill>
                  <a:schemeClr val="tx1"/>
                </a:solidFill>
                <a:latin typeface="Arial" charset="0"/>
              </a:defRPr>
            </a:lvl3pPr>
            <a:lvl4pPr>
              <a:tabLst>
                <a:tab pos="3886200" algn="l"/>
              </a:tabLst>
              <a:defRPr>
                <a:solidFill>
                  <a:schemeClr val="tx1"/>
                </a:solidFill>
                <a:latin typeface="Arial" charset="0"/>
              </a:defRPr>
            </a:lvl4pPr>
            <a:lvl5pPr>
              <a:tabLst>
                <a:tab pos="3886200" algn="l"/>
              </a:tabLst>
              <a:defRPr>
                <a:solidFill>
                  <a:schemeClr val="tx1"/>
                </a:solidFill>
                <a:latin typeface="Arial" charset="0"/>
              </a:defRPr>
            </a:lvl5pPr>
            <a:lvl6pPr fontAlgn="base">
              <a:spcBef>
                <a:spcPct val="0"/>
              </a:spcBef>
              <a:spcAft>
                <a:spcPct val="0"/>
              </a:spcAft>
              <a:tabLst>
                <a:tab pos="3886200" algn="l"/>
              </a:tabLst>
              <a:defRPr>
                <a:solidFill>
                  <a:schemeClr val="tx1"/>
                </a:solidFill>
                <a:latin typeface="Arial" charset="0"/>
              </a:defRPr>
            </a:lvl6pPr>
            <a:lvl7pPr fontAlgn="base">
              <a:spcBef>
                <a:spcPct val="0"/>
              </a:spcBef>
              <a:spcAft>
                <a:spcPct val="0"/>
              </a:spcAft>
              <a:tabLst>
                <a:tab pos="3886200" algn="l"/>
              </a:tabLst>
              <a:defRPr>
                <a:solidFill>
                  <a:schemeClr val="tx1"/>
                </a:solidFill>
                <a:latin typeface="Arial" charset="0"/>
              </a:defRPr>
            </a:lvl7pPr>
            <a:lvl8pPr fontAlgn="base">
              <a:spcBef>
                <a:spcPct val="0"/>
              </a:spcBef>
              <a:spcAft>
                <a:spcPct val="0"/>
              </a:spcAft>
              <a:tabLst>
                <a:tab pos="3886200" algn="l"/>
              </a:tabLst>
              <a:defRPr>
                <a:solidFill>
                  <a:schemeClr val="tx1"/>
                </a:solidFill>
                <a:latin typeface="Arial" charset="0"/>
              </a:defRPr>
            </a:lvl8pPr>
            <a:lvl9pPr fontAlgn="base">
              <a:spcBef>
                <a:spcPct val="0"/>
              </a:spcBef>
              <a:spcAft>
                <a:spcPct val="0"/>
              </a:spcAft>
              <a:tabLst>
                <a:tab pos="3886200" algn="l"/>
              </a:tabLst>
              <a:defRPr>
                <a:solidFill>
                  <a:schemeClr val="tx1"/>
                </a:solidFill>
                <a:latin typeface="Arial" charset="0"/>
              </a:defRPr>
            </a:lvl9pPr>
          </a:lstStyle>
          <a:p>
            <a:pPr fontAlgn="base">
              <a:lnSpc>
                <a:spcPct val="90000"/>
              </a:lnSpc>
              <a:spcBef>
                <a:spcPct val="20000"/>
              </a:spcBef>
              <a:spcAft>
                <a:spcPct val="20000"/>
              </a:spcAft>
              <a:buClr>
                <a:srgbClr val="FFFFFF"/>
              </a:buClr>
            </a:pPr>
            <a:r>
              <a:rPr lang="en-US" sz="2400">
                <a:solidFill>
                  <a:srgbClr val="000000"/>
                </a:solidFill>
              </a:rPr>
              <a:t>	Use a calculator to</a:t>
            </a:r>
            <a:br>
              <a:rPr lang="en-US" sz="2400">
                <a:solidFill>
                  <a:srgbClr val="000000"/>
                </a:solidFill>
              </a:rPr>
            </a:br>
            <a:r>
              <a:rPr lang="en-US" sz="2400">
                <a:solidFill>
                  <a:srgbClr val="000000"/>
                </a:solidFill>
              </a:rPr>
              <a:t>	simplify.</a:t>
            </a:r>
            <a:endParaRPr lang="en-US" sz="2400">
              <a:solidFill>
                <a:srgbClr val="000000"/>
              </a:solidFill>
              <a:cs typeface="Arial" charset="0"/>
            </a:endParaRPr>
          </a:p>
        </p:txBody>
      </p:sp>
      <p:grpSp>
        <p:nvGrpSpPr>
          <p:cNvPr id="135184" name="Group 16"/>
          <p:cNvGrpSpPr>
            <a:grpSpLocks/>
          </p:cNvGrpSpPr>
          <p:nvPr/>
        </p:nvGrpSpPr>
        <p:grpSpPr bwMode="auto">
          <a:xfrm>
            <a:off x="879475" y="1506538"/>
            <a:ext cx="7578725" cy="1077912"/>
            <a:chOff x="554" y="949"/>
            <a:chExt cx="4774" cy="679"/>
          </a:xfrm>
        </p:grpSpPr>
        <p:sp>
          <p:nvSpPr>
            <p:cNvPr id="135172" name="Text Box 4"/>
            <p:cNvSpPr txBox="1">
              <a:spLocks noChangeArrowheads="1"/>
            </p:cNvSpPr>
            <p:nvPr/>
          </p:nvSpPr>
          <p:spPr bwMode="auto">
            <a:xfrm>
              <a:off x="554" y="949"/>
              <a:ext cx="4774" cy="679"/>
            </a:xfrm>
            <a:prstGeom prst="rect">
              <a:avLst/>
            </a:prstGeom>
            <a:noFill/>
            <a:ln>
              <a:noFill/>
            </a:ln>
            <a:effectLst/>
            <a:extLst>
              <a:ext uri="{909E8E84-426E-40DD-AFC4-6F175D3DCCD1}">
                <a14:hiddenFill xmlns:a14="http://schemas.microsoft.com/office/drawing/2010/main">
                  <a:solidFill>
                    <a:srgbClr val="003399"/>
                  </a:solidFill>
                </a14:hiddenFill>
              </a:ext>
              <a:ext uri="{91240B29-F687-4F45-9708-019B960494DF}">
                <a14:hiddenLine xmlns:a14="http://schemas.microsoft.com/office/drawing/2010/main" w="9525" algn="ctr">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lnSpc>
                  <a:spcPct val="90000"/>
                </a:lnSpc>
                <a:spcBef>
                  <a:spcPct val="20000"/>
                </a:spcBef>
                <a:spcAft>
                  <a:spcPct val="20000"/>
                </a:spcAft>
                <a:buClr>
                  <a:srgbClr val="FFFFFF"/>
                </a:buClr>
              </a:pPr>
              <a:r>
                <a:rPr lang="en-US" sz="2400">
                  <a:solidFill>
                    <a:srgbClr val="000000"/>
                  </a:solidFill>
                </a:rPr>
                <a:t>Since </a:t>
              </a:r>
              <a:r>
                <a:rPr lang="en-US" sz="2400" i="1">
                  <a:solidFill>
                    <a:srgbClr val="000000"/>
                  </a:solidFill>
                </a:rPr>
                <a:t>d</a:t>
              </a:r>
              <a:r>
                <a:rPr lang="en-US" sz="2400">
                  <a:solidFill>
                    <a:srgbClr val="000000"/>
                  </a:solidFill>
                </a:rPr>
                <a:t> is the measure of leg </a:t>
              </a:r>
              <a:r>
                <a:rPr lang="en-US" sz="2400" i="1">
                  <a:solidFill>
                    <a:srgbClr val="000000"/>
                  </a:solidFill>
                </a:rPr>
                <a:t>JK</a:t>
              </a:r>
              <a:r>
                <a:rPr lang="en-US" sz="2400">
                  <a:solidFill>
                    <a:srgbClr val="000000"/>
                  </a:solidFill>
                </a:rPr>
                <a:t>, </a:t>
              </a:r>
              <a:r>
                <a:rPr lang="en-US" sz="2400" i="1">
                  <a:solidFill>
                    <a:srgbClr val="000000"/>
                  </a:solidFill>
                </a:rPr>
                <a:t>d</a:t>
              </a:r>
              <a:r>
                <a:rPr lang="en-US" sz="2400">
                  <a:solidFill>
                    <a:srgbClr val="000000"/>
                  </a:solidFill>
                </a:rPr>
                <a:t> is the geometric mean of </a:t>
              </a:r>
              <a:r>
                <a:rPr lang="en-US" sz="2400" i="1">
                  <a:solidFill>
                    <a:srgbClr val="000000"/>
                  </a:solidFill>
                </a:rPr>
                <a:t>JM</a:t>
              </a:r>
              <a:r>
                <a:rPr lang="en-US" sz="2400">
                  <a:solidFill>
                    <a:srgbClr val="000000"/>
                  </a:solidFill>
                </a:rPr>
                <a:t>, the measure of the segment adjacent to this leg, and the measure of the hypotenuse </a:t>
              </a:r>
              <a:r>
                <a:rPr lang="en-US" sz="2400" i="1">
                  <a:solidFill>
                    <a:srgbClr val="000000"/>
                  </a:solidFill>
                </a:rPr>
                <a:t>JL</a:t>
              </a:r>
              <a:r>
                <a:rPr lang="en-US" sz="2400">
                  <a:solidFill>
                    <a:srgbClr val="000000"/>
                  </a:solidFill>
                </a:rPr>
                <a:t>.</a:t>
              </a:r>
              <a:endParaRPr lang="en-US" sz="2400">
                <a:solidFill>
                  <a:srgbClr val="000000"/>
                </a:solidFill>
                <a:cs typeface="Arial" charset="0"/>
              </a:endParaRPr>
            </a:p>
          </p:txBody>
        </p:sp>
        <p:sp>
          <p:nvSpPr>
            <p:cNvPr id="135179" name="Line 11"/>
            <p:cNvSpPr>
              <a:spLocks noChangeShapeType="1"/>
            </p:cNvSpPr>
            <p:nvPr/>
          </p:nvSpPr>
          <p:spPr bwMode="auto">
            <a:xfrm>
              <a:off x="3172" y="970"/>
              <a:ext cx="24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endParaRPr>
            </a:p>
          </p:txBody>
        </p:sp>
      </p:grpSp>
      <p:pic>
        <p:nvPicPr>
          <p:cNvPr id="135181" name="Picture 13" descr="8-1-3_edits_step 2"/>
          <p:cNvPicPr>
            <a:picLocks noChangeAspect="1" noChangeArrowheads="1"/>
          </p:cNvPicPr>
          <p:nvPr/>
        </p:nvPicPr>
        <p:blipFill>
          <a:blip r:embed="rId3">
            <a:extLst>
              <a:ext uri="{28A0092B-C50C-407E-A947-70E740481C1C}">
                <a14:useLocalDpi xmlns:a14="http://schemas.microsoft.com/office/drawing/2010/main" val="0"/>
              </a:ext>
            </a:extLst>
          </a:blip>
          <a:srcRect b="69119"/>
          <a:stretch>
            <a:fillRect/>
          </a:stretch>
        </p:blipFill>
        <p:spPr bwMode="auto">
          <a:xfrm>
            <a:off x="1098550" y="3190875"/>
            <a:ext cx="3244850" cy="473075"/>
          </a:xfrm>
          <a:prstGeom prst="rect">
            <a:avLst/>
          </a:prstGeom>
          <a:noFill/>
          <a:extLst>
            <a:ext uri="{909E8E84-426E-40DD-AFC4-6F175D3DCCD1}">
              <a14:hiddenFill xmlns:a14="http://schemas.microsoft.com/office/drawing/2010/main">
                <a:solidFill>
                  <a:srgbClr val="FFFFFF"/>
                </a:solidFill>
              </a14:hiddenFill>
            </a:ext>
          </a:extLst>
        </p:spPr>
      </p:pic>
      <p:pic>
        <p:nvPicPr>
          <p:cNvPr id="135182" name="Picture 14" descr="8-1-3_edits_step 2"/>
          <p:cNvPicPr>
            <a:picLocks noChangeAspect="1" noChangeArrowheads="1"/>
          </p:cNvPicPr>
          <p:nvPr/>
        </p:nvPicPr>
        <p:blipFill>
          <a:blip r:embed="rId3">
            <a:extLst>
              <a:ext uri="{28A0092B-C50C-407E-A947-70E740481C1C}">
                <a14:useLocalDpi xmlns:a14="http://schemas.microsoft.com/office/drawing/2010/main" val="0"/>
              </a:ext>
            </a:extLst>
          </a:blip>
          <a:srcRect t="32640" b="30721"/>
          <a:stretch>
            <a:fillRect/>
          </a:stretch>
        </p:blipFill>
        <p:spPr bwMode="auto">
          <a:xfrm>
            <a:off x="1098550" y="3919538"/>
            <a:ext cx="3227388" cy="560387"/>
          </a:xfrm>
          <a:prstGeom prst="rect">
            <a:avLst/>
          </a:prstGeom>
          <a:noFill/>
          <a:extLst>
            <a:ext uri="{909E8E84-426E-40DD-AFC4-6F175D3DCCD1}">
              <a14:hiddenFill xmlns:a14="http://schemas.microsoft.com/office/drawing/2010/main">
                <a:solidFill>
                  <a:srgbClr val="FFFFFF"/>
                </a:solidFill>
              </a14:hiddenFill>
            </a:ext>
          </a:extLst>
        </p:spPr>
      </p:pic>
      <p:pic>
        <p:nvPicPr>
          <p:cNvPr id="135183" name="Picture 15" descr="8-1-3_edits_step 2"/>
          <p:cNvPicPr>
            <a:picLocks noChangeAspect="1" noChangeArrowheads="1"/>
          </p:cNvPicPr>
          <p:nvPr/>
        </p:nvPicPr>
        <p:blipFill>
          <a:blip r:embed="rId3">
            <a:extLst>
              <a:ext uri="{28A0092B-C50C-407E-A947-70E740481C1C}">
                <a14:useLocalDpi xmlns:a14="http://schemas.microsoft.com/office/drawing/2010/main" val="0"/>
              </a:ext>
            </a:extLst>
          </a:blip>
          <a:srcRect t="69119"/>
          <a:stretch>
            <a:fillRect/>
          </a:stretch>
        </p:blipFill>
        <p:spPr bwMode="auto">
          <a:xfrm>
            <a:off x="1098550" y="4987925"/>
            <a:ext cx="3244850" cy="473075"/>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76719729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135184"/>
                                        </p:tgtEl>
                                        <p:attrNameLst>
                                          <p:attrName>style.visibility</p:attrName>
                                        </p:attrNameLst>
                                      </p:cBhvr>
                                      <p:to>
                                        <p:strVal val="visible"/>
                                      </p:to>
                                    </p:set>
                                    <p:animEffect transition="in" filter="wipe(left)">
                                      <p:cBhvr>
                                        <p:cTn id="7" dur="500"/>
                                        <p:tgtEl>
                                          <p:spTgt spid="13518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135181"/>
                                        </p:tgtEl>
                                        <p:attrNameLst>
                                          <p:attrName>style.visibility</p:attrName>
                                        </p:attrNameLst>
                                      </p:cBhvr>
                                      <p:to>
                                        <p:strVal val="visible"/>
                                      </p:to>
                                    </p:set>
                                    <p:animEffect transition="in" filter="wipe(left)">
                                      <p:cBhvr>
                                        <p:cTn id="12" dur="500"/>
                                        <p:tgtEl>
                                          <p:spTgt spid="135181"/>
                                        </p:tgtEl>
                                      </p:cBhvr>
                                    </p:animEffect>
                                  </p:childTnLst>
                                </p:cTn>
                              </p:par>
                            </p:childTnLst>
                          </p:cTn>
                        </p:par>
                        <p:par>
                          <p:cTn id="13" fill="hold" nodeType="afterGroup">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135173"/>
                                        </p:tgtEl>
                                        <p:attrNameLst>
                                          <p:attrName>style.visibility</p:attrName>
                                        </p:attrNameLst>
                                      </p:cBhvr>
                                      <p:to>
                                        <p:strVal val="visible"/>
                                      </p:to>
                                    </p:set>
                                    <p:animEffect transition="in" filter="wipe(left)">
                                      <p:cBhvr>
                                        <p:cTn id="16" dur="500"/>
                                        <p:tgtEl>
                                          <p:spTgt spid="135173"/>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8" fill="hold" nodeType="clickEffect">
                                  <p:stCondLst>
                                    <p:cond delay="0"/>
                                  </p:stCondLst>
                                  <p:childTnLst>
                                    <p:set>
                                      <p:cBhvr>
                                        <p:cTn id="20" dur="1" fill="hold">
                                          <p:stCondLst>
                                            <p:cond delay="0"/>
                                          </p:stCondLst>
                                        </p:cTn>
                                        <p:tgtEl>
                                          <p:spTgt spid="135182"/>
                                        </p:tgtEl>
                                        <p:attrNameLst>
                                          <p:attrName>style.visibility</p:attrName>
                                        </p:attrNameLst>
                                      </p:cBhvr>
                                      <p:to>
                                        <p:strVal val="visible"/>
                                      </p:to>
                                    </p:set>
                                    <p:animEffect transition="in" filter="wipe(left)">
                                      <p:cBhvr>
                                        <p:cTn id="21" dur="500"/>
                                        <p:tgtEl>
                                          <p:spTgt spid="135182"/>
                                        </p:tgtEl>
                                      </p:cBhvr>
                                    </p:animEffect>
                                  </p:childTnLst>
                                </p:cTn>
                              </p:par>
                            </p:childTnLst>
                          </p:cTn>
                        </p:par>
                        <p:par>
                          <p:cTn id="22" fill="hold" nodeType="afterGroup">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135174"/>
                                        </p:tgtEl>
                                        <p:attrNameLst>
                                          <p:attrName>style.visibility</p:attrName>
                                        </p:attrNameLst>
                                      </p:cBhvr>
                                      <p:to>
                                        <p:strVal val="visible"/>
                                      </p:to>
                                    </p:set>
                                    <p:animEffect transition="in" filter="wipe(left)">
                                      <p:cBhvr>
                                        <p:cTn id="25" dur="500"/>
                                        <p:tgtEl>
                                          <p:spTgt spid="135174"/>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2" presetClass="entr" presetSubtype="8" fill="hold" nodeType="clickEffect">
                                  <p:stCondLst>
                                    <p:cond delay="0"/>
                                  </p:stCondLst>
                                  <p:childTnLst>
                                    <p:set>
                                      <p:cBhvr>
                                        <p:cTn id="29" dur="1" fill="hold">
                                          <p:stCondLst>
                                            <p:cond delay="0"/>
                                          </p:stCondLst>
                                        </p:cTn>
                                        <p:tgtEl>
                                          <p:spTgt spid="135183"/>
                                        </p:tgtEl>
                                        <p:attrNameLst>
                                          <p:attrName>style.visibility</p:attrName>
                                        </p:attrNameLst>
                                      </p:cBhvr>
                                      <p:to>
                                        <p:strVal val="visible"/>
                                      </p:to>
                                    </p:set>
                                    <p:animEffect transition="in" filter="wipe(left)">
                                      <p:cBhvr>
                                        <p:cTn id="30" dur="500"/>
                                        <p:tgtEl>
                                          <p:spTgt spid="135183"/>
                                        </p:tgtEl>
                                      </p:cBhvr>
                                    </p:animEffect>
                                  </p:childTnLst>
                                </p:cTn>
                              </p:par>
                            </p:childTnLst>
                          </p:cTn>
                        </p:par>
                        <p:par>
                          <p:cTn id="31" fill="hold" nodeType="afterGroup">
                            <p:stCondLst>
                              <p:cond delay="500"/>
                            </p:stCondLst>
                            <p:childTnLst>
                              <p:par>
                                <p:cTn id="32" presetID="22" presetClass="entr" presetSubtype="8" fill="hold" grpId="0" nodeType="afterEffect">
                                  <p:stCondLst>
                                    <p:cond delay="0"/>
                                  </p:stCondLst>
                                  <p:childTnLst>
                                    <p:set>
                                      <p:cBhvr>
                                        <p:cTn id="33" dur="1" fill="hold">
                                          <p:stCondLst>
                                            <p:cond delay="0"/>
                                          </p:stCondLst>
                                        </p:cTn>
                                        <p:tgtEl>
                                          <p:spTgt spid="135175"/>
                                        </p:tgtEl>
                                        <p:attrNameLst>
                                          <p:attrName>style.visibility</p:attrName>
                                        </p:attrNameLst>
                                      </p:cBhvr>
                                      <p:to>
                                        <p:strVal val="visible"/>
                                      </p:to>
                                    </p:set>
                                    <p:animEffect transition="in" filter="wipe(left)">
                                      <p:cBhvr>
                                        <p:cTn id="34" dur="500"/>
                                        <p:tgtEl>
                                          <p:spTgt spid="1351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173" grpId="0" autoUpdateAnimBg="0"/>
      <p:bldP spid="135174" grpId="0" autoUpdateAnimBg="0"/>
      <p:bldP spid="135175" grpId="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ChangeArrowheads="1"/>
          </p:cNvSpPr>
          <p:nvPr>
            <p:ph type="title"/>
          </p:nvPr>
        </p:nvSpPr>
        <p:spPr/>
        <p:txBody>
          <a:bodyPr/>
          <a:lstStyle/>
          <a:p>
            <a:r>
              <a:rPr lang="en-US"/>
              <a:t>Example 3</a:t>
            </a:r>
          </a:p>
        </p:txBody>
      </p:sp>
      <p:sp>
        <p:nvSpPr>
          <p:cNvPr id="136195" name="Text Box 3"/>
          <p:cNvSpPr txBox="1">
            <a:spLocks noChangeArrowheads="1"/>
          </p:cNvSpPr>
          <p:nvPr/>
        </p:nvSpPr>
        <p:spPr bwMode="auto">
          <a:xfrm>
            <a:off x="2628900" y="771525"/>
            <a:ext cx="59817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sz="2000" b="1">
                <a:solidFill>
                  <a:srgbClr val="CD0000"/>
                </a:solidFill>
              </a:rPr>
              <a:t>Use Geometric Mean with Right Triangles</a:t>
            </a:r>
            <a:endParaRPr lang="en-US" sz="2000" b="1">
              <a:solidFill>
                <a:srgbClr val="EC1D24"/>
              </a:solidFill>
            </a:endParaRPr>
          </a:p>
        </p:txBody>
      </p:sp>
      <p:sp>
        <p:nvSpPr>
          <p:cNvPr id="136196" name="Text Box 4"/>
          <p:cNvSpPr txBox="1">
            <a:spLocks noChangeArrowheads="1"/>
          </p:cNvSpPr>
          <p:nvPr/>
        </p:nvSpPr>
        <p:spPr bwMode="auto">
          <a:xfrm>
            <a:off x="879475" y="2749550"/>
            <a:ext cx="7578725" cy="749300"/>
          </a:xfrm>
          <a:prstGeom prst="rect">
            <a:avLst/>
          </a:prstGeom>
          <a:noFill/>
          <a:ln>
            <a:noFill/>
          </a:ln>
          <a:effectLst/>
          <a:extLst>
            <a:ext uri="{909E8E84-426E-40DD-AFC4-6F175D3DCCD1}">
              <a14:hiddenFill xmlns:a14="http://schemas.microsoft.com/office/drawing/2010/main">
                <a:solidFill>
                  <a:srgbClr val="003399"/>
                </a:solidFill>
              </a14:hiddenFill>
            </a:ext>
            <a:ext uri="{91240B29-F687-4F45-9708-019B960494DF}">
              <a14:hiddenLine xmlns:a14="http://schemas.microsoft.com/office/drawing/2010/main" w="9525" algn="ctr">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3886200" algn="l"/>
              </a:tabLst>
              <a:defRPr>
                <a:solidFill>
                  <a:schemeClr val="tx1"/>
                </a:solidFill>
                <a:latin typeface="Arial" charset="0"/>
              </a:defRPr>
            </a:lvl1pPr>
            <a:lvl2pPr>
              <a:tabLst>
                <a:tab pos="3886200" algn="l"/>
              </a:tabLst>
              <a:defRPr>
                <a:solidFill>
                  <a:schemeClr val="tx1"/>
                </a:solidFill>
                <a:latin typeface="Arial" charset="0"/>
              </a:defRPr>
            </a:lvl2pPr>
            <a:lvl3pPr>
              <a:tabLst>
                <a:tab pos="3886200" algn="l"/>
              </a:tabLst>
              <a:defRPr>
                <a:solidFill>
                  <a:schemeClr val="tx1"/>
                </a:solidFill>
                <a:latin typeface="Arial" charset="0"/>
              </a:defRPr>
            </a:lvl3pPr>
            <a:lvl4pPr>
              <a:tabLst>
                <a:tab pos="3886200" algn="l"/>
              </a:tabLst>
              <a:defRPr>
                <a:solidFill>
                  <a:schemeClr val="tx1"/>
                </a:solidFill>
                <a:latin typeface="Arial" charset="0"/>
              </a:defRPr>
            </a:lvl4pPr>
            <a:lvl5pPr>
              <a:tabLst>
                <a:tab pos="3886200" algn="l"/>
              </a:tabLst>
              <a:defRPr>
                <a:solidFill>
                  <a:schemeClr val="tx1"/>
                </a:solidFill>
                <a:latin typeface="Arial" charset="0"/>
              </a:defRPr>
            </a:lvl5pPr>
            <a:lvl6pPr fontAlgn="base">
              <a:spcBef>
                <a:spcPct val="0"/>
              </a:spcBef>
              <a:spcAft>
                <a:spcPct val="0"/>
              </a:spcAft>
              <a:tabLst>
                <a:tab pos="3886200" algn="l"/>
              </a:tabLst>
              <a:defRPr>
                <a:solidFill>
                  <a:schemeClr val="tx1"/>
                </a:solidFill>
                <a:latin typeface="Arial" charset="0"/>
              </a:defRPr>
            </a:lvl6pPr>
            <a:lvl7pPr fontAlgn="base">
              <a:spcBef>
                <a:spcPct val="0"/>
              </a:spcBef>
              <a:spcAft>
                <a:spcPct val="0"/>
              </a:spcAft>
              <a:tabLst>
                <a:tab pos="3886200" algn="l"/>
              </a:tabLst>
              <a:defRPr>
                <a:solidFill>
                  <a:schemeClr val="tx1"/>
                </a:solidFill>
                <a:latin typeface="Arial" charset="0"/>
              </a:defRPr>
            </a:lvl7pPr>
            <a:lvl8pPr fontAlgn="base">
              <a:spcBef>
                <a:spcPct val="0"/>
              </a:spcBef>
              <a:spcAft>
                <a:spcPct val="0"/>
              </a:spcAft>
              <a:tabLst>
                <a:tab pos="3886200" algn="l"/>
              </a:tabLst>
              <a:defRPr>
                <a:solidFill>
                  <a:schemeClr val="tx1"/>
                </a:solidFill>
                <a:latin typeface="Arial" charset="0"/>
              </a:defRPr>
            </a:lvl8pPr>
            <a:lvl9pPr fontAlgn="base">
              <a:spcBef>
                <a:spcPct val="0"/>
              </a:spcBef>
              <a:spcAft>
                <a:spcPct val="0"/>
              </a:spcAft>
              <a:tabLst>
                <a:tab pos="3886200" algn="l"/>
              </a:tabLst>
              <a:defRPr>
                <a:solidFill>
                  <a:schemeClr val="tx1"/>
                </a:solidFill>
                <a:latin typeface="Arial" charset="0"/>
              </a:defRPr>
            </a:lvl9pPr>
          </a:lstStyle>
          <a:p>
            <a:pPr fontAlgn="base">
              <a:lnSpc>
                <a:spcPct val="90000"/>
              </a:lnSpc>
              <a:spcBef>
                <a:spcPct val="20000"/>
              </a:spcBef>
              <a:spcAft>
                <a:spcPct val="20000"/>
              </a:spcAft>
              <a:buClr>
                <a:srgbClr val="FFFFFF"/>
              </a:buClr>
            </a:pPr>
            <a:r>
              <a:rPr lang="en-US" sz="2400">
                <a:solidFill>
                  <a:srgbClr val="000000"/>
                </a:solidFill>
              </a:rPr>
              <a:t>	Geometric Mean</a:t>
            </a:r>
            <a:br>
              <a:rPr lang="en-US" sz="2400">
                <a:solidFill>
                  <a:srgbClr val="000000"/>
                </a:solidFill>
              </a:rPr>
            </a:br>
            <a:r>
              <a:rPr lang="en-US" sz="2400">
                <a:solidFill>
                  <a:srgbClr val="000000"/>
                </a:solidFill>
              </a:rPr>
              <a:t>	(Leg) Theorem</a:t>
            </a:r>
            <a:endParaRPr lang="en-US" sz="2400">
              <a:solidFill>
                <a:srgbClr val="000000"/>
              </a:solidFill>
              <a:cs typeface="Arial" charset="0"/>
            </a:endParaRPr>
          </a:p>
        </p:txBody>
      </p:sp>
      <p:sp>
        <p:nvSpPr>
          <p:cNvPr id="136197" name="Text Box 5"/>
          <p:cNvSpPr txBox="1">
            <a:spLocks noChangeArrowheads="1"/>
          </p:cNvSpPr>
          <p:nvPr/>
        </p:nvSpPr>
        <p:spPr bwMode="auto">
          <a:xfrm>
            <a:off x="879475" y="3663950"/>
            <a:ext cx="7578725" cy="420688"/>
          </a:xfrm>
          <a:prstGeom prst="rect">
            <a:avLst/>
          </a:prstGeom>
          <a:noFill/>
          <a:ln>
            <a:noFill/>
          </a:ln>
          <a:effectLst/>
          <a:extLst>
            <a:ext uri="{909E8E84-426E-40DD-AFC4-6F175D3DCCD1}">
              <a14:hiddenFill xmlns:a14="http://schemas.microsoft.com/office/drawing/2010/main">
                <a:solidFill>
                  <a:srgbClr val="003399"/>
                </a:solidFill>
              </a14:hiddenFill>
            </a:ext>
            <a:ext uri="{91240B29-F687-4F45-9708-019B960494DF}">
              <a14:hiddenLine xmlns:a14="http://schemas.microsoft.com/office/drawing/2010/main" w="9525" algn="ctr">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3886200" algn="l"/>
              </a:tabLst>
              <a:defRPr>
                <a:solidFill>
                  <a:schemeClr val="tx1"/>
                </a:solidFill>
                <a:latin typeface="Arial" charset="0"/>
              </a:defRPr>
            </a:lvl1pPr>
            <a:lvl2pPr>
              <a:tabLst>
                <a:tab pos="3886200" algn="l"/>
              </a:tabLst>
              <a:defRPr>
                <a:solidFill>
                  <a:schemeClr val="tx1"/>
                </a:solidFill>
                <a:latin typeface="Arial" charset="0"/>
              </a:defRPr>
            </a:lvl2pPr>
            <a:lvl3pPr>
              <a:tabLst>
                <a:tab pos="3886200" algn="l"/>
              </a:tabLst>
              <a:defRPr>
                <a:solidFill>
                  <a:schemeClr val="tx1"/>
                </a:solidFill>
                <a:latin typeface="Arial" charset="0"/>
              </a:defRPr>
            </a:lvl3pPr>
            <a:lvl4pPr>
              <a:tabLst>
                <a:tab pos="3886200" algn="l"/>
              </a:tabLst>
              <a:defRPr>
                <a:solidFill>
                  <a:schemeClr val="tx1"/>
                </a:solidFill>
                <a:latin typeface="Arial" charset="0"/>
              </a:defRPr>
            </a:lvl4pPr>
            <a:lvl5pPr>
              <a:tabLst>
                <a:tab pos="3886200" algn="l"/>
              </a:tabLst>
              <a:defRPr>
                <a:solidFill>
                  <a:schemeClr val="tx1"/>
                </a:solidFill>
                <a:latin typeface="Arial" charset="0"/>
              </a:defRPr>
            </a:lvl5pPr>
            <a:lvl6pPr fontAlgn="base">
              <a:spcBef>
                <a:spcPct val="0"/>
              </a:spcBef>
              <a:spcAft>
                <a:spcPct val="0"/>
              </a:spcAft>
              <a:tabLst>
                <a:tab pos="3886200" algn="l"/>
              </a:tabLst>
              <a:defRPr>
                <a:solidFill>
                  <a:schemeClr val="tx1"/>
                </a:solidFill>
                <a:latin typeface="Arial" charset="0"/>
              </a:defRPr>
            </a:lvl6pPr>
            <a:lvl7pPr fontAlgn="base">
              <a:spcBef>
                <a:spcPct val="0"/>
              </a:spcBef>
              <a:spcAft>
                <a:spcPct val="0"/>
              </a:spcAft>
              <a:tabLst>
                <a:tab pos="3886200" algn="l"/>
              </a:tabLst>
              <a:defRPr>
                <a:solidFill>
                  <a:schemeClr val="tx1"/>
                </a:solidFill>
                <a:latin typeface="Arial" charset="0"/>
              </a:defRPr>
            </a:lvl7pPr>
            <a:lvl8pPr fontAlgn="base">
              <a:spcBef>
                <a:spcPct val="0"/>
              </a:spcBef>
              <a:spcAft>
                <a:spcPct val="0"/>
              </a:spcAft>
              <a:tabLst>
                <a:tab pos="3886200" algn="l"/>
              </a:tabLst>
              <a:defRPr>
                <a:solidFill>
                  <a:schemeClr val="tx1"/>
                </a:solidFill>
                <a:latin typeface="Arial" charset="0"/>
              </a:defRPr>
            </a:lvl8pPr>
            <a:lvl9pPr fontAlgn="base">
              <a:spcBef>
                <a:spcPct val="0"/>
              </a:spcBef>
              <a:spcAft>
                <a:spcPct val="0"/>
              </a:spcAft>
              <a:tabLst>
                <a:tab pos="3886200" algn="l"/>
              </a:tabLst>
              <a:defRPr>
                <a:solidFill>
                  <a:schemeClr val="tx1"/>
                </a:solidFill>
                <a:latin typeface="Arial" charset="0"/>
              </a:defRPr>
            </a:lvl9pPr>
          </a:lstStyle>
          <a:p>
            <a:pPr fontAlgn="base">
              <a:lnSpc>
                <a:spcPct val="90000"/>
              </a:lnSpc>
              <a:spcBef>
                <a:spcPct val="20000"/>
              </a:spcBef>
              <a:spcAft>
                <a:spcPct val="20000"/>
              </a:spcAft>
              <a:buClr>
                <a:srgbClr val="FFFFFF"/>
              </a:buClr>
            </a:pPr>
            <a:r>
              <a:rPr lang="en-US" sz="2400">
                <a:solidFill>
                  <a:srgbClr val="000000"/>
                </a:solidFill>
              </a:rPr>
              <a:t>	Substitution</a:t>
            </a:r>
            <a:endParaRPr lang="en-US" sz="2400">
              <a:solidFill>
                <a:srgbClr val="000000"/>
              </a:solidFill>
              <a:cs typeface="Arial" charset="0"/>
            </a:endParaRPr>
          </a:p>
        </p:txBody>
      </p:sp>
      <p:sp>
        <p:nvSpPr>
          <p:cNvPr id="136198" name="Text Box 6"/>
          <p:cNvSpPr txBox="1">
            <a:spLocks noChangeArrowheads="1"/>
          </p:cNvSpPr>
          <p:nvPr/>
        </p:nvSpPr>
        <p:spPr bwMode="auto">
          <a:xfrm>
            <a:off x="879475" y="4249738"/>
            <a:ext cx="7578725" cy="749300"/>
          </a:xfrm>
          <a:prstGeom prst="rect">
            <a:avLst/>
          </a:prstGeom>
          <a:noFill/>
          <a:ln>
            <a:noFill/>
          </a:ln>
          <a:effectLst/>
          <a:extLst>
            <a:ext uri="{909E8E84-426E-40DD-AFC4-6F175D3DCCD1}">
              <a14:hiddenFill xmlns:a14="http://schemas.microsoft.com/office/drawing/2010/main">
                <a:solidFill>
                  <a:srgbClr val="003399"/>
                </a:solidFill>
              </a14:hiddenFill>
            </a:ext>
            <a:ext uri="{91240B29-F687-4F45-9708-019B960494DF}">
              <a14:hiddenLine xmlns:a14="http://schemas.microsoft.com/office/drawing/2010/main" w="9525" algn="ctr">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3886200" algn="l"/>
              </a:tabLst>
              <a:defRPr>
                <a:solidFill>
                  <a:schemeClr val="tx1"/>
                </a:solidFill>
                <a:latin typeface="Arial" charset="0"/>
              </a:defRPr>
            </a:lvl1pPr>
            <a:lvl2pPr>
              <a:tabLst>
                <a:tab pos="3886200" algn="l"/>
              </a:tabLst>
              <a:defRPr>
                <a:solidFill>
                  <a:schemeClr val="tx1"/>
                </a:solidFill>
                <a:latin typeface="Arial" charset="0"/>
              </a:defRPr>
            </a:lvl2pPr>
            <a:lvl3pPr>
              <a:tabLst>
                <a:tab pos="3886200" algn="l"/>
              </a:tabLst>
              <a:defRPr>
                <a:solidFill>
                  <a:schemeClr val="tx1"/>
                </a:solidFill>
                <a:latin typeface="Arial" charset="0"/>
              </a:defRPr>
            </a:lvl3pPr>
            <a:lvl4pPr>
              <a:tabLst>
                <a:tab pos="3886200" algn="l"/>
              </a:tabLst>
              <a:defRPr>
                <a:solidFill>
                  <a:schemeClr val="tx1"/>
                </a:solidFill>
                <a:latin typeface="Arial" charset="0"/>
              </a:defRPr>
            </a:lvl4pPr>
            <a:lvl5pPr>
              <a:tabLst>
                <a:tab pos="3886200" algn="l"/>
              </a:tabLst>
              <a:defRPr>
                <a:solidFill>
                  <a:schemeClr val="tx1"/>
                </a:solidFill>
                <a:latin typeface="Arial" charset="0"/>
              </a:defRPr>
            </a:lvl5pPr>
            <a:lvl6pPr fontAlgn="base">
              <a:spcBef>
                <a:spcPct val="0"/>
              </a:spcBef>
              <a:spcAft>
                <a:spcPct val="0"/>
              </a:spcAft>
              <a:tabLst>
                <a:tab pos="3886200" algn="l"/>
              </a:tabLst>
              <a:defRPr>
                <a:solidFill>
                  <a:schemeClr val="tx1"/>
                </a:solidFill>
                <a:latin typeface="Arial" charset="0"/>
              </a:defRPr>
            </a:lvl6pPr>
            <a:lvl7pPr fontAlgn="base">
              <a:spcBef>
                <a:spcPct val="0"/>
              </a:spcBef>
              <a:spcAft>
                <a:spcPct val="0"/>
              </a:spcAft>
              <a:tabLst>
                <a:tab pos="3886200" algn="l"/>
              </a:tabLst>
              <a:defRPr>
                <a:solidFill>
                  <a:schemeClr val="tx1"/>
                </a:solidFill>
                <a:latin typeface="Arial" charset="0"/>
              </a:defRPr>
            </a:lvl7pPr>
            <a:lvl8pPr fontAlgn="base">
              <a:spcBef>
                <a:spcPct val="0"/>
              </a:spcBef>
              <a:spcAft>
                <a:spcPct val="0"/>
              </a:spcAft>
              <a:tabLst>
                <a:tab pos="3886200" algn="l"/>
              </a:tabLst>
              <a:defRPr>
                <a:solidFill>
                  <a:schemeClr val="tx1"/>
                </a:solidFill>
                <a:latin typeface="Arial" charset="0"/>
              </a:defRPr>
            </a:lvl8pPr>
            <a:lvl9pPr fontAlgn="base">
              <a:spcBef>
                <a:spcPct val="0"/>
              </a:spcBef>
              <a:spcAft>
                <a:spcPct val="0"/>
              </a:spcAft>
              <a:tabLst>
                <a:tab pos="3886200" algn="l"/>
              </a:tabLst>
              <a:defRPr>
                <a:solidFill>
                  <a:schemeClr val="tx1"/>
                </a:solidFill>
                <a:latin typeface="Arial" charset="0"/>
              </a:defRPr>
            </a:lvl9pPr>
          </a:lstStyle>
          <a:p>
            <a:pPr fontAlgn="base">
              <a:lnSpc>
                <a:spcPct val="90000"/>
              </a:lnSpc>
              <a:spcBef>
                <a:spcPct val="20000"/>
              </a:spcBef>
              <a:spcAft>
                <a:spcPct val="20000"/>
              </a:spcAft>
              <a:buClr>
                <a:srgbClr val="FFFFFF"/>
              </a:buClr>
            </a:pPr>
            <a:r>
              <a:rPr lang="en-US" sz="2400">
                <a:solidFill>
                  <a:srgbClr val="000000"/>
                </a:solidFill>
              </a:rPr>
              <a:t>	Use a calculator to</a:t>
            </a:r>
            <a:br>
              <a:rPr lang="en-US" sz="2400">
                <a:solidFill>
                  <a:srgbClr val="000000"/>
                </a:solidFill>
              </a:rPr>
            </a:br>
            <a:r>
              <a:rPr lang="en-US" sz="2400">
                <a:solidFill>
                  <a:srgbClr val="000000"/>
                </a:solidFill>
              </a:rPr>
              <a:t>	simplify.</a:t>
            </a:r>
            <a:endParaRPr lang="en-US" sz="2400">
              <a:solidFill>
                <a:srgbClr val="000000"/>
              </a:solidFill>
              <a:cs typeface="Arial" charset="0"/>
            </a:endParaRPr>
          </a:p>
        </p:txBody>
      </p:sp>
      <p:sp>
        <p:nvSpPr>
          <p:cNvPr id="136205" name="Rectangle 13"/>
          <p:cNvSpPr>
            <a:spLocks noChangeArrowheads="1"/>
          </p:cNvSpPr>
          <p:nvPr/>
        </p:nvSpPr>
        <p:spPr bwMode="auto">
          <a:xfrm>
            <a:off x="533400" y="5422900"/>
            <a:ext cx="8229600" cy="420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1712913" indent="-1368425" fontAlgn="base">
              <a:lnSpc>
                <a:spcPct val="90000"/>
              </a:lnSpc>
              <a:spcBef>
                <a:spcPct val="20000"/>
              </a:spcBef>
              <a:spcAft>
                <a:spcPct val="0"/>
              </a:spcAft>
              <a:buClr>
                <a:srgbClr val="FFFFFF"/>
              </a:buClr>
              <a:tabLst>
                <a:tab pos="1943100" algn="l"/>
              </a:tabLst>
            </a:pPr>
            <a:r>
              <a:rPr lang="en-US" sz="2400" b="1">
                <a:solidFill>
                  <a:srgbClr val="00539D"/>
                </a:solidFill>
              </a:rPr>
              <a:t>Answer:</a:t>
            </a:r>
            <a:r>
              <a:rPr lang="en-US" sz="2400">
                <a:solidFill>
                  <a:srgbClr val="E01B22"/>
                </a:solidFill>
              </a:rPr>
              <a:t> 	</a:t>
            </a:r>
            <a:r>
              <a:rPr lang="en-US" sz="2400" i="1">
                <a:solidFill>
                  <a:srgbClr val="E01B22"/>
                </a:solidFill>
              </a:rPr>
              <a:t>e</a:t>
            </a:r>
            <a:r>
              <a:rPr lang="en-US" sz="2400">
                <a:solidFill>
                  <a:srgbClr val="E01B22"/>
                </a:solidFill>
              </a:rPr>
              <a:t> = 12, </a:t>
            </a:r>
            <a:r>
              <a:rPr lang="en-US" sz="2400" i="1">
                <a:solidFill>
                  <a:srgbClr val="E01B22"/>
                </a:solidFill>
              </a:rPr>
              <a:t>d</a:t>
            </a:r>
            <a:r>
              <a:rPr lang="en-US" sz="2400">
                <a:solidFill>
                  <a:srgbClr val="E01B22"/>
                </a:solidFill>
              </a:rPr>
              <a:t> </a:t>
            </a:r>
            <a:r>
              <a:rPr lang="en-US" sz="2400">
                <a:solidFill>
                  <a:srgbClr val="E01B22"/>
                </a:solidFill>
                <a:cs typeface="Arial" charset="0"/>
              </a:rPr>
              <a:t>≈ 13.4, </a:t>
            </a:r>
            <a:r>
              <a:rPr lang="en-US" sz="2400" i="1">
                <a:solidFill>
                  <a:srgbClr val="E01B22"/>
                </a:solidFill>
                <a:cs typeface="Arial" charset="0"/>
              </a:rPr>
              <a:t>c</a:t>
            </a:r>
            <a:r>
              <a:rPr lang="en-US" sz="2400">
                <a:solidFill>
                  <a:srgbClr val="E01B22"/>
                </a:solidFill>
                <a:cs typeface="Arial" charset="0"/>
              </a:rPr>
              <a:t> ≈ 26.8</a:t>
            </a:r>
            <a:endParaRPr lang="en-US" sz="2400">
              <a:solidFill>
                <a:srgbClr val="E01B22"/>
              </a:solidFill>
            </a:endParaRPr>
          </a:p>
        </p:txBody>
      </p:sp>
      <p:grpSp>
        <p:nvGrpSpPr>
          <p:cNvPr id="136210" name="Group 18"/>
          <p:cNvGrpSpPr>
            <a:grpSpLocks/>
          </p:cNvGrpSpPr>
          <p:nvPr/>
        </p:nvGrpSpPr>
        <p:grpSpPr bwMode="auto">
          <a:xfrm>
            <a:off x="879475" y="1506538"/>
            <a:ext cx="7578725" cy="1077912"/>
            <a:chOff x="554" y="949"/>
            <a:chExt cx="4774" cy="679"/>
          </a:xfrm>
        </p:grpSpPr>
        <p:sp>
          <p:nvSpPr>
            <p:cNvPr id="136200" name="Text Box 8"/>
            <p:cNvSpPr txBox="1">
              <a:spLocks noChangeArrowheads="1"/>
            </p:cNvSpPr>
            <p:nvPr/>
          </p:nvSpPr>
          <p:spPr bwMode="auto">
            <a:xfrm>
              <a:off x="554" y="949"/>
              <a:ext cx="4774" cy="679"/>
            </a:xfrm>
            <a:prstGeom prst="rect">
              <a:avLst/>
            </a:prstGeom>
            <a:noFill/>
            <a:ln>
              <a:noFill/>
            </a:ln>
            <a:effectLst/>
            <a:extLst>
              <a:ext uri="{909E8E84-426E-40DD-AFC4-6F175D3DCCD1}">
                <a14:hiddenFill xmlns:a14="http://schemas.microsoft.com/office/drawing/2010/main">
                  <a:solidFill>
                    <a:srgbClr val="003399"/>
                  </a:solidFill>
                </a14:hiddenFill>
              </a:ext>
              <a:ext uri="{91240B29-F687-4F45-9708-019B960494DF}">
                <a14:hiddenLine xmlns:a14="http://schemas.microsoft.com/office/drawing/2010/main" w="9525" algn="ctr">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lnSpc>
                  <a:spcPct val="90000"/>
                </a:lnSpc>
                <a:spcBef>
                  <a:spcPct val="20000"/>
                </a:spcBef>
                <a:spcAft>
                  <a:spcPct val="20000"/>
                </a:spcAft>
                <a:buClr>
                  <a:srgbClr val="FFFFFF"/>
                </a:buClr>
              </a:pPr>
              <a:r>
                <a:rPr lang="en-US" sz="2400">
                  <a:solidFill>
                    <a:srgbClr val="000000"/>
                  </a:solidFill>
                </a:rPr>
                <a:t>Since </a:t>
              </a:r>
              <a:r>
                <a:rPr lang="en-US" sz="2400" i="1">
                  <a:solidFill>
                    <a:srgbClr val="000000"/>
                  </a:solidFill>
                </a:rPr>
                <a:t>c</a:t>
              </a:r>
              <a:r>
                <a:rPr lang="en-US" sz="2400">
                  <a:solidFill>
                    <a:srgbClr val="000000"/>
                  </a:solidFill>
                </a:rPr>
                <a:t> is the measure of leg </a:t>
              </a:r>
              <a:r>
                <a:rPr lang="en-US" sz="2400" i="1">
                  <a:solidFill>
                    <a:srgbClr val="000000"/>
                  </a:solidFill>
                </a:rPr>
                <a:t>KL</a:t>
              </a:r>
              <a:r>
                <a:rPr lang="en-US" sz="2400">
                  <a:solidFill>
                    <a:srgbClr val="000000"/>
                  </a:solidFill>
                </a:rPr>
                <a:t>, </a:t>
              </a:r>
              <a:r>
                <a:rPr lang="en-US" sz="2400" i="1">
                  <a:solidFill>
                    <a:srgbClr val="000000"/>
                  </a:solidFill>
                </a:rPr>
                <a:t>c</a:t>
              </a:r>
              <a:r>
                <a:rPr lang="en-US" sz="2400">
                  <a:solidFill>
                    <a:srgbClr val="000000"/>
                  </a:solidFill>
                </a:rPr>
                <a:t> is the geometric mean of </a:t>
              </a:r>
              <a:r>
                <a:rPr lang="en-US" sz="2400" i="1">
                  <a:solidFill>
                    <a:srgbClr val="000000"/>
                  </a:solidFill>
                </a:rPr>
                <a:t>ML</a:t>
              </a:r>
              <a:r>
                <a:rPr lang="en-US" sz="2400">
                  <a:solidFill>
                    <a:srgbClr val="000000"/>
                  </a:solidFill>
                </a:rPr>
                <a:t>, the measure of the segment adjacent to </a:t>
              </a:r>
              <a:r>
                <a:rPr lang="en-US" sz="2400" i="1">
                  <a:solidFill>
                    <a:srgbClr val="000000"/>
                  </a:solidFill>
                </a:rPr>
                <a:t>KL</a:t>
              </a:r>
              <a:r>
                <a:rPr lang="en-US" sz="2400">
                  <a:solidFill>
                    <a:srgbClr val="000000"/>
                  </a:solidFill>
                </a:rPr>
                <a:t>, and the measure of the hypotenuse </a:t>
              </a:r>
              <a:r>
                <a:rPr lang="en-US" sz="2400" i="1">
                  <a:solidFill>
                    <a:srgbClr val="000000"/>
                  </a:solidFill>
                </a:rPr>
                <a:t>JL</a:t>
              </a:r>
              <a:r>
                <a:rPr lang="en-US" sz="2400">
                  <a:solidFill>
                    <a:srgbClr val="000000"/>
                  </a:solidFill>
                </a:rPr>
                <a:t>.</a:t>
              </a:r>
              <a:endParaRPr lang="en-US" sz="2400">
                <a:solidFill>
                  <a:srgbClr val="000000"/>
                </a:solidFill>
                <a:cs typeface="Arial" charset="0"/>
              </a:endParaRPr>
            </a:p>
          </p:txBody>
        </p:sp>
        <p:sp>
          <p:nvSpPr>
            <p:cNvPr id="136201" name="Line 9"/>
            <p:cNvSpPr>
              <a:spLocks noChangeShapeType="1"/>
            </p:cNvSpPr>
            <p:nvPr/>
          </p:nvSpPr>
          <p:spPr bwMode="auto">
            <a:xfrm>
              <a:off x="3132" y="984"/>
              <a:ext cx="24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endParaRPr>
            </a:p>
          </p:txBody>
        </p:sp>
        <p:sp>
          <p:nvSpPr>
            <p:cNvPr id="136206" name="Line 14"/>
            <p:cNvSpPr>
              <a:spLocks noChangeShapeType="1"/>
            </p:cNvSpPr>
            <p:nvPr/>
          </p:nvSpPr>
          <p:spPr bwMode="auto">
            <a:xfrm>
              <a:off x="618" y="1398"/>
              <a:ext cx="24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endParaRPr>
            </a:p>
          </p:txBody>
        </p:sp>
      </p:grpSp>
      <p:pic>
        <p:nvPicPr>
          <p:cNvPr id="136207" name="Picture 15" descr="8-1-3_edits_step 3"/>
          <p:cNvPicPr>
            <a:picLocks noChangeAspect="1" noChangeArrowheads="1"/>
          </p:cNvPicPr>
          <p:nvPr/>
        </p:nvPicPr>
        <p:blipFill>
          <a:blip r:embed="rId3">
            <a:extLst>
              <a:ext uri="{28A0092B-C50C-407E-A947-70E740481C1C}">
                <a14:useLocalDpi xmlns:a14="http://schemas.microsoft.com/office/drawing/2010/main" val="0"/>
              </a:ext>
            </a:extLst>
          </a:blip>
          <a:srcRect b="67284"/>
          <a:stretch>
            <a:fillRect/>
          </a:stretch>
        </p:blipFill>
        <p:spPr bwMode="auto">
          <a:xfrm>
            <a:off x="1042988" y="2828925"/>
            <a:ext cx="3290887" cy="504825"/>
          </a:xfrm>
          <a:prstGeom prst="rect">
            <a:avLst/>
          </a:prstGeom>
          <a:noFill/>
          <a:extLst>
            <a:ext uri="{909E8E84-426E-40DD-AFC4-6F175D3DCCD1}">
              <a14:hiddenFill xmlns:a14="http://schemas.microsoft.com/office/drawing/2010/main">
                <a:solidFill>
                  <a:srgbClr val="FFFFFF"/>
                </a:solidFill>
              </a14:hiddenFill>
            </a:ext>
          </a:extLst>
        </p:spPr>
      </p:pic>
      <p:pic>
        <p:nvPicPr>
          <p:cNvPr id="136208" name="Picture 16" descr="8-1-3_edits_step 3"/>
          <p:cNvPicPr>
            <a:picLocks noChangeAspect="1" noChangeArrowheads="1"/>
          </p:cNvPicPr>
          <p:nvPr/>
        </p:nvPicPr>
        <p:blipFill>
          <a:blip r:embed="rId3">
            <a:extLst>
              <a:ext uri="{28A0092B-C50C-407E-A947-70E740481C1C}">
                <a14:useLocalDpi xmlns:a14="http://schemas.microsoft.com/office/drawing/2010/main" val="0"/>
              </a:ext>
            </a:extLst>
          </a:blip>
          <a:srcRect t="32098" b="30864"/>
          <a:stretch>
            <a:fillRect/>
          </a:stretch>
        </p:blipFill>
        <p:spPr bwMode="auto">
          <a:xfrm>
            <a:off x="1042988" y="3562350"/>
            <a:ext cx="3290887" cy="571500"/>
          </a:xfrm>
          <a:prstGeom prst="rect">
            <a:avLst/>
          </a:prstGeom>
          <a:noFill/>
          <a:extLst>
            <a:ext uri="{909E8E84-426E-40DD-AFC4-6F175D3DCCD1}">
              <a14:hiddenFill xmlns:a14="http://schemas.microsoft.com/office/drawing/2010/main">
                <a:solidFill>
                  <a:srgbClr val="FFFFFF"/>
                </a:solidFill>
              </a14:hiddenFill>
            </a:ext>
          </a:extLst>
        </p:spPr>
      </p:pic>
      <p:pic>
        <p:nvPicPr>
          <p:cNvPr id="136209" name="Picture 17" descr="8-1-3_edits_step 3"/>
          <p:cNvPicPr>
            <a:picLocks noChangeAspect="1" noChangeArrowheads="1"/>
          </p:cNvPicPr>
          <p:nvPr/>
        </p:nvPicPr>
        <p:blipFill>
          <a:blip r:embed="rId3">
            <a:extLst>
              <a:ext uri="{28A0092B-C50C-407E-A947-70E740481C1C}">
                <a14:useLocalDpi xmlns:a14="http://schemas.microsoft.com/office/drawing/2010/main" val="0"/>
              </a:ext>
            </a:extLst>
          </a:blip>
          <a:srcRect t="69136"/>
          <a:stretch>
            <a:fillRect/>
          </a:stretch>
        </p:blipFill>
        <p:spPr bwMode="auto">
          <a:xfrm>
            <a:off x="1042988" y="4333875"/>
            <a:ext cx="3290887" cy="47625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53927942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136210"/>
                                        </p:tgtEl>
                                        <p:attrNameLst>
                                          <p:attrName>style.visibility</p:attrName>
                                        </p:attrNameLst>
                                      </p:cBhvr>
                                      <p:to>
                                        <p:strVal val="visible"/>
                                      </p:to>
                                    </p:set>
                                    <p:animEffect transition="in" filter="wipe(left)">
                                      <p:cBhvr>
                                        <p:cTn id="7" dur="500"/>
                                        <p:tgtEl>
                                          <p:spTgt spid="13621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136207"/>
                                        </p:tgtEl>
                                        <p:attrNameLst>
                                          <p:attrName>style.visibility</p:attrName>
                                        </p:attrNameLst>
                                      </p:cBhvr>
                                      <p:to>
                                        <p:strVal val="visible"/>
                                      </p:to>
                                    </p:set>
                                    <p:animEffect transition="in" filter="wipe(left)">
                                      <p:cBhvr>
                                        <p:cTn id="12" dur="500"/>
                                        <p:tgtEl>
                                          <p:spTgt spid="136207"/>
                                        </p:tgtEl>
                                      </p:cBhvr>
                                    </p:animEffect>
                                  </p:childTnLst>
                                </p:cTn>
                              </p:par>
                            </p:childTnLst>
                          </p:cTn>
                        </p:par>
                        <p:par>
                          <p:cTn id="13" fill="hold" nodeType="afterGroup">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136196"/>
                                        </p:tgtEl>
                                        <p:attrNameLst>
                                          <p:attrName>style.visibility</p:attrName>
                                        </p:attrNameLst>
                                      </p:cBhvr>
                                      <p:to>
                                        <p:strVal val="visible"/>
                                      </p:to>
                                    </p:set>
                                    <p:animEffect transition="in" filter="wipe(left)">
                                      <p:cBhvr>
                                        <p:cTn id="16" dur="500"/>
                                        <p:tgtEl>
                                          <p:spTgt spid="136196"/>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8" fill="hold" nodeType="clickEffect">
                                  <p:stCondLst>
                                    <p:cond delay="0"/>
                                  </p:stCondLst>
                                  <p:childTnLst>
                                    <p:set>
                                      <p:cBhvr>
                                        <p:cTn id="20" dur="1" fill="hold">
                                          <p:stCondLst>
                                            <p:cond delay="0"/>
                                          </p:stCondLst>
                                        </p:cTn>
                                        <p:tgtEl>
                                          <p:spTgt spid="136208"/>
                                        </p:tgtEl>
                                        <p:attrNameLst>
                                          <p:attrName>style.visibility</p:attrName>
                                        </p:attrNameLst>
                                      </p:cBhvr>
                                      <p:to>
                                        <p:strVal val="visible"/>
                                      </p:to>
                                    </p:set>
                                    <p:animEffect transition="in" filter="wipe(left)">
                                      <p:cBhvr>
                                        <p:cTn id="21" dur="500"/>
                                        <p:tgtEl>
                                          <p:spTgt spid="136208"/>
                                        </p:tgtEl>
                                      </p:cBhvr>
                                    </p:animEffect>
                                  </p:childTnLst>
                                </p:cTn>
                              </p:par>
                            </p:childTnLst>
                          </p:cTn>
                        </p:par>
                        <p:par>
                          <p:cTn id="22" fill="hold" nodeType="afterGroup">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136197"/>
                                        </p:tgtEl>
                                        <p:attrNameLst>
                                          <p:attrName>style.visibility</p:attrName>
                                        </p:attrNameLst>
                                      </p:cBhvr>
                                      <p:to>
                                        <p:strVal val="visible"/>
                                      </p:to>
                                    </p:set>
                                    <p:animEffect transition="in" filter="wipe(left)">
                                      <p:cBhvr>
                                        <p:cTn id="25" dur="500"/>
                                        <p:tgtEl>
                                          <p:spTgt spid="136197"/>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2" presetClass="entr" presetSubtype="8" fill="hold" nodeType="clickEffect">
                                  <p:stCondLst>
                                    <p:cond delay="0"/>
                                  </p:stCondLst>
                                  <p:childTnLst>
                                    <p:set>
                                      <p:cBhvr>
                                        <p:cTn id="29" dur="1" fill="hold">
                                          <p:stCondLst>
                                            <p:cond delay="0"/>
                                          </p:stCondLst>
                                        </p:cTn>
                                        <p:tgtEl>
                                          <p:spTgt spid="136209"/>
                                        </p:tgtEl>
                                        <p:attrNameLst>
                                          <p:attrName>style.visibility</p:attrName>
                                        </p:attrNameLst>
                                      </p:cBhvr>
                                      <p:to>
                                        <p:strVal val="visible"/>
                                      </p:to>
                                    </p:set>
                                    <p:animEffect transition="in" filter="wipe(left)">
                                      <p:cBhvr>
                                        <p:cTn id="30" dur="500"/>
                                        <p:tgtEl>
                                          <p:spTgt spid="136209"/>
                                        </p:tgtEl>
                                      </p:cBhvr>
                                    </p:animEffect>
                                  </p:childTnLst>
                                </p:cTn>
                              </p:par>
                            </p:childTnLst>
                          </p:cTn>
                        </p:par>
                        <p:par>
                          <p:cTn id="31" fill="hold" nodeType="afterGroup">
                            <p:stCondLst>
                              <p:cond delay="500"/>
                            </p:stCondLst>
                            <p:childTnLst>
                              <p:par>
                                <p:cTn id="32" presetID="22" presetClass="entr" presetSubtype="8" fill="hold" grpId="0" nodeType="afterEffect">
                                  <p:stCondLst>
                                    <p:cond delay="0"/>
                                  </p:stCondLst>
                                  <p:childTnLst>
                                    <p:set>
                                      <p:cBhvr>
                                        <p:cTn id="33" dur="1" fill="hold">
                                          <p:stCondLst>
                                            <p:cond delay="0"/>
                                          </p:stCondLst>
                                        </p:cTn>
                                        <p:tgtEl>
                                          <p:spTgt spid="136198"/>
                                        </p:tgtEl>
                                        <p:attrNameLst>
                                          <p:attrName>style.visibility</p:attrName>
                                        </p:attrNameLst>
                                      </p:cBhvr>
                                      <p:to>
                                        <p:strVal val="visible"/>
                                      </p:to>
                                    </p:set>
                                    <p:animEffect transition="in" filter="wipe(left)">
                                      <p:cBhvr>
                                        <p:cTn id="34" dur="500"/>
                                        <p:tgtEl>
                                          <p:spTgt spid="136198"/>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136205"/>
                                        </p:tgtEl>
                                        <p:attrNameLst>
                                          <p:attrName>style.visibility</p:attrName>
                                        </p:attrNameLst>
                                      </p:cBhvr>
                                      <p:to>
                                        <p:strVal val="visible"/>
                                      </p:to>
                                    </p:set>
                                    <p:animEffect transition="in" filter="wipe(left)">
                                      <p:cBhvr>
                                        <p:cTn id="39" dur="500"/>
                                        <p:tgtEl>
                                          <p:spTgt spid="1362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196" grpId="0" autoUpdateAnimBg="0"/>
      <p:bldP spid="136197" grpId="0" autoUpdateAnimBg="0"/>
      <p:bldP spid="136198" grpId="0" autoUpdateAnimBg="0"/>
      <p:bldP spid="136205" grpId="0"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TPAnswers"/>
          <p:cNvSpPr>
            <a:spLocks noGrp="1" noChangeArrowheads="1"/>
          </p:cNvSpPr>
          <p:nvPr>
            <p:ph type="body" idx="1"/>
            <p:custDataLst>
              <p:tags r:id="rId2"/>
            </p:custDataLst>
          </p:nvPr>
        </p:nvSpPr>
        <p:spPr bwMode="hidden">
          <a:xfrm>
            <a:off x="7467600" y="3581400"/>
            <a:ext cx="1219200" cy="2362200"/>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609600" indent="-609600">
              <a:buFontTx/>
              <a:buAutoNum type="alphaUcPeriod"/>
            </a:pPr>
            <a:r>
              <a:rPr lang="en-US">
                <a:solidFill>
                  <a:schemeClr val="bg1"/>
                </a:solidFill>
              </a:rPr>
              <a:t>A</a:t>
            </a:r>
          </a:p>
          <a:p>
            <a:pPr marL="609600" indent="-609600">
              <a:buFontTx/>
              <a:buAutoNum type="alphaUcPeriod"/>
            </a:pPr>
            <a:r>
              <a:rPr lang="en-US">
                <a:solidFill>
                  <a:schemeClr val="bg1"/>
                </a:solidFill>
              </a:rPr>
              <a:t>B</a:t>
            </a:r>
          </a:p>
          <a:p>
            <a:pPr marL="609600" indent="-609600">
              <a:buFontTx/>
              <a:buAutoNum type="alphaUcPeriod"/>
            </a:pPr>
            <a:r>
              <a:rPr lang="en-US">
                <a:solidFill>
                  <a:schemeClr val="bg1"/>
                </a:solidFill>
              </a:rPr>
              <a:t>C</a:t>
            </a:r>
          </a:p>
          <a:p>
            <a:pPr marL="609600" indent="-609600">
              <a:buFontTx/>
              <a:buAutoNum type="alphaUcPeriod"/>
            </a:pPr>
            <a:r>
              <a:rPr lang="en-US">
                <a:solidFill>
                  <a:schemeClr val="bg1"/>
                </a:solidFill>
              </a:rPr>
              <a:t>D</a:t>
            </a:r>
          </a:p>
        </p:txBody>
      </p:sp>
      <p:sp>
        <p:nvSpPr>
          <p:cNvPr id="115715" name="TPQuestion"/>
          <p:cNvSpPr>
            <a:spLocks noGrp="1" noChangeArrowheads="1"/>
          </p:cNvSpPr>
          <p:nvPr>
            <p:ph type="title"/>
          </p:nvPr>
        </p:nvSpPr>
        <p:spPr/>
        <p:txBody>
          <a:bodyPr/>
          <a:lstStyle/>
          <a:p>
            <a:r>
              <a:rPr lang="en-US"/>
              <a:t>Example 3</a:t>
            </a:r>
          </a:p>
        </p:txBody>
      </p:sp>
      <p:sp>
        <p:nvSpPr>
          <p:cNvPr id="115719" name="Oval 7"/>
          <p:cNvSpPr>
            <a:spLocks noChangeArrowheads="1"/>
          </p:cNvSpPr>
          <p:nvPr/>
        </p:nvSpPr>
        <p:spPr bwMode="auto">
          <a:xfrm>
            <a:off x="876300" y="4076700"/>
            <a:ext cx="457200" cy="457200"/>
          </a:xfrm>
          <a:prstGeom prst="ellipse">
            <a:avLst/>
          </a:prstGeom>
          <a:noFill/>
          <a:ln w="57150">
            <a:solidFill>
              <a:srgbClr val="EC1D24"/>
            </a:solidFill>
            <a:round/>
            <a:headEnd/>
            <a:tailEnd/>
          </a:ln>
          <a:effectLst/>
          <a:extLst>
            <a:ext uri="{909E8E84-426E-40DD-AFC4-6F175D3DCCD1}">
              <a14:hiddenFill xmlns:a14="http://schemas.microsoft.com/office/drawing/2010/main">
                <a:solidFill>
                  <a:srgbClr val="EC1D24"/>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a:solidFill>
                <a:srgbClr val="000000"/>
              </a:solidFill>
            </a:endParaRPr>
          </a:p>
        </p:txBody>
      </p:sp>
      <p:pic>
        <p:nvPicPr>
          <p:cNvPr id="115720" name="Picture 8" descr="Check Progres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16213" y="712788"/>
            <a:ext cx="2846387" cy="511175"/>
          </a:xfrm>
          <a:prstGeom prst="rect">
            <a:avLst/>
          </a:prstGeom>
          <a:noFill/>
          <a:extLst>
            <a:ext uri="{909E8E84-426E-40DD-AFC4-6F175D3DCCD1}">
              <a14:hiddenFill xmlns:a14="http://schemas.microsoft.com/office/drawing/2010/main">
                <a:solidFill>
                  <a:srgbClr val="FFFFFF"/>
                </a:solidFill>
              </a14:hiddenFill>
            </a:ext>
          </a:extLst>
        </p:spPr>
      </p:pic>
      <p:pic>
        <p:nvPicPr>
          <p:cNvPr id="115721" name="Picture 9" descr="CheckPointICO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67600" y="747713"/>
            <a:ext cx="1222375" cy="376237"/>
          </a:xfrm>
          <a:prstGeom prst="rect">
            <a:avLst/>
          </a:prstGeom>
          <a:noFill/>
          <a:extLst>
            <a:ext uri="{909E8E84-426E-40DD-AFC4-6F175D3DCCD1}">
              <a14:hiddenFill xmlns:a14="http://schemas.microsoft.com/office/drawing/2010/main">
                <a:solidFill>
                  <a:srgbClr val="FFFFFF"/>
                </a:solidFill>
              </a14:hiddenFill>
            </a:ext>
          </a:extLst>
        </p:spPr>
      </p:pic>
      <p:sp>
        <p:nvSpPr>
          <p:cNvPr id="115722" name="TPAnswers"/>
          <p:cNvSpPr>
            <a:spLocks noChangeArrowheads="1"/>
          </p:cNvSpPr>
          <p:nvPr>
            <p:custDataLst>
              <p:tags r:id="rId3"/>
            </p:custDataLst>
          </p:nvPr>
        </p:nvSpPr>
        <p:spPr bwMode="auto">
          <a:xfrm>
            <a:off x="914400" y="2209800"/>
            <a:ext cx="2790825" cy="322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533400" indent="-533400" fontAlgn="base">
              <a:lnSpc>
                <a:spcPct val="90000"/>
              </a:lnSpc>
              <a:spcBef>
                <a:spcPct val="83000"/>
              </a:spcBef>
              <a:spcAft>
                <a:spcPct val="83000"/>
              </a:spcAft>
              <a:buClr>
                <a:srgbClr val="00539D"/>
              </a:buClr>
            </a:pPr>
            <a:r>
              <a:rPr lang="pt-BR" sz="2400" b="1">
                <a:solidFill>
                  <a:srgbClr val="00539D"/>
                </a:solidFill>
                <a:sym typeface="Symbol" pitchFamily="18" charset="2"/>
              </a:rPr>
              <a:t>A.</a:t>
            </a:r>
            <a:r>
              <a:rPr lang="pt-BR" sz="2400" b="1">
                <a:solidFill>
                  <a:srgbClr val="000000"/>
                </a:solidFill>
                <a:sym typeface="Symbol" pitchFamily="18" charset="2"/>
              </a:rPr>
              <a:t>	13.9</a:t>
            </a:r>
          </a:p>
          <a:p>
            <a:pPr marL="533400" indent="-533400" fontAlgn="base">
              <a:lnSpc>
                <a:spcPct val="90000"/>
              </a:lnSpc>
              <a:spcBef>
                <a:spcPct val="83000"/>
              </a:spcBef>
              <a:spcAft>
                <a:spcPct val="83000"/>
              </a:spcAft>
              <a:buClr>
                <a:srgbClr val="00539D"/>
              </a:buClr>
            </a:pPr>
            <a:r>
              <a:rPr lang="pt-BR" sz="2400" b="1">
                <a:solidFill>
                  <a:srgbClr val="00539D"/>
                </a:solidFill>
                <a:sym typeface="Symbol" pitchFamily="18" charset="2"/>
              </a:rPr>
              <a:t>B.</a:t>
            </a:r>
            <a:r>
              <a:rPr lang="pt-BR" sz="2400" b="1">
                <a:solidFill>
                  <a:srgbClr val="000000"/>
                </a:solidFill>
                <a:sym typeface="Symbol" pitchFamily="18" charset="2"/>
              </a:rPr>
              <a:t>	24</a:t>
            </a:r>
          </a:p>
          <a:p>
            <a:pPr marL="533400" indent="-533400" fontAlgn="base">
              <a:lnSpc>
                <a:spcPct val="90000"/>
              </a:lnSpc>
              <a:spcBef>
                <a:spcPct val="83000"/>
              </a:spcBef>
              <a:spcAft>
                <a:spcPct val="83000"/>
              </a:spcAft>
              <a:buClr>
                <a:srgbClr val="00539D"/>
              </a:buClr>
            </a:pPr>
            <a:r>
              <a:rPr lang="pt-BR" sz="2400" b="1">
                <a:solidFill>
                  <a:srgbClr val="00539D"/>
                </a:solidFill>
                <a:sym typeface="Symbol" pitchFamily="18" charset="2"/>
              </a:rPr>
              <a:t>C.</a:t>
            </a:r>
            <a:r>
              <a:rPr lang="pt-BR" sz="2400" b="1">
                <a:solidFill>
                  <a:srgbClr val="000000"/>
                </a:solidFill>
                <a:sym typeface="Symbol" pitchFamily="18" charset="2"/>
              </a:rPr>
              <a:t>	17.9</a:t>
            </a:r>
          </a:p>
          <a:p>
            <a:pPr marL="533400" indent="-533400" fontAlgn="base">
              <a:lnSpc>
                <a:spcPct val="90000"/>
              </a:lnSpc>
              <a:spcBef>
                <a:spcPct val="83000"/>
              </a:spcBef>
              <a:spcAft>
                <a:spcPct val="83000"/>
              </a:spcAft>
              <a:buClr>
                <a:srgbClr val="00539D"/>
              </a:buClr>
            </a:pPr>
            <a:r>
              <a:rPr lang="pt-BR" sz="2400" b="1">
                <a:solidFill>
                  <a:srgbClr val="00539D"/>
                </a:solidFill>
                <a:sym typeface="Symbol" pitchFamily="18" charset="2"/>
              </a:rPr>
              <a:t>D.</a:t>
            </a:r>
            <a:r>
              <a:rPr lang="pt-BR" sz="2400" b="1">
                <a:solidFill>
                  <a:srgbClr val="000000"/>
                </a:solidFill>
                <a:sym typeface="Symbol" pitchFamily="18" charset="2"/>
              </a:rPr>
              <a:t>	11.3</a:t>
            </a:r>
          </a:p>
        </p:txBody>
      </p:sp>
      <p:sp>
        <p:nvSpPr>
          <p:cNvPr id="115723" name="TPQuestion"/>
          <p:cNvSpPr>
            <a:spLocks noChangeArrowheads="1"/>
          </p:cNvSpPr>
          <p:nvPr/>
        </p:nvSpPr>
        <p:spPr bwMode="auto">
          <a:xfrm>
            <a:off x="533400" y="1504950"/>
            <a:ext cx="8305800" cy="420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342900" fontAlgn="base">
              <a:lnSpc>
                <a:spcPct val="90000"/>
              </a:lnSpc>
              <a:spcBef>
                <a:spcPct val="0"/>
              </a:spcBef>
              <a:spcAft>
                <a:spcPct val="0"/>
              </a:spcAft>
            </a:pPr>
            <a:r>
              <a:rPr lang="en-US" sz="2400" b="1">
                <a:solidFill>
                  <a:srgbClr val="00539D"/>
                </a:solidFill>
                <a:cs typeface="Times New Roman" pitchFamily="18" charset="0"/>
              </a:rPr>
              <a:t>Find </a:t>
            </a:r>
            <a:r>
              <a:rPr lang="en-US" sz="2400" b="1" i="1">
                <a:solidFill>
                  <a:srgbClr val="00539D"/>
                </a:solidFill>
                <a:cs typeface="Times New Roman" pitchFamily="18" charset="0"/>
              </a:rPr>
              <a:t>e</a:t>
            </a:r>
            <a:r>
              <a:rPr lang="en-US" sz="2400" b="1">
                <a:solidFill>
                  <a:srgbClr val="00539D"/>
                </a:solidFill>
                <a:cs typeface="Times New Roman" pitchFamily="18" charset="0"/>
              </a:rPr>
              <a:t> to the nearest tenth.</a:t>
            </a:r>
          </a:p>
        </p:txBody>
      </p:sp>
      <p:pic>
        <p:nvPicPr>
          <p:cNvPr id="115724" name="Picture 12" descr="GEO08-01-04-YT"/>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76850" y="1595438"/>
            <a:ext cx="3171825" cy="1725612"/>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23955530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115720"/>
                                        </p:tgtEl>
                                        <p:attrNameLst>
                                          <p:attrName>style.visibility</p:attrName>
                                        </p:attrNameLst>
                                      </p:cBhvr>
                                      <p:to>
                                        <p:strVal val="visible"/>
                                      </p:to>
                                    </p:set>
                                    <p:animEffect transition="in" filter="wipe(left)">
                                      <p:cBhvr>
                                        <p:cTn id="7" dur="500"/>
                                        <p:tgtEl>
                                          <p:spTgt spid="115720"/>
                                        </p:tgtEl>
                                      </p:cBhvr>
                                    </p:animEffect>
                                  </p:childTnLst>
                                </p:cTn>
                              </p:par>
                            </p:childTnLst>
                          </p:cTn>
                        </p:par>
                        <p:par>
                          <p:cTn id="8" fill="hold" nodeType="afterGroup">
                            <p:stCondLst>
                              <p:cond delay="500"/>
                            </p:stCondLst>
                            <p:childTnLst>
                              <p:par>
                                <p:cTn id="9" presetID="9" presetClass="entr" presetSubtype="0" fill="hold" nodeType="afterEffect">
                                  <p:stCondLst>
                                    <p:cond delay="0"/>
                                  </p:stCondLst>
                                  <p:childTnLst>
                                    <p:set>
                                      <p:cBhvr>
                                        <p:cTn id="10" dur="1" fill="hold">
                                          <p:stCondLst>
                                            <p:cond delay="0"/>
                                          </p:stCondLst>
                                        </p:cTn>
                                        <p:tgtEl>
                                          <p:spTgt spid="115721"/>
                                        </p:tgtEl>
                                        <p:attrNameLst>
                                          <p:attrName>style.visibility</p:attrName>
                                        </p:attrNameLst>
                                      </p:cBhvr>
                                      <p:to>
                                        <p:strVal val="visible"/>
                                      </p:to>
                                    </p:set>
                                    <p:animEffect transition="in" filter="dissolve">
                                      <p:cBhvr>
                                        <p:cTn id="11" dur="500"/>
                                        <p:tgtEl>
                                          <p:spTgt spid="115721"/>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5723"/>
                                        </p:tgtEl>
                                        <p:attrNameLst>
                                          <p:attrName>style.visibility</p:attrName>
                                        </p:attrNameLst>
                                      </p:cBhvr>
                                      <p:to>
                                        <p:strVal val="visible"/>
                                      </p:to>
                                    </p:set>
                                    <p:animEffect transition="in" filter="wipe(left)">
                                      <p:cBhvr>
                                        <p:cTn id="15" dur="500"/>
                                        <p:tgtEl>
                                          <p:spTgt spid="115723"/>
                                        </p:tgtEl>
                                      </p:cBhvr>
                                    </p:animEffect>
                                  </p:childTnLst>
                                </p:cTn>
                              </p:par>
                            </p:childTnLst>
                          </p:cTn>
                        </p:par>
                        <p:par>
                          <p:cTn id="16" fill="hold" nodeType="afterGroup">
                            <p:stCondLst>
                              <p:cond delay="1500"/>
                            </p:stCondLst>
                            <p:childTnLst>
                              <p:par>
                                <p:cTn id="17" presetID="22" presetClass="entr" presetSubtype="1" fill="hold" nodeType="afterEffect">
                                  <p:stCondLst>
                                    <p:cond delay="0"/>
                                  </p:stCondLst>
                                  <p:childTnLst>
                                    <p:set>
                                      <p:cBhvr>
                                        <p:cTn id="18" dur="1" fill="hold">
                                          <p:stCondLst>
                                            <p:cond delay="0"/>
                                          </p:stCondLst>
                                        </p:cTn>
                                        <p:tgtEl>
                                          <p:spTgt spid="115724"/>
                                        </p:tgtEl>
                                        <p:attrNameLst>
                                          <p:attrName>style.visibility</p:attrName>
                                        </p:attrNameLst>
                                      </p:cBhvr>
                                      <p:to>
                                        <p:strVal val="visible"/>
                                      </p:to>
                                    </p:set>
                                    <p:animEffect transition="in" filter="wipe(up)">
                                      <p:cBhvr>
                                        <p:cTn id="19" dur="500"/>
                                        <p:tgtEl>
                                          <p:spTgt spid="115724"/>
                                        </p:tgtEl>
                                      </p:cBhvr>
                                    </p:animEffect>
                                  </p:childTnLst>
                                </p:cTn>
                              </p:par>
                            </p:childTnLst>
                          </p:cTn>
                        </p:par>
                        <p:par>
                          <p:cTn id="20" fill="hold" nodeType="afterGroup">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115722"/>
                                        </p:tgtEl>
                                        <p:attrNameLst>
                                          <p:attrName>style.visibility</p:attrName>
                                        </p:attrNameLst>
                                      </p:cBhvr>
                                      <p:to>
                                        <p:strVal val="visible"/>
                                      </p:to>
                                    </p:set>
                                    <p:animEffect transition="in" filter="wipe(left)">
                                      <p:cBhvr>
                                        <p:cTn id="23" dur="500"/>
                                        <p:tgtEl>
                                          <p:spTgt spid="115722"/>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6" presetClass="entr" presetSubtype="0" fill="hold" grpId="0" nodeType="clickEffect">
                                  <p:stCondLst>
                                    <p:cond delay="0"/>
                                  </p:stCondLst>
                                  <p:childTnLst>
                                    <p:set>
                                      <p:cBhvr>
                                        <p:cTn id="27" dur="1" fill="hold">
                                          <p:stCondLst>
                                            <p:cond delay="0"/>
                                          </p:stCondLst>
                                        </p:cTn>
                                        <p:tgtEl>
                                          <p:spTgt spid="115719"/>
                                        </p:tgtEl>
                                        <p:attrNameLst>
                                          <p:attrName>style.visibility</p:attrName>
                                        </p:attrNameLst>
                                      </p:cBhvr>
                                      <p:to>
                                        <p:strVal val="visible"/>
                                      </p:to>
                                    </p:set>
                                    <p:animEffect transition="in" filter="wipe(down)">
                                      <p:cBhvr>
                                        <p:cTn id="28" dur="580">
                                          <p:stCondLst>
                                            <p:cond delay="0"/>
                                          </p:stCondLst>
                                        </p:cTn>
                                        <p:tgtEl>
                                          <p:spTgt spid="115719"/>
                                        </p:tgtEl>
                                      </p:cBhvr>
                                    </p:animEffect>
                                    <p:anim calcmode="lin" valueType="num">
                                      <p:cBhvr>
                                        <p:cTn id="29" dur="1822" tmFilter="0,0; 0.14,0.36; 0.43,0.73; 0.71,0.91; 1.0,1.0">
                                          <p:stCondLst>
                                            <p:cond delay="0"/>
                                          </p:stCondLst>
                                        </p:cTn>
                                        <p:tgtEl>
                                          <p:spTgt spid="115719"/>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115719"/>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115719"/>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115719"/>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115719"/>
                                        </p:tgtEl>
                                        <p:attrNameLst>
                                          <p:attrName>ppt_y</p:attrName>
                                        </p:attrNameLst>
                                      </p:cBhvr>
                                      <p:tavLst>
                                        <p:tav tm="0" fmla="#ppt_y-sin(pi*$)/81">
                                          <p:val>
                                            <p:fltVal val="0"/>
                                          </p:val>
                                        </p:tav>
                                        <p:tav tm="100000">
                                          <p:val>
                                            <p:fltVal val="1"/>
                                          </p:val>
                                        </p:tav>
                                      </p:tavLst>
                                    </p:anim>
                                    <p:animScale>
                                      <p:cBhvr>
                                        <p:cTn id="34" dur="26">
                                          <p:stCondLst>
                                            <p:cond delay="650"/>
                                          </p:stCondLst>
                                        </p:cTn>
                                        <p:tgtEl>
                                          <p:spTgt spid="115719"/>
                                        </p:tgtEl>
                                      </p:cBhvr>
                                      <p:to x="100000" y="60000"/>
                                    </p:animScale>
                                    <p:animScale>
                                      <p:cBhvr>
                                        <p:cTn id="35" dur="166" decel="50000">
                                          <p:stCondLst>
                                            <p:cond delay="676"/>
                                          </p:stCondLst>
                                        </p:cTn>
                                        <p:tgtEl>
                                          <p:spTgt spid="115719"/>
                                        </p:tgtEl>
                                      </p:cBhvr>
                                      <p:to x="100000" y="100000"/>
                                    </p:animScale>
                                    <p:animScale>
                                      <p:cBhvr>
                                        <p:cTn id="36" dur="26">
                                          <p:stCondLst>
                                            <p:cond delay="1312"/>
                                          </p:stCondLst>
                                        </p:cTn>
                                        <p:tgtEl>
                                          <p:spTgt spid="115719"/>
                                        </p:tgtEl>
                                      </p:cBhvr>
                                      <p:to x="100000" y="80000"/>
                                    </p:animScale>
                                    <p:animScale>
                                      <p:cBhvr>
                                        <p:cTn id="37" dur="166" decel="50000">
                                          <p:stCondLst>
                                            <p:cond delay="1338"/>
                                          </p:stCondLst>
                                        </p:cTn>
                                        <p:tgtEl>
                                          <p:spTgt spid="115719"/>
                                        </p:tgtEl>
                                      </p:cBhvr>
                                      <p:to x="100000" y="100000"/>
                                    </p:animScale>
                                    <p:animScale>
                                      <p:cBhvr>
                                        <p:cTn id="38" dur="26">
                                          <p:stCondLst>
                                            <p:cond delay="1642"/>
                                          </p:stCondLst>
                                        </p:cTn>
                                        <p:tgtEl>
                                          <p:spTgt spid="115719"/>
                                        </p:tgtEl>
                                      </p:cBhvr>
                                      <p:to x="100000" y="90000"/>
                                    </p:animScale>
                                    <p:animScale>
                                      <p:cBhvr>
                                        <p:cTn id="39" dur="166" decel="50000">
                                          <p:stCondLst>
                                            <p:cond delay="1668"/>
                                          </p:stCondLst>
                                        </p:cTn>
                                        <p:tgtEl>
                                          <p:spTgt spid="115719"/>
                                        </p:tgtEl>
                                      </p:cBhvr>
                                      <p:to x="100000" y="100000"/>
                                    </p:animScale>
                                    <p:animScale>
                                      <p:cBhvr>
                                        <p:cTn id="40" dur="26">
                                          <p:stCondLst>
                                            <p:cond delay="1808"/>
                                          </p:stCondLst>
                                        </p:cTn>
                                        <p:tgtEl>
                                          <p:spTgt spid="115719"/>
                                        </p:tgtEl>
                                      </p:cBhvr>
                                      <p:to x="100000" y="95000"/>
                                    </p:animScale>
                                    <p:animScale>
                                      <p:cBhvr>
                                        <p:cTn id="41" dur="166" decel="50000">
                                          <p:stCondLst>
                                            <p:cond delay="1834"/>
                                          </p:stCondLst>
                                        </p:cTn>
                                        <p:tgtEl>
                                          <p:spTgt spid="11571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719" grpId="0" animBg="1"/>
      <p:bldP spid="115722" grpId="0" autoUpdateAnimBg="0"/>
      <p:bldP spid="115723" grpId="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p:txBody>
          <a:bodyPr/>
          <a:lstStyle/>
          <a:p>
            <a:r>
              <a:rPr lang="en-US"/>
              <a:t>Example 4</a:t>
            </a:r>
          </a:p>
        </p:txBody>
      </p:sp>
      <p:sp>
        <p:nvSpPr>
          <p:cNvPr id="93187" name="Text Box 3"/>
          <p:cNvSpPr txBox="1">
            <a:spLocks noChangeArrowheads="1"/>
          </p:cNvSpPr>
          <p:nvPr/>
        </p:nvSpPr>
        <p:spPr bwMode="auto">
          <a:xfrm>
            <a:off x="4267200" y="771525"/>
            <a:ext cx="4343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sz="2000" b="1">
                <a:solidFill>
                  <a:srgbClr val="EC1D24"/>
                </a:solidFill>
              </a:rPr>
              <a:t>Indirect Measurement</a:t>
            </a:r>
          </a:p>
        </p:txBody>
      </p:sp>
      <p:sp>
        <p:nvSpPr>
          <p:cNvPr id="93188" name="Rectangle 4"/>
          <p:cNvSpPr>
            <a:spLocks noChangeArrowheads="1"/>
          </p:cNvSpPr>
          <p:nvPr/>
        </p:nvSpPr>
        <p:spPr bwMode="auto">
          <a:xfrm>
            <a:off x="876300" y="1503363"/>
            <a:ext cx="7705725" cy="2392362"/>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lnSpc>
                <a:spcPct val="90000"/>
              </a:lnSpc>
              <a:spcBef>
                <a:spcPct val="20000"/>
              </a:spcBef>
              <a:spcAft>
                <a:spcPct val="20000"/>
              </a:spcAft>
              <a:buClr>
                <a:srgbClr val="FFFFFF"/>
              </a:buClr>
            </a:pPr>
            <a:r>
              <a:rPr lang="en-US" sz="2400" b="1">
                <a:solidFill>
                  <a:srgbClr val="E01B22"/>
                </a:solidFill>
              </a:rPr>
              <a:t>KITES</a:t>
            </a:r>
            <a:r>
              <a:rPr lang="en-US" sz="2400" b="1">
                <a:solidFill>
                  <a:srgbClr val="00539D"/>
                </a:solidFill>
              </a:rPr>
              <a:t>  Ms. Alspach is constructing a kite for her son. She has to arrange two support rods so that they are perpendicular. The shorter rod is 27 inches long. If she has to place the short rod 7.25 inches from one end of the long rod in order to form two right triangles with the kite fabric, what is the length of the long rod?</a:t>
            </a:r>
          </a:p>
        </p:txBody>
      </p:sp>
      <p:pic>
        <p:nvPicPr>
          <p:cNvPr id="93189" name="Picture 5" descr="GEO08-01-03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36925" y="4041775"/>
            <a:ext cx="2470150" cy="21082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41642413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188">
                                            <p:txEl>
                                              <p:pRg st="0" end="0"/>
                                            </p:txEl>
                                          </p:spTgt>
                                        </p:tgtEl>
                                        <p:attrNameLst>
                                          <p:attrName>style.visibility</p:attrName>
                                        </p:attrNameLst>
                                      </p:cBhvr>
                                      <p:to>
                                        <p:strVal val="visible"/>
                                      </p:to>
                                    </p:set>
                                    <p:animEffect transition="in" filter="wipe(left)">
                                      <p:cBhvr>
                                        <p:cTn id="7" dur="500"/>
                                        <p:tgtEl>
                                          <p:spTgt spid="93188">
                                            <p:txEl>
                                              <p:pRg st="0" end="0"/>
                                            </p:txEl>
                                          </p:spTgt>
                                        </p:tgtEl>
                                      </p:cBhvr>
                                    </p:animEffect>
                                  </p:childTnLst>
                                </p:cTn>
                              </p:par>
                            </p:childTnLst>
                          </p:cTn>
                        </p:par>
                        <p:par>
                          <p:cTn id="8" fill="hold" nodeType="afterGroup">
                            <p:stCondLst>
                              <p:cond delay="500"/>
                            </p:stCondLst>
                            <p:childTnLst>
                              <p:par>
                                <p:cTn id="9" presetID="22" presetClass="entr" presetSubtype="8" fill="hold" nodeType="afterEffect">
                                  <p:stCondLst>
                                    <p:cond delay="0"/>
                                  </p:stCondLst>
                                  <p:childTnLst>
                                    <p:set>
                                      <p:cBhvr>
                                        <p:cTn id="10" dur="1" fill="hold">
                                          <p:stCondLst>
                                            <p:cond delay="0"/>
                                          </p:stCondLst>
                                        </p:cTn>
                                        <p:tgtEl>
                                          <p:spTgt spid="93189"/>
                                        </p:tgtEl>
                                        <p:attrNameLst>
                                          <p:attrName>style.visibility</p:attrName>
                                        </p:attrNameLst>
                                      </p:cBhvr>
                                      <p:to>
                                        <p:strVal val="visible"/>
                                      </p:to>
                                    </p:set>
                                    <p:animEffect transition="in" filter="wipe(left)">
                                      <p:cBhvr>
                                        <p:cTn id="11" dur="500"/>
                                        <p:tgtEl>
                                          <p:spTgt spid="931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188" grpId="0" build="p" autoUpdateAnimBg="0" advAuto="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p:txBody>
          <a:bodyPr/>
          <a:lstStyle/>
          <a:p>
            <a:r>
              <a:rPr lang="en-US"/>
              <a:t>Example 4</a:t>
            </a:r>
          </a:p>
        </p:txBody>
      </p:sp>
      <p:sp>
        <p:nvSpPr>
          <p:cNvPr id="94211" name="Text Box 3"/>
          <p:cNvSpPr txBox="1">
            <a:spLocks noChangeArrowheads="1"/>
          </p:cNvSpPr>
          <p:nvPr/>
        </p:nvSpPr>
        <p:spPr bwMode="auto">
          <a:xfrm>
            <a:off x="4267200" y="771525"/>
            <a:ext cx="4343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sz="2000" b="1">
                <a:solidFill>
                  <a:srgbClr val="EC1D24"/>
                </a:solidFill>
              </a:rPr>
              <a:t>Indirect Measurement</a:t>
            </a:r>
          </a:p>
        </p:txBody>
      </p:sp>
      <p:sp>
        <p:nvSpPr>
          <p:cNvPr id="94212" name="Text Box 4"/>
          <p:cNvSpPr txBox="1">
            <a:spLocks noChangeArrowheads="1"/>
          </p:cNvSpPr>
          <p:nvPr/>
        </p:nvSpPr>
        <p:spPr bwMode="auto">
          <a:xfrm>
            <a:off x="879475" y="1506538"/>
            <a:ext cx="8094663" cy="420687"/>
          </a:xfrm>
          <a:prstGeom prst="rect">
            <a:avLst/>
          </a:prstGeom>
          <a:noFill/>
          <a:ln>
            <a:noFill/>
          </a:ln>
          <a:effectLst/>
          <a:extLst>
            <a:ext uri="{909E8E84-426E-40DD-AFC4-6F175D3DCCD1}">
              <a14:hiddenFill xmlns:a14="http://schemas.microsoft.com/office/drawing/2010/main">
                <a:solidFill>
                  <a:srgbClr val="003399"/>
                </a:solidFill>
              </a14:hiddenFill>
            </a:ext>
            <a:ext uri="{91240B29-F687-4F45-9708-019B960494DF}">
              <a14:hiddenLine xmlns:a14="http://schemas.microsoft.com/office/drawing/2010/main" w="9525" algn="ctr">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lnSpc>
                <a:spcPct val="90000"/>
              </a:lnSpc>
              <a:spcBef>
                <a:spcPct val="20000"/>
              </a:spcBef>
              <a:spcAft>
                <a:spcPct val="20000"/>
              </a:spcAft>
              <a:buClr>
                <a:srgbClr val="FFFFFF"/>
              </a:buClr>
            </a:pPr>
            <a:r>
              <a:rPr lang="en-US" sz="2400">
                <a:solidFill>
                  <a:srgbClr val="000000"/>
                </a:solidFill>
              </a:rPr>
              <a:t>Draw a diagram of one of the right triangles formed.</a:t>
            </a:r>
          </a:p>
        </p:txBody>
      </p:sp>
      <p:grpSp>
        <p:nvGrpSpPr>
          <p:cNvPr id="94213" name="Group 5"/>
          <p:cNvGrpSpPr>
            <a:grpSpLocks/>
          </p:cNvGrpSpPr>
          <p:nvPr/>
        </p:nvGrpSpPr>
        <p:grpSpPr bwMode="auto">
          <a:xfrm>
            <a:off x="869950" y="4994275"/>
            <a:ext cx="8094663" cy="749300"/>
            <a:chOff x="548" y="3146"/>
            <a:chExt cx="5099" cy="472"/>
          </a:xfrm>
        </p:grpSpPr>
        <p:sp>
          <p:nvSpPr>
            <p:cNvPr id="94214" name="Text Box 6"/>
            <p:cNvSpPr txBox="1">
              <a:spLocks noChangeArrowheads="1"/>
            </p:cNvSpPr>
            <p:nvPr/>
          </p:nvSpPr>
          <p:spPr bwMode="auto">
            <a:xfrm>
              <a:off x="548" y="3146"/>
              <a:ext cx="5099" cy="472"/>
            </a:xfrm>
            <a:prstGeom prst="rect">
              <a:avLst/>
            </a:prstGeom>
            <a:noFill/>
            <a:ln>
              <a:noFill/>
            </a:ln>
            <a:effectLst/>
            <a:extLst>
              <a:ext uri="{909E8E84-426E-40DD-AFC4-6F175D3DCCD1}">
                <a14:hiddenFill xmlns:a14="http://schemas.microsoft.com/office/drawing/2010/main">
                  <a:solidFill>
                    <a:srgbClr val="003399"/>
                  </a:solidFill>
                </a14:hiddenFill>
              </a:ext>
              <a:ext uri="{91240B29-F687-4F45-9708-019B960494DF}">
                <a14:hiddenLine xmlns:a14="http://schemas.microsoft.com/office/drawing/2010/main" w="9525" algn="ctr">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lnSpc>
                  <a:spcPct val="90000"/>
                </a:lnSpc>
                <a:spcBef>
                  <a:spcPct val="20000"/>
                </a:spcBef>
                <a:spcAft>
                  <a:spcPct val="20000"/>
                </a:spcAft>
                <a:buClr>
                  <a:srgbClr val="FFFFFF"/>
                </a:buClr>
              </a:pPr>
              <a:r>
                <a:rPr lang="en-US" sz="2400">
                  <a:solidFill>
                    <a:srgbClr val="000000"/>
                  </a:solidFill>
                </a:rPr>
                <a:t>Let       be the altitude drawn from the right angle of </a:t>
              </a:r>
              <a:r>
                <a:rPr lang="el-GR" sz="2400">
                  <a:solidFill>
                    <a:srgbClr val="000000"/>
                  </a:solidFill>
                  <a:cs typeface="Arial" charset="0"/>
                </a:rPr>
                <a:t>Δ</a:t>
              </a:r>
              <a:r>
                <a:rPr lang="en-US" sz="2400" i="1">
                  <a:solidFill>
                    <a:srgbClr val="000000"/>
                  </a:solidFill>
                  <a:cs typeface="Arial" charset="0"/>
                </a:rPr>
                <a:t>WYZ.</a:t>
              </a:r>
              <a:endParaRPr lang="el-GR" sz="2400">
                <a:solidFill>
                  <a:srgbClr val="000000"/>
                </a:solidFill>
                <a:cs typeface="Arial" charset="0"/>
              </a:endParaRPr>
            </a:p>
          </p:txBody>
        </p:sp>
        <p:pic>
          <p:nvPicPr>
            <p:cNvPr id="94215" name="Picture 7" descr="CH07-018"/>
            <p:cNvPicPr>
              <a:picLocks noChangeAspect="1" noChangeArrowheads="1"/>
            </p:cNvPicPr>
            <p:nvPr/>
          </p:nvPicPr>
          <p:blipFill>
            <a:blip r:embed="rId3">
              <a:lum bright="-100000"/>
              <a:extLst>
                <a:ext uri="{28A0092B-C50C-407E-A947-70E740481C1C}">
                  <a14:useLocalDpi xmlns:a14="http://schemas.microsoft.com/office/drawing/2010/main" val="0"/>
                </a:ext>
              </a:extLst>
            </a:blip>
            <a:srcRect/>
            <a:stretch>
              <a:fillRect/>
            </a:stretch>
          </p:blipFill>
          <p:spPr bwMode="auto">
            <a:xfrm>
              <a:off x="935" y="3151"/>
              <a:ext cx="267" cy="204"/>
            </a:xfrm>
            <a:prstGeom prst="rect">
              <a:avLst/>
            </a:prstGeom>
            <a:noFill/>
            <a:extLst>
              <a:ext uri="{909E8E84-426E-40DD-AFC4-6F175D3DCCD1}">
                <a14:hiddenFill xmlns:a14="http://schemas.microsoft.com/office/drawing/2010/main">
                  <a:solidFill>
                    <a:srgbClr val="FFFFFF"/>
                  </a:solidFill>
                </a14:hiddenFill>
              </a:ext>
            </a:extLst>
          </p:spPr>
        </p:pic>
      </p:grpSp>
      <p:pic>
        <p:nvPicPr>
          <p:cNvPr id="94216" name="Picture 8" descr="GEO08-01-03b"/>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1050" y="2168525"/>
            <a:ext cx="4686300" cy="23622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47858176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4212"/>
                                        </p:tgtEl>
                                        <p:attrNameLst>
                                          <p:attrName>style.visibility</p:attrName>
                                        </p:attrNameLst>
                                      </p:cBhvr>
                                      <p:to>
                                        <p:strVal val="visible"/>
                                      </p:to>
                                    </p:set>
                                    <p:animEffect transition="in" filter="wipe(left)">
                                      <p:cBhvr>
                                        <p:cTn id="7" dur="500"/>
                                        <p:tgtEl>
                                          <p:spTgt spid="94212"/>
                                        </p:tgtEl>
                                      </p:cBhvr>
                                    </p:animEffect>
                                  </p:childTnLst>
                                </p:cTn>
                              </p:par>
                            </p:childTnLst>
                          </p:cTn>
                        </p:par>
                        <p:par>
                          <p:cTn id="8" fill="hold" nodeType="afterGroup">
                            <p:stCondLst>
                              <p:cond delay="500"/>
                            </p:stCondLst>
                            <p:childTnLst>
                              <p:par>
                                <p:cTn id="9" presetID="22" presetClass="entr" presetSubtype="8" fill="hold" nodeType="afterEffect">
                                  <p:stCondLst>
                                    <p:cond delay="0"/>
                                  </p:stCondLst>
                                  <p:childTnLst>
                                    <p:set>
                                      <p:cBhvr>
                                        <p:cTn id="10" dur="1" fill="hold">
                                          <p:stCondLst>
                                            <p:cond delay="0"/>
                                          </p:stCondLst>
                                        </p:cTn>
                                        <p:tgtEl>
                                          <p:spTgt spid="94216"/>
                                        </p:tgtEl>
                                        <p:attrNameLst>
                                          <p:attrName>style.visibility</p:attrName>
                                        </p:attrNameLst>
                                      </p:cBhvr>
                                      <p:to>
                                        <p:strVal val="visible"/>
                                      </p:to>
                                    </p:set>
                                    <p:animEffect transition="in" filter="wipe(left)">
                                      <p:cBhvr>
                                        <p:cTn id="11" dur="500"/>
                                        <p:tgtEl>
                                          <p:spTgt spid="94216"/>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nodeType="clickEffect">
                                  <p:stCondLst>
                                    <p:cond delay="0"/>
                                  </p:stCondLst>
                                  <p:childTnLst>
                                    <p:set>
                                      <p:cBhvr>
                                        <p:cTn id="15" dur="1" fill="hold">
                                          <p:stCondLst>
                                            <p:cond delay="0"/>
                                          </p:stCondLst>
                                        </p:cTn>
                                        <p:tgtEl>
                                          <p:spTgt spid="94213"/>
                                        </p:tgtEl>
                                        <p:attrNameLst>
                                          <p:attrName>style.visibility</p:attrName>
                                        </p:attrNameLst>
                                      </p:cBhvr>
                                      <p:to>
                                        <p:strVal val="visible"/>
                                      </p:to>
                                    </p:set>
                                    <p:animEffect transition="in" filter="wipe(left)">
                                      <p:cBhvr>
                                        <p:cTn id="16" dur="500"/>
                                        <p:tgtEl>
                                          <p:spTgt spid="942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12" grpId="0"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p:txBody>
          <a:bodyPr/>
          <a:lstStyle/>
          <a:p>
            <a:r>
              <a:rPr lang="en-US"/>
              <a:t>Example 4</a:t>
            </a:r>
          </a:p>
        </p:txBody>
      </p:sp>
      <p:sp>
        <p:nvSpPr>
          <p:cNvPr id="134147" name="Text Box 3"/>
          <p:cNvSpPr txBox="1">
            <a:spLocks noChangeArrowheads="1"/>
          </p:cNvSpPr>
          <p:nvPr/>
        </p:nvSpPr>
        <p:spPr bwMode="auto">
          <a:xfrm>
            <a:off x="4267200" y="771525"/>
            <a:ext cx="4343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sz="2000" b="1">
                <a:solidFill>
                  <a:srgbClr val="EC1D24"/>
                </a:solidFill>
              </a:rPr>
              <a:t>Indirect Measurement</a:t>
            </a:r>
          </a:p>
        </p:txBody>
      </p:sp>
      <p:sp>
        <p:nvSpPr>
          <p:cNvPr id="134148" name="Rectangle 4"/>
          <p:cNvSpPr>
            <a:spLocks noChangeArrowheads="1"/>
          </p:cNvSpPr>
          <p:nvPr/>
        </p:nvSpPr>
        <p:spPr bwMode="auto">
          <a:xfrm>
            <a:off x="533400" y="4781550"/>
            <a:ext cx="792480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1712913" indent="-1368425" fontAlgn="base">
              <a:lnSpc>
                <a:spcPct val="90000"/>
              </a:lnSpc>
              <a:spcBef>
                <a:spcPct val="20000"/>
              </a:spcBef>
              <a:spcAft>
                <a:spcPct val="0"/>
              </a:spcAft>
              <a:buClr>
                <a:srgbClr val="FFFFFF"/>
              </a:buClr>
              <a:tabLst>
                <a:tab pos="1943100" algn="l"/>
              </a:tabLst>
            </a:pPr>
            <a:r>
              <a:rPr lang="en-US" sz="2400" b="1">
                <a:solidFill>
                  <a:srgbClr val="00539D"/>
                </a:solidFill>
              </a:rPr>
              <a:t>Answer:</a:t>
            </a:r>
            <a:r>
              <a:rPr lang="en-US" sz="2400">
                <a:solidFill>
                  <a:srgbClr val="E01B22"/>
                </a:solidFill>
              </a:rPr>
              <a:t> 	The length of the long rod is 7.25 + 25.14, or about 32.39 inches long.</a:t>
            </a:r>
          </a:p>
        </p:txBody>
      </p:sp>
      <p:sp>
        <p:nvSpPr>
          <p:cNvPr id="134156" name="Text Box 12"/>
          <p:cNvSpPr txBox="1">
            <a:spLocks noChangeArrowheads="1"/>
          </p:cNvSpPr>
          <p:nvPr/>
        </p:nvSpPr>
        <p:spPr bwMode="auto">
          <a:xfrm>
            <a:off x="879475" y="1352550"/>
            <a:ext cx="7578725" cy="749300"/>
          </a:xfrm>
          <a:prstGeom prst="rect">
            <a:avLst/>
          </a:prstGeom>
          <a:noFill/>
          <a:ln>
            <a:noFill/>
          </a:ln>
          <a:effectLst/>
          <a:extLst>
            <a:ext uri="{909E8E84-426E-40DD-AFC4-6F175D3DCCD1}">
              <a14:hiddenFill xmlns:a14="http://schemas.microsoft.com/office/drawing/2010/main">
                <a:solidFill>
                  <a:srgbClr val="003399"/>
                </a:solidFill>
              </a14:hiddenFill>
            </a:ext>
            <a:ext uri="{91240B29-F687-4F45-9708-019B960494DF}">
              <a14:hiddenLine xmlns:a14="http://schemas.microsoft.com/office/drawing/2010/main" w="9525" algn="ctr">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3886200" algn="l"/>
              </a:tabLst>
              <a:defRPr>
                <a:solidFill>
                  <a:schemeClr val="tx1"/>
                </a:solidFill>
                <a:latin typeface="Arial" charset="0"/>
              </a:defRPr>
            </a:lvl1pPr>
            <a:lvl2pPr>
              <a:tabLst>
                <a:tab pos="3886200" algn="l"/>
              </a:tabLst>
              <a:defRPr>
                <a:solidFill>
                  <a:schemeClr val="tx1"/>
                </a:solidFill>
                <a:latin typeface="Arial" charset="0"/>
              </a:defRPr>
            </a:lvl2pPr>
            <a:lvl3pPr>
              <a:tabLst>
                <a:tab pos="3886200" algn="l"/>
              </a:tabLst>
              <a:defRPr>
                <a:solidFill>
                  <a:schemeClr val="tx1"/>
                </a:solidFill>
                <a:latin typeface="Arial" charset="0"/>
              </a:defRPr>
            </a:lvl3pPr>
            <a:lvl4pPr>
              <a:tabLst>
                <a:tab pos="3886200" algn="l"/>
              </a:tabLst>
              <a:defRPr>
                <a:solidFill>
                  <a:schemeClr val="tx1"/>
                </a:solidFill>
                <a:latin typeface="Arial" charset="0"/>
              </a:defRPr>
            </a:lvl4pPr>
            <a:lvl5pPr>
              <a:tabLst>
                <a:tab pos="3886200" algn="l"/>
              </a:tabLst>
              <a:defRPr>
                <a:solidFill>
                  <a:schemeClr val="tx1"/>
                </a:solidFill>
                <a:latin typeface="Arial" charset="0"/>
              </a:defRPr>
            </a:lvl5pPr>
            <a:lvl6pPr fontAlgn="base">
              <a:spcBef>
                <a:spcPct val="0"/>
              </a:spcBef>
              <a:spcAft>
                <a:spcPct val="0"/>
              </a:spcAft>
              <a:tabLst>
                <a:tab pos="3886200" algn="l"/>
              </a:tabLst>
              <a:defRPr>
                <a:solidFill>
                  <a:schemeClr val="tx1"/>
                </a:solidFill>
                <a:latin typeface="Arial" charset="0"/>
              </a:defRPr>
            </a:lvl6pPr>
            <a:lvl7pPr fontAlgn="base">
              <a:spcBef>
                <a:spcPct val="0"/>
              </a:spcBef>
              <a:spcAft>
                <a:spcPct val="0"/>
              </a:spcAft>
              <a:tabLst>
                <a:tab pos="3886200" algn="l"/>
              </a:tabLst>
              <a:defRPr>
                <a:solidFill>
                  <a:schemeClr val="tx1"/>
                </a:solidFill>
                <a:latin typeface="Arial" charset="0"/>
              </a:defRPr>
            </a:lvl7pPr>
            <a:lvl8pPr fontAlgn="base">
              <a:spcBef>
                <a:spcPct val="0"/>
              </a:spcBef>
              <a:spcAft>
                <a:spcPct val="0"/>
              </a:spcAft>
              <a:tabLst>
                <a:tab pos="3886200" algn="l"/>
              </a:tabLst>
              <a:defRPr>
                <a:solidFill>
                  <a:schemeClr val="tx1"/>
                </a:solidFill>
                <a:latin typeface="Arial" charset="0"/>
              </a:defRPr>
            </a:lvl8pPr>
            <a:lvl9pPr fontAlgn="base">
              <a:spcBef>
                <a:spcPct val="0"/>
              </a:spcBef>
              <a:spcAft>
                <a:spcPct val="0"/>
              </a:spcAft>
              <a:tabLst>
                <a:tab pos="3886200" algn="l"/>
              </a:tabLst>
              <a:defRPr>
                <a:solidFill>
                  <a:schemeClr val="tx1"/>
                </a:solidFill>
                <a:latin typeface="Arial" charset="0"/>
              </a:defRPr>
            </a:lvl9pPr>
          </a:lstStyle>
          <a:p>
            <a:pPr fontAlgn="base">
              <a:lnSpc>
                <a:spcPct val="90000"/>
              </a:lnSpc>
              <a:spcBef>
                <a:spcPct val="20000"/>
              </a:spcBef>
              <a:spcAft>
                <a:spcPct val="20000"/>
              </a:spcAft>
              <a:buClr>
                <a:srgbClr val="FFFFFF"/>
              </a:buClr>
            </a:pPr>
            <a:r>
              <a:rPr lang="en-US" sz="2400">
                <a:solidFill>
                  <a:srgbClr val="000000"/>
                </a:solidFill>
              </a:rPr>
              <a:t>	Geometric Mean</a:t>
            </a:r>
            <a:br>
              <a:rPr lang="en-US" sz="2400">
                <a:solidFill>
                  <a:srgbClr val="000000"/>
                </a:solidFill>
              </a:rPr>
            </a:br>
            <a:r>
              <a:rPr lang="en-US" sz="2400">
                <a:solidFill>
                  <a:srgbClr val="000000"/>
                </a:solidFill>
              </a:rPr>
              <a:t>	(Altitude) Theorem</a:t>
            </a:r>
            <a:endParaRPr lang="en-US" sz="2400">
              <a:solidFill>
                <a:srgbClr val="000000"/>
              </a:solidFill>
              <a:cs typeface="Arial" charset="0"/>
            </a:endParaRPr>
          </a:p>
        </p:txBody>
      </p:sp>
      <p:sp>
        <p:nvSpPr>
          <p:cNvPr id="134157" name="Text Box 13"/>
          <p:cNvSpPr txBox="1">
            <a:spLocks noChangeArrowheads="1"/>
          </p:cNvSpPr>
          <p:nvPr/>
        </p:nvSpPr>
        <p:spPr bwMode="auto">
          <a:xfrm>
            <a:off x="879475" y="2266950"/>
            <a:ext cx="7578725" cy="420688"/>
          </a:xfrm>
          <a:prstGeom prst="rect">
            <a:avLst/>
          </a:prstGeom>
          <a:noFill/>
          <a:ln>
            <a:noFill/>
          </a:ln>
          <a:effectLst/>
          <a:extLst>
            <a:ext uri="{909E8E84-426E-40DD-AFC4-6F175D3DCCD1}">
              <a14:hiddenFill xmlns:a14="http://schemas.microsoft.com/office/drawing/2010/main">
                <a:solidFill>
                  <a:srgbClr val="003399"/>
                </a:solidFill>
              </a14:hiddenFill>
            </a:ext>
            <a:ext uri="{91240B29-F687-4F45-9708-019B960494DF}">
              <a14:hiddenLine xmlns:a14="http://schemas.microsoft.com/office/drawing/2010/main" w="9525" algn="ctr">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3886200" algn="l"/>
              </a:tabLst>
              <a:defRPr>
                <a:solidFill>
                  <a:schemeClr val="tx1"/>
                </a:solidFill>
                <a:latin typeface="Arial" charset="0"/>
              </a:defRPr>
            </a:lvl1pPr>
            <a:lvl2pPr>
              <a:tabLst>
                <a:tab pos="3886200" algn="l"/>
              </a:tabLst>
              <a:defRPr>
                <a:solidFill>
                  <a:schemeClr val="tx1"/>
                </a:solidFill>
                <a:latin typeface="Arial" charset="0"/>
              </a:defRPr>
            </a:lvl2pPr>
            <a:lvl3pPr>
              <a:tabLst>
                <a:tab pos="3886200" algn="l"/>
              </a:tabLst>
              <a:defRPr>
                <a:solidFill>
                  <a:schemeClr val="tx1"/>
                </a:solidFill>
                <a:latin typeface="Arial" charset="0"/>
              </a:defRPr>
            </a:lvl3pPr>
            <a:lvl4pPr>
              <a:tabLst>
                <a:tab pos="3886200" algn="l"/>
              </a:tabLst>
              <a:defRPr>
                <a:solidFill>
                  <a:schemeClr val="tx1"/>
                </a:solidFill>
                <a:latin typeface="Arial" charset="0"/>
              </a:defRPr>
            </a:lvl4pPr>
            <a:lvl5pPr>
              <a:tabLst>
                <a:tab pos="3886200" algn="l"/>
              </a:tabLst>
              <a:defRPr>
                <a:solidFill>
                  <a:schemeClr val="tx1"/>
                </a:solidFill>
                <a:latin typeface="Arial" charset="0"/>
              </a:defRPr>
            </a:lvl5pPr>
            <a:lvl6pPr fontAlgn="base">
              <a:spcBef>
                <a:spcPct val="0"/>
              </a:spcBef>
              <a:spcAft>
                <a:spcPct val="0"/>
              </a:spcAft>
              <a:tabLst>
                <a:tab pos="3886200" algn="l"/>
              </a:tabLst>
              <a:defRPr>
                <a:solidFill>
                  <a:schemeClr val="tx1"/>
                </a:solidFill>
                <a:latin typeface="Arial" charset="0"/>
              </a:defRPr>
            </a:lvl6pPr>
            <a:lvl7pPr fontAlgn="base">
              <a:spcBef>
                <a:spcPct val="0"/>
              </a:spcBef>
              <a:spcAft>
                <a:spcPct val="0"/>
              </a:spcAft>
              <a:tabLst>
                <a:tab pos="3886200" algn="l"/>
              </a:tabLst>
              <a:defRPr>
                <a:solidFill>
                  <a:schemeClr val="tx1"/>
                </a:solidFill>
                <a:latin typeface="Arial" charset="0"/>
              </a:defRPr>
            </a:lvl7pPr>
            <a:lvl8pPr fontAlgn="base">
              <a:spcBef>
                <a:spcPct val="0"/>
              </a:spcBef>
              <a:spcAft>
                <a:spcPct val="0"/>
              </a:spcAft>
              <a:tabLst>
                <a:tab pos="3886200" algn="l"/>
              </a:tabLst>
              <a:defRPr>
                <a:solidFill>
                  <a:schemeClr val="tx1"/>
                </a:solidFill>
                <a:latin typeface="Arial" charset="0"/>
              </a:defRPr>
            </a:lvl8pPr>
            <a:lvl9pPr fontAlgn="base">
              <a:spcBef>
                <a:spcPct val="0"/>
              </a:spcBef>
              <a:spcAft>
                <a:spcPct val="0"/>
              </a:spcAft>
              <a:tabLst>
                <a:tab pos="3886200" algn="l"/>
              </a:tabLst>
              <a:defRPr>
                <a:solidFill>
                  <a:schemeClr val="tx1"/>
                </a:solidFill>
                <a:latin typeface="Arial" charset="0"/>
              </a:defRPr>
            </a:lvl9pPr>
          </a:lstStyle>
          <a:p>
            <a:pPr fontAlgn="base">
              <a:lnSpc>
                <a:spcPct val="90000"/>
              </a:lnSpc>
              <a:spcBef>
                <a:spcPct val="20000"/>
              </a:spcBef>
              <a:spcAft>
                <a:spcPct val="20000"/>
              </a:spcAft>
              <a:buClr>
                <a:srgbClr val="FFFFFF"/>
              </a:buClr>
            </a:pPr>
            <a:r>
              <a:rPr lang="en-US" sz="2400">
                <a:solidFill>
                  <a:srgbClr val="000000"/>
                </a:solidFill>
              </a:rPr>
              <a:t>	Substitution</a:t>
            </a:r>
            <a:endParaRPr lang="en-US" sz="2400">
              <a:solidFill>
                <a:srgbClr val="000000"/>
              </a:solidFill>
              <a:cs typeface="Arial" charset="0"/>
            </a:endParaRPr>
          </a:p>
        </p:txBody>
      </p:sp>
      <p:sp>
        <p:nvSpPr>
          <p:cNvPr id="134158" name="Text Box 14"/>
          <p:cNvSpPr txBox="1">
            <a:spLocks noChangeArrowheads="1"/>
          </p:cNvSpPr>
          <p:nvPr/>
        </p:nvSpPr>
        <p:spPr bwMode="auto">
          <a:xfrm>
            <a:off x="879475" y="2852738"/>
            <a:ext cx="7578725" cy="420687"/>
          </a:xfrm>
          <a:prstGeom prst="rect">
            <a:avLst/>
          </a:prstGeom>
          <a:noFill/>
          <a:ln>
            <a:noFill/>
          </a:ln>
          <a:effectLst/>
          <a:extLst>
            <a:ext uri="{909E8E84-426E-40DD-AFC4-6F175D3DCCD1}">
              <a14:hiddenFill xmlns:a14="http://schemas.microsoft.com/office/drawing/2010/main">
                <a:solidFill>
                  <a:srgbClr val="003399"/>
                </a:solidFill>
              </a14:hiddenFill>
            </a:ext>
            <a:ext uri="{91240B29-F687-4F45-9708-019B960494DF}">
              <a14:hiddenLine xmlns:a14="http://schemas.microsoft.com/office/drawing/2010/main" w="9525" algn="ctr">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3886200" algn="l"/>
              </a:tabLst>
              <a:defRPr>
                <a:solidFill>
                  <a:schemeClr val="tx1"/>
                </a:solidFill>
                <a:latin typeface="Arial" charset="0"/>
              </a:defRPr>
            </a:lvl1pPr>
            <a:lvl2pPr>
              <a:tabLst>
                <a:tab pos="3886200" algn="l"/>
              </a:tabLst>
              <a:defRPr>
                <a:solidFill>
                  <a:schemeClr val="tx1"/>
                </a:solidFill>
                <a:latin typeface="Arial" charset="0"/>
              </a:defRPr>
            </a:lvl2pPr>
            <a:lvl3pPr>
              <a:tabLst>
                <a:tab pos="3886200" algn="l"/>
              </a:tabLst>
              <a:defRPr>
                <a:solidFill>
                  <a:schemeClr val="tx1"/>
                </a:solidFill>
                <a:latin typeface="Arial" charset="0"/>
              </a:defRPr>
            </a:lvl3pPr>
            <a:lvl4pPr>
              <a:tabLst>
                <a:tab pos="3886200" algn="l"/>
              </a:tabLst>
              <a:defRPr>
                <a:solidFill>
                  <a:schemeClr val="tx1"/>
                </a:solidFill>
                <a:latin typeface="Arial" charset="0"/>
              </a:defRPr>
            </a:lvl4pPr>
            <a:lvl5pPr>
              <a:tabLst>
                <a:tab pos="3886200" algn="l"/>
              </a:tabLst>
              <a:defRPr>
                <a:solidFill>
                  <a:schemeClr val="tx1"/>
                </a:solidFill>
                <a:latin typeface="Arial" charset="0"/>
              </a:defRPr>
            </a:lvl5pPr>
            <a:lvl6pPr fontAlgn="base">
              <a:spcBef>
                <a:spcPct val="0"/>
              </a:spcBef>
              <a:spcAft>
                <a:spcPct val="0"/>
              </a:spcAft>
              <a:tabLst>
                <a:tab pos="3886200" algn="l"/>
              </a:tabLst>
              <a:defRPr>
                <a:solidFill>
                  <a:schemeClr val="tx1"/>
                </a:solidFill>
                <a:latin typeface="Arial" charset="0"/>
              </a:defRPr>
            </a:lvl6pPr>
            <a:lvl7pPr fontAlgn="base">
              <a:spcBef>
                <a:spcPct val="0"/>
              </a:spcBef>
              <a:spcAft>
                <a:spcPct val="0"/>
              </a:spcAft>
              <a:tabLst>
                <a:tab pos="3886200" algn="l"/>
              </a:tabLst>
              <a:defRPr>
                <a:solidFill>
                  <a:schemeClr val="tx1"/>
                </a:solidFill>
                <a:latin typeface="Arial" charset="0"/>
              </a:defRPr>
            </a:lvl7pPr>
            <a:lvl8pPr fontAlgn="base">
              <a:spcBef>
                <a:spcPct val="0"/>
              </a:spcBef>
              <a:spcAft>
                <a:spcPct val="0"/>
              </a:spcAft>
              <a:tabLst>
                <a:tab pos="3886200" algn="l"/>
              </a:tabLst>
              <a:defRPr>
                <a:solidFill>
                  <a:schemeClr val="tx1"/>
                </a:solidFill>
                <a:latin typeface="Arial" charset="0"/>
              </a:defRPr>
            </a:lvl8pPr>
            <a:lvl9pPr fontAlgn="base">
              <a:spcBef>
                <a:spcPct val="0"/>
              </a:spcBef>
              <a:spcAft>
                <a:spcPct val="0"/>
              </a:spcAft>
              <a:tabLst>
                <a:tab pos="3886200" algn="l"/>
              </a:tabLst>
              <a:defRPr>
                <a:solidFill>
                  <a:schemeClr val="tx1"/>
                </a:solidFill>
                <a:latin typeface="Arial" charset="0"/>
              </a:defRPr>
            </a:lvl9pPr>
          </a:lstStyle>
          <a:p>
            <a:pPr fontAlgn="base">
              <a:lnSpc>
                <a:spcPct val="90000"/>
              </a:lnSpc>
              <a:spcBef>
                <a:spcPct val="20000"/>
              </a:spcBef>
              <a:spcAft>
                <a:spcPct val="20000"/>
              </a:spcAft>
              <a:buClr>
                <a:srgbClr val="FFFFFF"/>
              </a:buClr>
            </a:pPr>
            <a:r>
              <a:rPr lang="en-US" sz="2400">
                <a:solidFill>
                  <a:srgbClr val="000000"/>
                </a:solidFill>
              </a:rPr>
              <a:t>	Square each side.</a:t>
            </a:r>
            <a:endParaRPr lang="en-US" sz="2400">
              <a:solidFill>
                <a:srgbClr val="000000"/>
              </a:solidFill>
              <a:cs typeface="Arial" charset="0"/>
            </a:endParaRPr>
          </a:p>
        </p:txBody>
      </p:sp>
      <p:sp>
        <p:nvSpPr>
          <p:cNvPr id="134159" name="Text Box 15"/>
          <p:cNvSpPr txBox="1">
            <a:spLocks noChangeArrowheads="1"/>
          </p:cNvSpPr>
          <p:nvPr/>
        </p:nvSpPr>
        <p:spPr bwMode="auto">
          <a:xfrm>
            <a:off x="879475" y="3438525"/>
            <a:ext cx="7578725" cy="420688"/>
          </a:xfrm>
          <a:prstGeom prst="rect">
            <a:avLst/>
          </a:prstGeom>
          <a:noFill/>
          <a:ln>
            <a:noFill/>
          </a:ln>
          <a:effectLst/>
          <a:extLst>
            <a:ext uri="{909E8E84-426E-40DD-AFC4-6F175D3DCCD1}">
              <a14:hiddenFill xmlns:a14="http://schemas.microsoft.com/office/drawing/2010/main">
                <a:solidFill>
                  <a:srgbClr val="003399"/>
                </a:solidFill>
              </a14:hiddenFill>
            </a:ext>
            <a:ext uri="{91240B29-F687-4F45-9708-019B960494DF}">
              <a14:hiddenLine xmlns:a14="http://schemas.microsoft.com/office/drawing/2010/main" w="9525" algn="ctr">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3886200" algn="l"/>
              </a:tabLst>
              <a:defRPr>
                <a:solidFill>
                  <a:schemeClr val="tx1"/>
                </a:solidFill>
                <a:latin typeface="Arial" charset="0"/>
              </a:defRPr>
            </a:lvl1pPr>
            <a:lvl2pPr>
              <a:tabLst>
                <a:tab pos="3886200" algn="l"/>
              </a:tabLst>
              <a:defRPr>
                <a:solidFill>
                  <a:schemeClr val="tx1"/>
                </a:solidFill>
                <a:latin typeface="Arial" charset="0"/>
              </a:defRPr>
            </a:lvl2pPr>
            <a:lvl3pPr>
              <a:tabLst>
                <a:tab pos="3886200" algn="l"/>
              </a:tabLst>
              <a:defRPr>
                <a:solidFill>
                  <a:schemeClr val="tx1"/>
                </a:solidFill>
                <a:latin typeface="Arial" charset="0"/>
              </a:defRPr>
            </a:lvl3pPr>
            <a:lvl4pPr>
              <a:tabLst>
                <a:tab pos="3886200" algn="l"/>
              </a:tabLst>
              <a:defRPr>
                <a:solidFill>
                  <a:schemeClr val="tx1"/>
                </a:solidFill>
                <a:latin typeface="Arial" charset="0"/>
              </a:defRPr>
            </a:lvl4pPr>
            <a:lvl5pPr>
              <a:tabLst>
                <a:tab pos="3886200" algn="l"/>
              </a:tabLst>
              <a:defRPr>
                <a:solidFill>
                  <a:schemeClr val="tx1"/>
                </a:solidFill>
                <a:latin typeface="Arial" charset="0"/>
              </a:defRPr>
            </a:lvl5pPr>
            <a:lvl6pPr fontAlgn="base">
              <a:spcBef>
                <a:spcPct val="0"/>
              </a:spcBef>
              <a:spcAft>
                <a:spcPct val="0"/>
              </a:spcAft>
              <a:tabLst>
                <a:tab pos="3886200" algn="l"/>
              </a:tabLst>
              <a:defRPr>
                <a:solidFill>
                  <a:schemeClr val="tx1"/>
                </a:solidFill>
                <a:latin typeface="Arial" charset="0"/>
              </a:defRPr>
            </a:lvl6pPr>
            <a:lvl7pPr fontAlgn="base">
              <a:spcBef>
                <a:spcPct val="0"/>
              </a:spcBef>
              <a:spcAft>
                <a:spcPct val="0"/>
              </a:spcAft>
              <a:tabLst>
                <a:tab pos="3886200" algn="l"/>
              </a:tabLst>
              <a:defRPr>
                <a:solidFill>
                  <a:schemeClr val="tx1"/>
                </a:solidFill>
                <a:latin typeface="Arial" charset="0"/>
              </a:defRPr>
            </a:lvl7pPr>
            <a:lvl8pPr fontAlgn="base">
              <a:spcBef>
                <a:spcPct val="0"/>
              </a:spcBef>
              <a:spcAft>
                <a:spcPct val="0"/>
              </a:spcAft>
              <a:tabLst>
                <a:tab pos="3886200" algn="l"/>
              </a:tabLst>
              <a:defRPr>
                <a:solidFill>
                  <a:schemeClr val="tx1"/>
                </a:solidFill>
                <a:latin typeface="Arial" charset="0"/>
              </a:defRPr>
            </a:lvl8pPr>
            <a:lvl9pPr fontAlgn="base">
              <a:spcBef>
                <a:spcPct val="0"/>
              </a:spcBef>
              <a:spcAft>
                <a:spcPct val="0"/>
              </a:spcAft>
              <a:tabLst>
                <a:tab pos="3886200" algn="l"/>
              </a:tabLst>
              <a:defRPr>
                <a:solidFill>
                  <a:schemeClr val="tx1"/>
                </a:solidFill>
                <a:latin typeface="Arial" charset="0"/>
              </a:defRPr>
            </a:lvl9pPr>
          </a:lstStyle>
          <a:p>
            <a:pPr fontAlgn="base">
              <a:lnSpc>
                <a:spcPct val="90000"/>
              </a:lnSpc>
              <a:spcBef>
                <a:spcPct val="20000"/>
              </a:spcBef>
              <a:spcAft>
                <a:spcPct val="20000"/>
              </a:spcAft>
              <a:buClr>
                <a:srgbClr val="FFFFFF"/>
              </a:buClr>
            </a:pPr>
            <a:r>
              <a:rPr lang="en-US" sz="2400">
                <a:solidFill>
                  <a:srgbClr val="000000"/>
                </a:solidFill>
              </a:rPr>
              <a:t>	Divide each side by 7.25.</a:t>
            </a:r>
            <a:endParaRPr lang="en-US" sz="2400">
              <a:solidFill>
                <a:srgbClr val="000000"/>
              </a:solidFill>
              <a:cs typeface="Arial" charset="0"/>
            </a:endParaRPr>
          </a:p>
        </p:txBody>
      </p:sp>
      <p:pic>
        <p:nvPicPr>
          <p:cNvPr id="134160" name="Picture 16" descr="8-1-4_edits"/>
          <p:cNvPicPr>
            <a:picLocks noChangeAspect="1" noChangeArrowheads="1"/>
          </p:cNvPicPr>
          <p:nvPr/>
        </p:nvPicPr>
        <p:blipFill>
          <a:blip r:embed="rId3">
            <a:extLst>
              <a:ext uri="{28A0092B-C50C-407E-A947-70E740481C1C}">
                <a14:useLocalDpi xmlns:a14="http://schemas.microsoft.com/office/drawing/2010/main" val="0"/>
              </a:ext>
            </a:extLst>
          </a:blip>
          <a:srcRect b="75690"/>
          <a:stretch>
            <a:fillRect/>
          </a:stretch>
        </p:blipFill>
        <p:spPr bwMode="auto">
          <a:xfrm>
            <a:off x="1138238" y="1438275"/>
            <a:ext cx="2824162" cy="461963"/>
          </a:xfrm>
          <a:prstGeom prst="rect">
            <a:avLst/>
          </a:prstGeom>
          <a:noFill/>
          <a:extLst>
            <a:ext uri="{909E8E84-426E-40DD-AFC4-6F175D3DCCD1}">
              <a14:hiddenFill xmlns:a14="http://schemas.microsoft.com/office/drawing/2010/main">
                <a:solidFill>
                  <a:srgbClr val="FFFFFF"/>
                </a:solidFill>
              </a14:hiddenFill>
            </a:ext>
          </a:extLst>
        </p:spPr>
      </p:pic>
      <p:pic>
        <p:nvPicPr>
          <p:cNvPr id="134161" name="Picture 17" descr="8-1-4_edits"/>
          <p:cNvPicPr>
            <a:picLocks noChangeAspect="1" noChangeArrowheads="1"/>
          </p:cNvPicPr>
          <p:nvPr/>
        </p:nvPicPr>
        <p:blipFill>
          <a:blip r:embed="rId3">
            <a:extLst>
              <a:ext uri="{28A0092B-C50C-407E-A947-70E740481C1C}">
                <a14:useLocalDpi xmlns:a14="http://schemas.microsoft.com/office/drawing/2010/main" val="0"/>
              </a:ext>
            </a:extLst>
          </a:blip>
          <a:srcRect t="26065" b="47620"/>
          <a:stretch>
            <a:fillRect/>
          </a:stretch>
        </p:blipFill>
        <p:spPr bwMode="auto">
          <a:xfrm>
            <a:off x="1138238" y="2147888"/>
            <a:ext cx="2824162" cy="500062"/>
          </a:xfrm>
          <a:prstGeom prst="rect">
            <a:avLst/>
          </a:prstGeom>
          <a:noFill/>
          <a:extLst>
            <a:ext uri="{909E8E84-426E-40DD-AFC4-6F175D3DCCD1}">
              <a14:hiddenFill xmlns:a14="http://schemas.microsoft.com/office/drawing/2010/main">
                <a:solidFill>
                  <a:srgbClr val="FFFFFF"/>
                </a:solidFill>
              </a14:hiddenFill>
            </a:ext>
          </a:extLst>
        </p:spPr>
      </p:pic>
      <p:pic>
        <p:nvPicPr>
          <p:cNvPr id="134162" name="Picture 18" descr="8-1-4_edits"/>
          <p:cNvPicPr>
            <a:picLocks noChangeAspect="1" noChangeArrowheads="1"/>
          </p:cNvPicPr>
          <p:nvPr/>
        </p:nvPicPr>
        <p:blipFill>
          <a:blip r:embed="rId3">
            <a:extLst>
              <a:ext uri="{28A0092B-C50C-407E-A947-70E740481C1C}">
                <a14:useLocalDpi xmlns:a14="http://schemas.microsoft.com/office/drawing/2010/main" val="0"/>
              </a:ext>
            </a:extLst>
          </a:blip>
          <a:srcRect t="53633" b="23560"/>
          <a:stretch>
            <a:fillRect/>
          </a:stretch>
        </p:blipFill>
        <p:spPr bwMode="auto">
          <a:xfrm>
            <a:off x="1138238" y="2805113"/>
            <a:ext cx="2824162" cy="433387"/>
          </a:xfrm>
          <a:prstGeom prst="rect">
            <a:avLst/>
          </a:prstGeom>
          <a:noFill/>
          <a:extLst>
            <a:ext uri="{909E8E84-426E-40DD-AFC4-6F175D3DCCD1}">
              <a14:hiddenFill xmlns:a14="http://schemas.microsoft.com/office/drawing/2010/main">
                <a:solidFill>
                  <a:srgbClr val="FFFFFF"/>
                </a:solidFill>
              </a14:hiddenFill>
            </a:ext>
          </a:extLst>
        </p:spPr>
      </p:pic>
      <p:pic>
        <p:nvPicPr>
          <p:cNvPr id="134163" name="Picture 19" descr="8-1-4_edits"/>
          <p:cNvPicPr>
            <a:picLocks noChangeAspect="1" noChangeArrowheads="1"/>
          </p:cNvPicPr>
          <p:nvPr/>
        </p:nvPicPr>
        <p:blipFill>
          <a:blip r:embed="rId3">
            <a:extLst>
              <a:ext uri="{28A0092B-C50C-407E-A947-70E740481C1C}">
                <a14:useLocalDpi xmlns:a14="http://schemas.microsoft.com/office/drawing/2010/main" val="0"/>
              </a:ext>
            </a:extLst>
          </a:blip>
          <a:srcRect t="77193"/>
          <a:stretch>
            <a:fillRect/>
          </a:stretch>
        </p:blipFill>
        <p:spPr bwMode="auto">
          <a:xfrm>
            <a:off x="1138238" y="3367088"/>
            <a:ext cx="2824162" cy="433387"/>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00206091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134160"/>
                                        </p:tgtEl>
                                        <p:attrNameLst>
                                          <p:attrName>style.visibility</p:attrName>
                                        </p:attrNameLst>
                                      </p:cBhvr>
                                      <p:to>
                                        <p:strVal val="visible"/>
                                      </p:to>
                                    </p:set>
                                    <p:animEffect transition="in" filter="wipe(left)">
                                      <p:cBhvr>
                                        <p:cTn id="7" dur="500"/>
                                        <p:tgtEl>
                                          <p:spTgt spid="134160"/>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34156"/>
                                        </p:tgtEl>
                                        <p:attrNameLst>
                                          <p:attrName>style.visibility</p:attrName>
                                        </p:attrNameLst>
                                      </p:cBhvr>
                                      <p:to>
                                        <p:strVal val="visible"/>
                                      </p:to>
                                    </p:set>
                                    <p:animEffect transition="in" filter="wipe(left)">
                                      <p:cBhvr>
                                        <p:cTn id="11" dur="500"/>
                                        <p:tgtEl>
                                          <p:spTgt spid="134156"/>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nodeType="clickEffect">
                                  <p:stCondLst>
                                    <p:cond delay="0"/>
                                  </p:stCondLst>
                                  <p:childTnLst>
                                    <p:set>
                                      <p:cBhvr>
                                        <p:cTn id="15" dur="1" fill="hold">
                                          <p:stCondLst>
                                            <p:cond delay="0"/>
                                          </p:stCondLst>
                                        </p:cTn>
                                        <p:tgtEl>
                                          <p:spTgt spid="134161"/>
                                        </p:tgtEl>
                                        <p:attrNameLst>
                                          <p:attrName>style.visibility</p:attrName>
                                        </p:attrNameLst>
                                      </p:cBhvr>
                                      <p:to>
                                        <p:strVal val="visible"/>
                                      </p:to>
                                    </p:set>
                                    <p:animEffect transition="in" filter="wipe(left)">
                                      <p:cBhvr>
                                        <p:cTn id="16" dur="500"/>
                                        <p:tgtEl>
                                          <p:spTgt spid="134161"/>
                                        </p:tgtEl>
                                      </p:cBhvr>
                                    </p:animEffect>
                                  </p:childTnLst>
                                </p:cTn>
                              </p:par>
                            </p:childTnLst>
                          </p:cTn>
                        </p:par>
                        <p:par>
                          <p:cTn id="17" fill="hold" nodeType="afterGroup">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134157"/>
                                        </p:tgtEl>
                                        <p:attrNameLst>
                                          <p:attrName>style.visibility</p:attrName>
                                        </p:attrNameLst>
                                      </p:cBhvr>
                                      <p:to>
                                        <p:strVal val="visible"/>
                                      </p:to>
                                    </p:set>
                                    <p:animEffect transition="in" filter="wipe(left)">
                                      <p:cBhvr>
                                        <p:cTn id="20" dur="500"/>
                                        <p:tgtEl>
                                          <p:spTgt spid="134157"/>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8" fill="hold" nodeType="clickEffect">
                                  <p:stCondLst>
                                    <p:cond delay="0"/>
                                  </p:stCondLst>
                                  <p:childTnLst>
                                    <p:set>
                                      <p:cBhvr>
                                        <p:cTn id="24" dur="1" fill="hold">
                                          <p:stCondLst>
                                            <p:cond delay="0"/>
                                          </p:stCondLst>
                                        </p:cTn>
                                        <p:tgtEl>
                                          <p:spTgt spid="134162"/>
                                        </p:tgtEl>
                                        <p:attrNameLst>
                                          <p:attrName>style.visibility</p:attrName>
                                        </p:attrNameLst>
                                      </p:cBhvr>
                                      <p:to>
                                        <p:strVal val="visible"/>
                                      </p:to>
                                    </p:set>
                                    <p:animEffect transition="in" filter="wipe(left)">
                                      <p:cBhvr>
                                        <p:cTn id="25" dur="500"/>
                                        <p:tgtEl>
                                          <p:spTgt spid="134162"/>
                                        </p:tgtEl>
                                      </p:cBhvr>
                                    </p:animEffect>
                                  </p:childTnLst>
                                </p:cTn>
                              </p:par>
                            </p:childTnLst>
                          </p:cTn>
                        </p:par>
                        <p:par>
                          <p:cTn id="26" fill="hold" nodeType="afterGroup">
                            <p:stCondLst>
                              <p:cond delay="500"/>
                            </p:stCondLst>
                            <p:childTnLst>
                              <p:par>
                                <p:cTn id="27" presetID="22" presetClass="entr" presetSubtype="8" fill="hold" grpId="0" nodeType="afterEffect">
                                  <p:stCondLst>
                                    <p:cond delay="0"/>
                                  </p:stCondLst>
                                  <p:childTnLst>
                                    <p:set>
                                      <p:cBhvr>
                                        <p:cTn id="28" dur="1" fill="hold">
                                          <p:stCondLst>
                                            <p:cond delay="0"/>
                                          </p:stCondLst>
                                        </p:cTn>
                                        <p:tgtEl>
                                          <p:spTgt spid="134158"/>
                                        </p:tgtEl>
                                        <p:attrNameLst>
                                          <p:attrName>style.visibility</p:attrName>
                                        </p:attrNameLst>
                                      </p:cBhvr>
                                      <p:to>
                                        <p:strVal val="visible"/>
                                      </p:to>
                                    </p:set>
                                    <p:animEffect transition="in" filter="wipe(left)">
                                      <p:cBhvr>
                                        <p:cTn id="29" dur="500"/>
                                        <p:tgtEl>
                                          <p:spTgt spid="134158"/>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22" presetClass="entr" presetSubtype="8" fill="hold" nodeType="clickEffect">
                                  <p:stCondLst>
                                    <p:cond delay="0"/>
                                  </p:stCondLst>
                                  <p:childTnLst>
                                    <p:set>
                                      <p:cBhvr>
                                        <p:cTn id="33" dur="1" fill="hold">
                                          <p:stCondLst>
                                            <p:cond delay="0"/>
                                          </p:stCondLst>
                                        </p:cTn>
                                        <p:tgtEl>
                                          <p:spTgt spid="134163"/>
                                        </p:tgtEl>
                                        <p:attrNameLst>
                                          <p:attrName>style.visibility</p:attrName>
                                        </p:attrNameLst>
                                      </p:cBhvr>
                                      <p:to>
                                        <p:strVal val="visible"/>
                                      </p:to>
                                    </p:set>
                                    <p:animEffect transition="in" filter="wipe(left)">
                                      <p:cBhvr>
                                        <p:cTn id="34" dur="500"/>
                                        <p:tgtEl>
                                          <p:spTgt spid="134163"/>
                                        </p:tgtEl>
                                      </p:cBhvr>
                                    </p:animEffect>
                                  </p:childTnLst>
                                </p:cTn>
                              </p:par>
                            </p:childTnLst>
                          </p:cTn>
                        </p:par>
                        <p:par>
                          <p:cTn id="35" fill="hold" nodeType="afterGroup">
                            <p:stCondLst>
                              <p:cond delay="500"/>
                            </p:stCondLst>
                            <p:childTnLst>
                              <p:par>
                                <p:cTn id="36" presetID="22" presetClass="entr" presetSubtype="8" fill="hold" grpId="0" nodeType="afterEffect">
                                  <p:stCondLst>
                                    <p:cond delay="0"/>
                                  </p:stCondLst>
                                  <p:childTnLst>
                                    <p:set>
                                      <p:cBhvr>
                                        <p:cTn id="37" dur="1" fill="hold">
                                          <p:stCondLst>
                                            <p:cond delay="0"/>
                                          </p:stCondLst>
                                        </p:cTn>
                                        <p:tgtEl>
                                          <p:spTgt spid="134159"/>
                                        </p:tgtEl>
                                        <p:attrNameLst>
                                          <p:attrName>style.visibility</p:attrName>
                                        </p:attrNameLst>
                                      </p:cBhvr>
                                      <p:to>
                                        <p:strVal val="visible"/>
                                      </p:to>
                                    </p:set>
                                    <p:animEffect transition="in" filter="wipe(left)">
                                      <p:cBhvr>
                                        <p:cTn id="38" dur="500"/>
                                        <p:tgtEl>
                                          <p:spTgt spid="134159"/>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134148"/>
                                        </p:tgtEl>
                                        <p:attrNameLst>
                                          <p:attrName>style.visibility</p:attrName>
                                        </p:attrNameLst>
                                      </p:cBhvr>
                                      <p:to>
                                        <p:strVal val="visible"/>
                                      </p:to>
                                    </p:set>
                                    <p:animEffect transition="in" filter="wipe(left)">
                                      <p:cBhvr>
                                        <p:cTn id="43" dur="500"/>
                                        <p:tgtEl>
                                          <p:spTgt spid="134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148" grpId="0" autoUpdateAnimBg="0"/>
      <p:bldP spid="134156" grpId="0" autoUpdateAnimBg="0"/>
      <p:bldP spid="134157" grpId="0" autoUpdateAnimBg="0"/>
      <p:bldP spid="134158" grpId="0" autoUpdateAnimBg="0"/>
      <p:bldP spid="134159"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US"/>
              <a:t>Then/Now</a:t>
            </a:r>
          </a:p>
        </p:txBody>
      </p:sp>
      <p:pic>
        <p:nvPicPr>
          <p:cNvPr id="4102" name="Picture 6" descr="Th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1200" y="742950"/>
            <a:ext cx="4241800" cy="895350"/>
          </a:xfrm>
          <a:prstGeom prst="rect">
            <a:avLst/>
          </a:prstGeom>
          <a:noFill/>
          <a:extLst>
            <a:ext uri="{909E8E84-426E-40DD-AFC4-6F175D3DCCD1}">
              <a14:hiddenFill xmlns:a14="http://schemas.microsoft.com/office/drawing/2010/main">
                <a:solidFill>
                  <a:srgbClr val="FFFFFF"/>
                </a:solidFill>
              </a14:hiddenFill>
            </a:ext>
          </a:extLst>
        </p:spPr>
      </p:pic>
      <p:sp>
        <p:nvSpPr>
          <p:cNvPr id="4105" name="Text Box 9"/>
          <p:cNvSpPr txBox="1">
            <a:spLocks noChangeArrowheads="1"/>
          </p:cNvSpPr>
          <p:nvPr/>
        </p:nvSpPr>
        <p:spPr bwMode="auto">
          <a:xfrm>
            <a:off x="812800" y="1828800"/>
            <a:ext cx="7620000" cy="124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lnSpc>
                <a:spcPct val="90000"/>
              </a:lnSpc>
              <a:spcBef>
                <a:spcPct val="20000"/>
              </a:spcBef>
              <a:spcAft>
                <a:spcPct val="20000"/>
              </a:spcAft>
            </a:pPr>
            <a:r>
              <a:rPr lang="en-US" sz="2800">
                <a:solidFill>
                  <a:srgbClr val="000000"/>
                </a:solidFill>
              </a:rPr>
              <a:t>You used proportional relationships of corresponding angle bisectors, altitudes, and medians of similar triangles. (Lesson 7–5)</a:t>
            </a:r>
          </a:p>
        </p:txBody>
      </p:sp>
      <p:pic>
        <p:nvPicPr>
          <p:cNvPr id="4108" name="Picture 12" descr="No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1200" y="3048000"/>
            <a:ext cx="4241800" cy="895350"/>
          </a:xfrm>
          <a:prstGeom prst="rect">
            <a:avLst/>
          </a:prstGeom>
          <a:noFill/>
          <a:extLst>
            <a:ext uri="{909E8E84-426E-40DD-AFC4-6F175D3DCCD1}">
              <a14:hiddenFill xmlns:a14="http://schemas.microsoft.com/office/drawing/2010/main">
                <a:solidFill>
                  <a:srgbClr val="FFFFFF"/>
                </a:solidFill>
              </a14:hiddenFill>
            </a:ext>
          </a:extLst>
        </p:spPr>
      </p:pic>
      <p:sp>
        <p:nvSpPr>
          <p:cNvPr id="4109" name="Text Box 13"/>
          <p:cNvSpPr txBox="1">
            <a:spLocks noChangeArrowheads="1"/>
          </p:cNvSpPr>
          <p:nvPr/>
        </p:nvSpPr>
        <p:spPr bwMode="auto">
          <a:xfrm>
            <a:off x="812800" y="3962400"/>
            <a:ext cx="7620000" cy="860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6075" indent="-346075">
              <a:defRPr>
                <a:solidFill>
                  <a:schemeClr val="tx1"/>
                </a:solidFill>
                <a:latin typeface="Arial" charset="0"/>
              </a:defRPr>
            </a:lvl1pPr>
            <a:lvl2pPr marL="460375">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fontAlgn="base">
              <a:lnSpc>
                <a:spcPct val="90000"/>
              </a:lnSpc>
              <a:spcBef>
                <a:spcPct val="30000"/>
              </a:spcBef>
              <a:spcAft>
                <a:spcPct val="30000"/>
              </a:spcAft>
              <a:buFontTx/>
              <a:buChar char="•"/>
            </a:pPr>
            <a:r>
              <a:rPr lang="en-US" sz="2800">
                <a:solidFill>
                  <a:srgbClr val="000000"/>
                </a:solidFill>
              </a:rPr>
              <a:t>Find the geometric mean between two numbers.</a:t>
            </a:r>
          </a:p>
        </p:txBody>
      </p:sp>
      <p:sp>
        <p:nvSpPr>
          <p:cNvPr id="4110" name="Text Box 14"/>
          <p:cNvSpPr txBox="1">
            <a:spLocks noChangeArrowheads="1"/>
          </p:cNvSpPr>
          <p:nvPr/>
        </p:nvSpPr>
        <p:spPr bwMode="auto">
          <a:xfrm>
            <a:off x="812800" y="4935538"/>
            <a:ext cx="7620000" cy="124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6075" indent="-346075">
              <a:defRPr>
                <a:solidFill>
                  <a:schemeClr val="tx1"/>
                </a:solidFill>
                <a:latin typeface="Arial" charset="0"/>
              </a:defRPr>
            </a:lvl1pPr>
            <a:lvl2pPr marL="460375">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fontAlgn="base">
              <a:lnSpc>
                <a:spcPct val="90000"/>
              </a:lnSpc>
              <a:spcBef>
                <a:spcPct val="30000"/>
              </a:spcBef>
              <a:spcAft>
                <a:spcPct val="30000"/>
              </a:spcAft>
              <a:buFontTx/>
              <a:buChar char="•"/>
            </a:pPr>
            <a:r>
              <a:rPr lang="en-US" sz="2800">
                <a:solidFill>
                  <a:srgbClr val="000000"/>
                </a:solidFill>
              </a:rPr>
              <a:t>Solve problems involving relationships between parts of a right triangle and the altitude to its hypotenuse.</a:t>
            </a:r>
          </a:p>
        </p:txBody>
      </p:sp>
    </p:spTree>
    <p:custDataLst>
      <p:tags r:id="rId1"/>
    </p:custDataLst>
    <p:extLst>
      <p:ext uri="{BB962C8B-B14F-4D97-AF65-F5344CB8AC3E}">
        <p14:creationId xmlns:p14="http://schemas.microsoft.com/office/powerpoint/2010/main" val="31907408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4102"/>
                                        </p:tgtEl>
                                        <p:attrNameLst>
                                          <p:attrName>style.visibility</p:attrName>
                                        </p:attrNameLst>
                                      </p:cBhvr>
                                      <p:to>
                                        <p:strVal val="visible"/>
                                      </p:to>
                                    </p:set>
                                    <p:animEffect transition="in" filter="wipe(left)">
                                      <p:cBhvr>
                                        <p:cTn id="7" dur="500"/>
                                        <p:tgtEl>
                                          <p:spTgt spid="4102"/>
                                        </p:tgtEl>
                                      </p:cBhvr>
                                    </p:animEffect>
                                  </p:childTnLst>
                                </p:cTn>
                              </p:par>
                            </p:childTnLst>
                          </p:cTn>
                        </p:par>
                        <p:par>
                          <p:cTn id="8" fill="hold" nodeType="afterGroup">
                            <p:stCondLst>
                              <p:cond delay="500"/>
                            </p:stCondLst>
                            <p:childTnLst>
                              <p:par>
                                <p:cTn id="9" presetID="22" presetClass="entr" presetSubtype="8" fill="hold" nodeType="afterEffect">
                                  <p:stCondLst>
                                    <p:cond delay="0"/>
                                  </p:stCondLst>
                                  <p:childTnLst>
                                    <p:set>
                                      <p:cBhvr>
                                        <p:cTn id="10" dur="1" fill="hold">
                                          <p:stCondLst>
                                            <p:cond delay="0"/>
                                          </p:stCondLst>
                                        </p:cTn>
                                        <p:tgtEl>
                                          <p:spTgt spid="4105">
                                            <p:txEl>
                                              <p:charRg st="4294967295" end="4294967295"/>
                                            </p:txEl>
                                          </p:spTgt>
                                        </p:tgtEl>
                                        <p:attrNameLst>
                                          <p:attrName>style.visibility</p:attrName>
                                        </p:attrNameLst>
                                      </p:cBhvr>
                                      <p:to>
                                        <p:strVal val="visible"/>
                                      </p:to>
                                    </p:set>
                                    <p:animEffect transition="in" filter="wipe(left)">
                                      <p:cBhvr>
                                        <p:cTn id="11" dur="500"/>
                                        <p:tgtEl>
                                          <p:spTgt spid="4105">
                                            <p:txEl>
                                              <p:charRg st="4294967295" end="4294967295"/>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nodeType="clickEffect">
                                  <p:stCondLst>
                                    <p:cond delay="0"/>
                                  </p:stCondLst>
                                  <p:childTnLst>
                                    <p:set>
                                      <p:cBhvr>
                                        <p:cTn id="15" dur="1" fill="hold">
                                          <p:stCondLst>
                                            <p:cond delay="0"/>
                                          </p:stCondLst>
                                        </p:cTn>
                                        <p:tgtEl>
                                          <p:spTgt spid="4108"/>
                                        </p:tgtEl>
                                        <p:attrNameLst>
                                          <p:attrName>style.visibility</p:attrName>
                                        </p:attrNameLst>
                                      </p:cBhvr>
                                      <p:to>
                                        <p:strVal val="visible"/>
                                      </p:to>
                                    </p:set>
                                    <p:animEffect transition="in" filter="wipe(left)">
                                      <p:cBhvr>
                                        <p:cTn id="16" dur="500"/>
                                        <p:tgtEl>
                                          <p:spTgt spid="4108"/>
                                        </p:tgtEl>
                                      </p:cBhvr>
                                    </p:animEffect>
                                  </p:childTnLst>
                                </p:cTn>
                              </p:par>
                            </p:childTnLst>
                          </p:cTn>
                        </p:par>
                        <p:par>
                          <p:cTn id="17" fill="hold" nodeType="afterGroup">
                            <p:stCondLst>
                              <p:cond delay="500"/>
                            </p:stCondLst>
                            <p:childTnLst>
                              <p:par>
                                <p:cTn id="18" presetID="22" presetClass="entr" presetSubtype="8" fill="hold" nodeType="afterEffect">
                                  <p:stCondLst>
                                    <p:cond delay="0"/>
                                  </p:stCondLst>
                                  <p:childTnLst>
                                    <p:set>
                                      <p:cBhvr>
                                        <p:cTn id="19" dur="1" fill="hold">
                                          <p:stCondLst>
                                            <p:cond delay="0"/>
                                          </p:stCondLst>
                                        </p:cTn>
                                        <p:tgtEl>
                                          <p:spTgt spid="4109">
                                            <p:txEl>
                                              <p:charRg st="4294967295" end="4294967295"/>
                                            </p:txEl>
                                          </p:spTgt>
                                        </p:tgtEl>
                                        <p:attrNameLst>
                                          <p:attrName>style.visibility</p:attrName>
                                        </p:attrNameLst>
                                      </p:cBhvr>
                                      <p:to>
                                        <p:strVal val="visible"/>
                                      </p:to>
                                    </p:set>
                                    <p:animEffect transition="in" filter="wipe(left)">
                                      <p:cBhvr>
                                        <p:cTn id="20" dur="500"/>
                                        <p:tgtEl>
                                          <p:spTgt spid="4109">
                                            <p:txEl>
                                              <p:charRg st="4294967295" end="4294967295"/>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4110">
                                            <p:txEl>
                                              <p:pRg st="0" end="0"/>
                                            </p:txEl>
                                          </p:spTgt>
                                        </p:tgtEl>
                                        <p:attrNameLst>
                                          <p:attrName>style.visibility</p:attrName>
                                        </p:attrNameLst>
                                      </p:cBhvr>
                                      <p:to>
                                        <p:strVal val="visible"/>
                                      </p:to>
                                    </p:set>
                                    <p:animEffect transition="in" filter="wipe(left)">
                                      <p:cBhvr>
                                        <p:cTn id="25" dur="500"/>
                                        <p:tgtEl>
                                          <p:spTgt spid="41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10"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TPAnswers"/>
          <p:cNvSpPr>
            <a:spLocks noGrp="1" noChangeArrowheads="1"/>
          </p:cNvSpPr>
          <p:nvPr>
            <p:ph type="body" idx="1"/>
            <p:custDataLst>
              <p:tags r:id="rId2"/>
            </p:custDataLst>
          </p:nvPr>
        </p:nvSpPr>
        <p:spPr bwMode="hidden">
          <a:xfrm>
            <a:off x="7467600" y="3581400"/>
            <a:ext cx="1219200" cy="2362200"/>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609600" indent="-609600">
              <a:buFontTx/>
              <a:buAutoNum type="alphaUcPeriod"/>
            </a:pPr>
            <a:r>
              <a:rPr lang="en-US">
                <a:solidFill>
                  <a:schemeClr val="bg1"/>
                </a:solidFill>
              </a:rPr>
              <a:t>A</a:t>
            </a:r>
          </a:p>
          <a:p>
            <a:pPr marL="609600" indent="-609600">
              <a:buFontTx/>
              <a:buAutoNum type="alphaUcPeriod"/>
            </a:pPr>
            <a:r>
              <a:rPr lang="en-US">
                <a:solidFill>
                  <a:schemeClr val="bg1"/>
                </a:solidFill>
              </a:rPr>
              <a:t>B</a:t>
            </a:r>
          </a:p>
          <a:p>
            <a:pPr marL="609600" indent="-609600">
              <a:buFontTx/>
              <a:buAutoNum type="alphaUcPeriod"/>
            </a:pPr>
            <a:r>
              <a:rPr lang="en-US">
                <a:solidFill>
                  <a:schemeClr val="bg1"/>
                </a:solidFill>
              </a:rPr>
              <a:t>C</a:t>
            </a:r>
          </a:p>
          <a:p>
            <a:pPr marL="609600" indent="-609600">
              <a:buFontTx/>
              <a:buAutoNum type="alphaUcPeriod"/>
            </a:pPr>
            <a:r>
              <a:rPr lang="en-US">
                <a:solidFill>
                  <a:schemeClr val="bg1"/>
                </a:solidFill>
              </a:rPr>
              <a:t>D</a:t>
            </a:r>
          </a:p>
        </p:txBody>
      </p:sp>
      <p:sp>
        <p:nvSpPr>
          <p:cNvPr id="116739" name="TPQuestion"/>
          <p:cNvSpPr>
            <a:spLocks noGrp="1" noChangeArrowheads="1"/>
          </p:cNvSpPr>
          <p:nvPr>
            <p:ph type="title"/>
          </p:nvPr>
        </p:nvSpPr>
        <p:spPr/>
        <p:txBody>
          <a:bodyPr/>
          <a:lstStyle/>
          <a:p>
            <a:r>
              <a:rPr lang="en-US"/>
              <a:t>Example 4</a:t>
            </a:r>
          </a:p>
        </p:txBody>
      </p:sp>
      <p:sp>
        <p:nvSpPr>
          <p:cNvPr id="116743" name="Oval 7"/>
          <p:cNvSpPr>
            <a:spLocks noChangeArrowheads="1"/>
          </p:cNvSpPr>
          <p:nvPr/>
        </p:nvSpPr>
        <p:spPr bwMode="auto">
          <a:xfrm>
            <a:off x="968375" y="4219575"/>
            <a:ext cx="457200" cy="457200"/>
          </a:xfrm>
          <a:prstGeom prst="ellipse">
            <a:avLst/>
          </a:prstGeom>
          <a:noFill/>
          <a:ln w="57150">
            <a:solidFill>
              <a:srgbClr val="EC1D24"/>
            </a:solidFill>
            <a:round/>
            <a:headEnd/>
            <a:tailEnd/>
          </a:ln>
          <a:effectLst/>
          <a:extLst>
            <a:ext uri="{909E8E84-426E-40DD-AFC4-6F175D3DCCD1}">
              <a14:hiddenFill xmlns:a14="http://schemas.microsoft.com/office/drawing/2010/main">
                <a:solidFill>
                  <a:srgbClr val="EC1D24"/>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a:solidFill>
                <a:srgbClr val="000000"/>
              </a:solidFill>
            </a:endParaRPr>
          </a:p>
        </p:txBody>
      </p:sp>
      <p:pic>
        <p:nvPicPr>
          <p:cNvPr id="116744" name="Picture 8" descr="Check Progres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16413" y="712788"/>
            <a:ext cx="2846387" cy="511175"/>
          </a:xfrm>
          <a:prstGeom prst="rect">
            <a:avLst/>
          </a:prstGeom>
          <a:noFill/>
          <a:extLst>
            <a:ext uri="{909E8E84-426E-40DD-AFC4-6F175D3DCCD1}">
              <a14:hiddenFill xmlns:a14="http://schemas.microsoft.com/office/drawing/2010/main">
                <a:solidFill>
                  <a:srgbClr val="FFFFFF"/>
                </a:solidFill>
              </a14:hiddenFill>
            </a:ext>
          </a:extLst>
        </p:spPr>
      </p:pic>
      <p:pic>
        <p:nvPicPr>
          <p:cNvPr id="116745" name="Picture 9" descr="CheckPointICO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67600" y="747713"/>
            <a:ext cx="1222375" cy="376237"/>
          </a:xfrm>
          <a:prstGeom prst="rect">
            <a:avLst/>
          </a:prstGeom>
          <a:noFill/>
          <a:extLst>
            <a:ext uri="{909E8E84-426E-40DD-AFC4-6F175D3DCCD1}">
              <a14:hiddenFill xmlns:a14="http://schemas.microsoft.com/office/drawing/2010/main">
                <a:solidFill>
                  <a:srgbClr val="FFFFFF"/>
                </a:solidFill>
              </a14:hiddenFill>
            </a:ext>
          </a:extLst>
        </p:spPr>
      </p:pic>
      <p:sp>
        <p:nvSpPr>
          <p:cNvPr id="116746" name="TPAnswers"/>
          <p:cNvSpPr>
            <a:spLocks noChangeArrowheads="1"/>
          </p:cNvSpPr>
          <p:nvPr>
            <p:custDataLst>
              <p:tags r:id="rId3"/>
            </p:custDataLst>
          </p:nvPr>
        </p:nvSpPr>
        <p:spPr bwMode="auto">
          <a:xfrm>
            <a:off x="971550" y="3549650"/>
            <a:ext cx="2790825" cy="2501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533400" indent="-533400" fontAlgn="base">
              <a:lnSpc>
                <a:spcPct val="90000"/>
              </a:lnSpc>
              <a:spcBef>
                <a:spcPct val="50000"/>
              </a:spcBef>
              <a:spcAft>
                <a:spcPct val="50000"/>
              </a:spcAft>
              <a:buClr>
                <a:srgbClr val="00539D"/>
              </a:buClr>
            </a:pPr>
            <a:r>
              <a:rPr lang="pt-BR" sz="2400" b="1">
                <a:solidFill>
                  <a:srgbClr val="00539D"/>
                </a:solidFill>
                <a:sym typeface="Symbol" pitchFamily="18" charset="2"/>
              </a:rPr>
              <a:t>A.</a:t>
            </a:r>
            <a:r>
              <a:rPr lang="pt-BR" sz="2400" b="1">
                <a:solidFill>
                  <a:srgbClr val="000000"/>
                </a:solidFill>
                <a:sym typeface="Symbol" pitchFamily="18" charset="2"/>
              </a:rPr>
              <a:t>	68.3 ft</a:t>
            </a:r>
          </a:p>
          <a:p>
            <a:pPr marL="533400" indent="-533400" fontAlgn="base">
              <a:lnSpc>
                <a:spcPct val="90000"/>
              </a:lnSpc>
              <a:spcBef>
                <a:spcPct val="50000"/>
              </a:spcBef>
              <a:spcAft>
                <a:spcPct val="50000"/>
              </a:spcAft>
              <a:buClr>
                <a:srgbClr val="00539D"/>
              </a:buClr>
            </a:pPr>
            <a:r>
              <a:rPr lang="pt-BR" sz="2400" b="1">
                <a:solidFill>
                  <a:srgbClr val="00539D"/>
                </a:solidFill>
                <a:sym typeface="Symbol" pitchFamily="18" charset="2"/>
              </a:rPr>
              <a:t>B.</a:t>
            </a:r>
            <a:r>
              <a:rPr lang="pt-BR" sz="2400" b="1">
                <a:solidFill>
                  <a:srgbClr val="000000"/>
                </a:solidFill>
                <a:sym typeface="Symbol" pitchFamily="18" charset="2"/>
              </a:rPr>
              <a:t>	231.3 ft</a:t>
            </a:r>
          </a:p>
          <a:p>
            <a:pPr marL="533400" indent="-533400" fontAlgn="base">
              <a:lnSpc>
                <a:spcPct val="90000"/>
              </a:lnSpc>
              <a:spcBef>
                <a:spcPct val="50000"/>
              </a:spcBef>
              <a:spcAft>
                <a:spcPct val="50000"/>
              </a:spcAft>
              <a:buClr>
                <a:srgbClr val="00539D"/>
              </a:buClr>
            </a:pPr>
            <a:r>
              <a:rPr lang="pt-BR" sz="2400" b="1">
                <a:solidFill>
                  <a:srgbClr val="00539D"/>
                </a:solidFill>
                <a:sym typeface="Symbol" pitchFamily="18" charset="2"/>
              </a:rPr>
              <a:t>C.</a:t>
            </a:r>
            <a:r>
              <a:rPr lang="pt-BR" sz="2400" b="1">
                <a:solidFill>
                  <a:srgbClr val="000000"/>
                </a:solidFill>
                <a:sym typeface="Symbol" pitchFamily="18" charset="2"/>
              </a:rPr>
              <a:t>	273.1 ft</a:t>
            </a:r>
          </a:p>
          <a:p>
            <a:pPr marL="533400" indent="-533400" fontAlgn="base">
              <a:lnSpc>
                <a:spcPct val="90000"/>
              </a:lnSpc>
              <a:spcBef>
                <a:spcPct val="50000"/>
              </a:spcBef>
              <a:spcAft>
                <a:spcPct val="50000"/>
              </a:spcAft>
              <a:buClr>
                <a:srgbClr val="00539D"/>
              </a:buClr>
            </a:pPr>
            <a:r>
              <a:rPr lang="pt-BR" sz="2400" b="1">
                <a:solidFill>
                  <a:srgbClr val="00539D"/>
                </a:solidFill>
                <a:sym typeface="Symbol" pitchFamily="18" charset="2"/>
              </a:rPr>
              <a:t>D.</a:t>
            </a:r>
            <a:r>
              <a:rPr lang="pt-BR" sz="2400" b="1">
                <a:solidFill>
                  <a:srgbClr val="000000"/>
                </a:solidFill>
                <a:sym typeface="Symbol" pitchFamily="18" charset="2"/>
              </a:rPr>
              <a:t>	436.1 ft</a:t>
            </a:r>
          </a:p>
        </p:txBody>
      </p:sp>
      <p:grpSp>
        <p:nvGrpSpPr>
          <p:cNvPr id="116751" name="Group 15"/>
          <p:cNvGrpSpPr>
            <a:grpSpLocks/>
          </p:cNvGrpSpPr>
          <p:nvPr/>
        </p:nvGrpSpPr>
        <p:grpSpPr bwMode="auto">
          <a:xfrm>
            <a:off x="533400" y="1466850"/>
            <a:ext cx="7905750" cy="1917700"/>
            <a:chOff x="336" y="924"/>
            <a:chExt cx="4980" cy="1208"/>
          </a:xfrm>
        </p:grpSpPr>
        <p:pic>
          <p:nvPicPr>
            <p:cNvPr id="116748" name="Picture 12" descr="GC8_53"/>
            <p:cNvPicPr>
              <a:picLocks noChangeAspect="1" noChangeArrowheads="1"/>
            </p:cNvPicPr>
            <p:nvPr/>
          </p:nvPicPr>
          <p:blipFill>
            <a:blip r:embed="rId7">
              <a:extLst>
                <a:ext uri="{28A0092B-C50C-407E-A947-70E740481C1C}">
                  <a14:useLocalDpi xmlns:a14="http://schemas.microsoft.com/office/drawing/2010/main" val="0"/>
                </a:ext>
              </a:extLst>
            </a:blip>
            <a:srcRect t="5316"/>
            <a:stretch>
              <a:fillRect/>
            </a:stretch>
          </p:blipFill>
          <p:spPr bwMode="auto">
            <a:xfrm>
              <a:off x="2092" y="1392"/>
              <a:ext cx="1652" cy="285"/>
            </a:xfrm>
            <a:prstGeom prst="rect">
              <a:avLst/>
            </a:prstGeom>
            <a:noFill/>
            <a:extLst>
              <a:ext uri="{909E8E84-426E-40DD-AFC4-6F175D3DCCD1}">
                <a14:hiddenFill xmlns:a14="http://schemas.microsoft.com/office/drawing/2010/main">
                  <a:solidFill>
                    <a:srgbClr val="FFFFFF"/>
                  </a:solidFill>
                </a14:hiddenFill>
              </a:ext>
            </a:extLst>
          </p:spPr>
        </p:pic>
        <p:sp>
          <p:nvSpPr>
            <p:cNvPr id="116749" name="TPQuestion"/>
            <p:cNvSpPr>
              <a:spLocks noChangeArrowheads="1"/>
            </p:cNvSpPr>
            <p:nvPr/>
          </p:nvSpPr>
          <p:spPr bwMode="auto">
            <a:xfrm>
              <a:off x="336" y="924"/>
              <a:ext cx="4980" cy="1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342900" fontAlgn="base">
                <a:spcBef>
                  <a:spcPct val="20000"/>
                </a:spcBef>
                <a:spcAft>
                  <a:spcPct val="20000"/>
                </a:spcAft>
              </a:pPr>
              <a:r>
                <a:rPr lang="en-US" sz="2400" b="1">
                  <a:solidFill>
                    <a:srgbClr val="E01B22"/>
                  </a:solidFill>
                </a:rPr>
                <a:t>AIRPLANES  </a:t>
              </a:r>
              <a:r>
                <a:rPr lang="en-US" sz="2400" b="1">
                  <a:solidFill>
                    <a:srgbClr val="00539D"/>
                  </a:solidFill>
                </a:rPr>
                <a:t>A</a:t>
              </a:r>
              <a:r>
                <a:rPr lang="en-US" sz="2400" b="1">
                  <a:solidFill>
                    <a:srgbClr val="E01B22"/>
                  </a:solidFill>
                </a:rPr>
                <a:t> </a:t>
              </a:r>
              <a:r>
                <a:rPr lang="en-US" sz="2400" b="1">
                  <a:solidFill>
                    <a:srgbClr val="00539D"/>
                  </a:solidFill>
                </a:rPr>
                <a:t>jetliner has a wingspan, </a:t>
              </a:r>
              <a:r>
                <a:rPr lang="en-US" sz="2400" b="1" i="1">
                  <a:solidFill>
                    <a:srgbClr val="00539D"/>
                  </a:solidFill>
                </a:rPr>
                <a:t>BD, </a:t>
              </a:r>
              <a:r>
                <a:rPr lang="en-US" sz="2400" b="1">
                  <a:solidFill>
                    <a:srgbClr val="00539D"/>
                  </a:solidFill>
                </a:rPr>
                <a:t>of </a:t>
              </a:r>
              <a:br>
                <a:rPr lang="en-US" sz="2400" b="1">
                  <a:solidFill>
                    <a:srgbClr val="00539D"/>
                  </a:solidFill>
                </a:rPr>
              </a:br>
              <a:r>
                <a:rPr lang="en-US" sz="2400" b="1">
                  <a:solidFill>
                    <a:srgbClr val="00539D"/>
                  </a:solidFill>
                </a:rPr>
                <a:t>211 feet. The segment drawn from the front of the plane to the tail,                                at point </a:t>
              </a:r>
              <a:r>
                <a:rPr lang="en-US" sz="2400" b="1" i="1">
                  <a:solidFill>
                    <a:srgbClr val="00539D"/>
                  </a:solidFill>
                </a:rPr>
                <a:t>E.</a:t>
              </a:r>
              <a:r>
                <a:rPr lang="en-US" sz="2400" b="1">
                  <a:solidFill>
                    <a:srgbClr val="00539D"/>
                  </a:solidFill>
                </a:rPr>
                <a:t> </a:t>
              </a:r>
              <a:br>
                <a:rPr lang="en-US" sz="2400" b="1">
                  <a:solidFill>
                    <a:srgbClr val="00539D"/>
                  </a:solidFill>
                </a:rPr>
              </a:br>
              <a:r>
                <a:rPr lang="en-US" sz="2400" b="1">
                  <a:solidFill>
                    <a:srgbClr val="00539D"/>
                  </a:solidFill>
                </a:rPr>
                <a:t>If </a:t>
              </a:r>
              <a:r>
                <a:rPr lang="en-US" sz="2400" b="1" i="1">
                  <a:solidFill>
                    <a:srgbClr val="00539D"/>
                  </a:solidFill>
                </a:rPr>
                <a:t>AE</a:t>
              </a:r>
              <a:r>
                <a:rPr lang="en-US" sz="2400" b="1">
                  <a:solidFill>
                    <a:srgbClr val="00539D"/>
                  </a:solidFill>
                </a:rPr>
                <a:t> is 163 feet, what is the length of the aircraft to the nearest tenth of a foot?</a:t>
              </a:r>
            </a:p>
          </p:txBody>
        </p:sp>
      </p:grpSp>
      <p:pic>
        <p:nvPicPr>
          <p:cNvPr id="116753" name="Picture 17" descr="09Geom08-01-03-YT"/>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94325" y="3133725"/>
            <a:ext cx="3052763" cy="2436813"/>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63252195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116744"/>
                                        </p:tgtEl>
                                        <p:attrNameLst>
                                          <p:attrName>style.visibility</p:attrName>
                                        </p:attrNameLst>
                                      </p:cBhvr>
                                      <p:to>
                                        <p:strVal val="visible"/>
                                      </p:to>
                                    </p:set>
                                    <p:animEffect transition="in" filter="wipe(left)">
                                      <p:cBhvr>
                                        <p:cTn id="7" dur="500"/>
                                        <p:tgtEl>
                                          <p:spTgt spid="116744"/>
                                        </p:tgtEl>
                                      </p:cBhvr>
                                    </p:animEffect>
                                  </p:childTnLst>
                                </p:cTn>
                              </p:par>
                            </p:childTnLst>
                          </p:cTn>
                        </p:par>
                        <p:par>
                          <p:cTn id="8" fill="hold" nodeType="afterGroup">
                            <p:stCondLst>
                              <p:cond delay="500"/>
                            </p:stCondLst>
                            <p:childTnLst>
                              <p:par>
                                <p:cTn id="9" presetID="9" presetClass="entr" presetSubtype="0" fill="hold" nodeType="afterEffect">
                                  <p:stCondLst>
                                    <p:cond delay="0"/>
                                  </p:stCondLst>
                                  <p:childTnLst>
                                    <p:set>
                                      <p:cBhvr>
                                        <p:cTn id="10" dur="1" fill="hold">
                                          <p:stCondLst>
                                            <p:cond delay="0"/>
                                          </p:stCondLst>
                                        </p:cTn>
                                        <p:tgtEl>
                                          <p:spTgt spid="116745"/>
                                        </p:tgtEl>
                                        <p:attrNameLst>
                                          <p:attrName>style.visibility</p:attrName>
                                        </p:attrNameLst>
                                      </p:cBhvr>
                                      <p:to>
                                        <p:strVal val="visible"/>
                                      </p:to>
                                    </p:set>
                                    <p:animEffect transition="in" filter="dissolve">
                                      <p:cBhvr>
                                        <p:cTn id="11" dur="500"/>
                                        <p:tgtEl>
                                          <p:spTgt spid="116745"/>
                                        </p:tgtEl>
                                      </p:cBhvr>
                                    </p:animEffect>
                                  </p:childTnLst>
                                </p:cTn>
                              </p:par>
                            </p:childTnLst>
                          </p:cTn>
                        </p:par>
                        <p:par>
                          <p:cTn id="12" fill="hold" nodeType="afterGroup">
                            <p:stCondLst>
                              <p:cond delay="1000"/>
                            </p:stCondLst>
                            <p:childTnLst>
                              <p:par>
                                <p:cTn id="13" presetID="22" presetClass="entr" presetSubtype="8" fill="hold" nodeType="afterEffect">
                                  <p:stCondLst>
                                    <p:cond delay="0"/>
                                  </p:stCondLst>
                                  <p:childTnLst>
                                    <p:set>
                                      <p:cBhvr>
                                        <p:cTn id="14" dur="1" fill="hold">
                                          <p:stCondLst>
                                            <p:cond delay="0"/>
                                          </p:stCondLst>
                                        </p:cTn>
                                        <p:tgtEl>
                                          <p:spTgt spid="116751"/>
                                        </p:tgtEl>
                                        <p:attrNameLst>
                                          <p:attrName>style.visibility</p:attrName>
                                        </p:attrNameLst>
                                      </p:cBhvr>
                                      <p:to>
                                        <p:strVal val="visible"/>
                                      </p:to>
                                    </p:set>
                                    <p:animEffect transition="in" filter="wipe(left)">
                                      <p:cBhvr>
                                        <p:cTn id="15" dur="500"/>
                                        <p:tgtEl>
                                          <p:spTgt spid="116751"/>
                                        </p:tgtEl>
                                      </p:cBhvr>
                                    </p:animEffect>
                                  </p:childTnLst>
                                </p:cTn>
                              </p:par>
                            </p:childTnLst>
                          </p:cTn>
                        </p:par>
                        <p:par>
                          <p:cTn id="16" fill="hold" nodeType="afterGroup">
                            <p:stCondLst>
                              <p:cond delay="1500"/>
                            </p:stCondLst>
                            <p:childTnLst>
                              <p:par>
                                <p:cTn id="17" presetID="4" presetClass="entr" presetSubtype="32" fill="hold" nodeType="afterEffect">
                                  <p:stCondLst>
                                    <p:cond delay="0"/>
                                  </p:stCondLst>
                                  <p:childTnLst>
                                    <p:set>
                                      <p:cBhvr>
                                        <p:cTn id="18" dur="1" fill="hold">
                                          <p:stCondLst>
                                            <p:cond delay="0"/>
                                          </p:stCondLst>
                                        </p:cTn>
                                        <p:tgtEl>
                                          <p:spTgt spid="116753"/>
                                        </p:tgtEl>
                                        <p:attrNameLst>
                                          <p:attrName>style.visibility</p:attrName>
                                        </p:attrNameLst>
                                      </p:cBhvr>
                                      <p:to>
                                        <p:strVal val="visible"/>
                                      </p:to>
                                    </p:set>
                                    <p:animEffect transition="in" filter="box(out)">
                                      <p:cBhvr>
                                        <p:cTn id="19" dur="500"/>
                                        <p:tgtEl>
                                          <p:spTgt spid="116753"/>
                                        </p:tgtEl>
                                      </p:cBhvr>
                                    </p:animEffect>
                                  </p:childTnLst>
                                </p:cTn>
                              </p:par>
                            </p:childTnLst>
                          </p:cTn>
                        </p:par>
                        <p:par>
                          <p:cTn id="20" fill="hold" nodeType="afterGroup">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116746"/>
                                        </p:tgtEl>
                                        <p:attrNameLst>
                                          <p:attrName>style.visibility</p:attrName>
                                        </p:attrNameLst>
                                      </p:cBhvr>
                                      <p:to>
                                        <p:strVal val="visible"/>
                                      </p:to>
                                    </p:set>
                                    <p:animEffect transition="in" filter="wipe(left)">
                                      <p:cBhvr>
                                        <p:cTn id="23" dur="500"/>
                                        <p:tgtEl>
                                          <p:spTgt spid="116746"/>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6" presetClass="entr" presetSubtype="0" fill="hold" grpId="0" nodeType="clickEffect">
                                  <p:stCondLst>
                                    <p:cond delay="0"/>
                                  </p:stCondLst>
                                  <p:childTnLst>
                                    <p:set>
                                      <p:cBhvr>
                                        <p:cTn id="27" dur="1" fill="hold">
                                          <p:stCondLst>
                                            <p:cond delay="0"/>
                                          </p:stCondLst>
                                        </p:cTn>
                                        <p:tgtEl>
                                          <p:spTgt spid="116743"/>
                                        </p:tgtEl>
                                        <p:attrNameLst>
                                          <p:attrName>style.visibility</p:attrName>
                                        </p:attrNameLst>
                                      </p:cBhvr>
                                      <p:to>
                                        <p:strVal val="visible"/>
                                      </p:to>
                                    </p:set>
                                    <p:animEffect transition="in" filter="wipe(down)">
                                      <p:cBhvr>
                                        <p:cTn id="28" dur="580">
                                          <p:stCondLst>
                                            <p:cond delay="0"/>
                                          </p:stCondLst>
                                        </p:cTn>
                                        <p:tgtEl>
                                          <p:spTgt spid="116743"/>
                                        </p:tgtEl>
                                      </p:cBhvr>
                                    </p:animEffect>
                                    <p:anim calcmode="lin" valueType="num">
                                      <p:cBhvr>
                                        <p:cTn id="29" dur="1822" tmFilter="0,0; 0.14,0.36; 0.43,0.73; 0.71,0.91; 1.0,1.0">
                                          <p:stCondLst>
                                            <p:cond delay="0"/>
                                          </p:stCondLst>
                                        </p:cTn>
                                        <p:tgtEl>
                                          <p:spTgt spid="116743"/>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116743"/>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116743"/>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116743"/>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116743"/>
                                        </p:tgtEl>
                                        <p:attrNameLst>
                                          <p:attrName>ppt_y</p:attrName>
                                        </p:attrNameLst>
                                      </p:cBhvr>
                                      <p:tavLst>
                                        <p:tav tm="0" fmla="#ppt_y-sin(pi*$)/81">
                                          <p:val>
                                            <p:fltVal val="0"/>
                                          </p:val>
                                        </p:tav>
                                        <p:tav tm="100000">
                                          <p:val>
                                            <p:fltVal val="1"/>
                                          </p:val>
                                        </p:tav>
                                      </p:tavLst>
                                    </p:anim>
                                    <p:animScale>
                                      <p:cBhvr>
                                        <p:cTn id="34" dur="26">
                                          <p:stCondLst>
                                            <p:cond delay="650"/>
                                          </p:stCondLst>
                                        </p:cTn>
                                        <p:tgtEl>
                                          <p:spTgt spid="116743"/>
                                        </p:tgtEl>
                                      </p:cBhvr>
                                      <p:to x="100000" y="60000"/>
                                    </p:animScale>
                                    <p:animScale>
                                      <p:cBhvr>
                                        <p:cTn id="35" dur="166" decel="50000">
                                          <p:stCondLst>
                                            <p:cond delay="676"/>
                                          </p:stCondLst>
                                        </p:cTn>
                                        <p:tgtEl>
                                          <p:spTgt spid="116743"/>
                                        </p:tgtEl>
                                      </p:cBhvr>
                                      <p:to x="100000" y="100000"/>
                                    </p:animScale>
                                    <p:animScale>
                                      <p:cBhvr>
                                        <p:cTn id="36" dur="26">
                                          <p:stCondLst>
                                            <p:cond delay="1312"/>
                                          </p:stCondLst>
                                        </p:cTn>
                                        <p:tgtEl>
                                          <p:spTgt spid="116743"/>
                                        </p:tgtEl>
                                      </p:cBhvr>
                                      <p:to x="100000" y="80000"/>
                                    </p:animScale>
                                    <p:animScale>
                                      <p:cBhvr>
                                        <p:cTn id="37" dur="166" decel="50000">
                                          <p:stCondLst>
                                            <p:cond delay="1338"/>
                                          </p:stCondLst>
                                        </p:cTn>
                                        <p:tgtEl>
                                          <p:spTgt spid="116743"/>
                                        </p:tgtEl>
                                      </p:cBhvr>
                                      <p:to x="100000" y="100000"/>
                                    </p:animScale>
                                    <p:animScale>
                                      <p:cBhvr>
                                        <p:cTn id="38" dur="26">
                                          <p:stCondLst>
                                            <p:cond delay="1642"/>
                                          </p:stCondLst>
                                        </p:cTn>
                                        <p:tgtEl>
                                          <p:spTgt spid="116743"/>
                                        </p:tgtEl>
                                      </p:cBhvr>
                                      <p:to x="100000" y="90000"/>
                                    </p:animScale>
                                    <p:animScale>
                                      <p:cBhvr>
                                        <p:cTn id="39" dur="166" decel="50000">
                                          <p:stCondLst>
                                            <p:cond delay="1668"/>
                                          </p:stCondLst>
                                        </p:cTn>
                                        <p:tgtEl>
                                          <p:spTgt spid="116743"/>
                                        </p:tgtEl>
                                      </p:cBhvr>
                                      <p:to x="100000" y="100000"/>
                                    </p:animScale>
                                    <p:animScale>
                                      <p:cBhvr>
                                        <p:cTn id="40" dur="26">
                                          <p:stCondLst>
                                            <p:cond delay="1808"/>
                                          </p:stCondLst>
                                        </p:cTn>
                                        <p:tgtEl>
                                          <p:spTgt spid="116743"/>
                                        </p:tgtEl>
                                      </p:cBhvr>
                                      <p:to x="100000" y="95000"/>
                                    </p:animScale>
                                    <p:animScale>
                                      <p:cBhvr>
                                        <p:cTn id="41" dur="166" decel="50000">
                                          <p:stCondLst>
                                            <p:cond delay="1834"/>
                                          </p:stCondLst>
                                        </p:cTn>
                                        <p:tgtEl>
                                          <p:spTgt spid="11674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743" grpId="0" animBg="1"/>
      <p:bldP spid="116746" grpId="0"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a:t>End of the Lesson</a:t>
            </a:r>
          </a:p>
        </p:txBody>
      </p:sp>
    </p:spTree>
    <p:custDataLst>
      <p:tags r:id="rId1"/>
    </p:custDataLst>
    <p:extLst>
      <p:ext uri="{BB962C8B-B14F-4D97-AF65-F5344CB8AC3E}">
        <p14:creationId xmlns:p14="http://schemas.microsoft.com/office/powerpoint/2010/main" val="3254326875"/>
      </p:ext>
    </p:extLst>
  </p:cSld>
  <p:clrMapOvr>
    <a:masterClrMapping/>
  </p:clrMapOvr>
  <p:transition advClick="0">
    <p:zo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p:txBody>
          <a:bodyPr/>
          <a:lstStyle/>
          <a:p>
            <a:r>
              <a:rPr lang="en-US"/>
              <a:t>Vocabulary</a:t>
            </a:r>
          </a:p>
        </p:txBody>
      </p:sp>
      <p:pic>
        <p:nvPicPr>
          <p:cNvPr id="88069" name="Picture 5" descr="New Voca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1200" y="742950"/>
            <a:ext cx="4241800" cy="895350"/>
          </a:xfrm>
          <a:prstGeom prst="rect">
            <a:avLst/>
          </a:prstGeom>
          <a:noFill/>
          <a:extLst>
            <a:ext uri="{909E8E84-426E-40DD-AFC4-6F175D3DCCD1}">
              <a14:hiddenFill xmlns:a14="http://schemas.microsoft.com/office/drawing/2010/main">
                <a:solidFill>
                  <a:srgbClr val="FFFFFF"/>
                </a:solidFill>
              </a14:hiddenFill>
            </a:ext>
          </a:extLst>
        </p:spPr>
      </p:pic>
      <p:sp>
        <p:nvSpPr>
          <p:cNvPr id="88072" name="Text Box 8"/>
          <p:cNvSpPr txBox="1">
            <a:spLocks noChangeArrowheads="1"/>
          </p:cNvSpPr>
          <p:nvPr/>
        </p:nvSpPr>
        <p:spPr bwMode="auto">
          <a:xfrm>
            <a:off x="812800" y="1828800"/>
            <a:ext cx="76200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6075" indent="-346075">
              <a:defRPr>
                <a:solidFill>
                  <a:schemeClr val="tx1"/>
                </a:solidFill>
                <a:latin typeface="Arial" charset="0"/>
              </a:defRPr>
            </a:lvl1pPr>
            <a:lvl2pPr marL="460375">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fontAlgn="base">
              <a:lnSpc>
                <a:spcPct val="90000"/>
              </a:lnSpc>
              <a:spcBef>
                <a:spcPct val="30000"/>
              </a:spcBef>
              <a:spcAft>
                <a:spcPct val="30000"/>
              </a:spcAft>
              <a:buFontTx/>
              <a:buChar char="•"/>
            </a:pPr>
            <a:r>
              <a:rPr lang="en-US" sz="2800">
                <a:solidFill>
                  <a:srgbClr val="000000"/>
                </a:solidFill>
              </a:rPr>
              <a:t>geometric mean</a:t>
            </a:r>
          </a:p>
        </p:txBody>
      </p:sp>
    </p:spTree>
    <p:custDataLst>
      <p:tags r:id="rId1"/>
    </p:custDataLst>
    <p:extLst>
      <p:ext uri="{BB962C8B-B14F-4D97-AF65-F5344CB8AC3E}">
        <p14:creationId xmlns:p14="http://schemas.microsoft.com/office/powerpoint/2010/main" val="132943490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88069"/>
                                        </p:tgtEl>
                                        <p:attrNameLst>
                                          <p:attrName>style.visibility</p:attrName>
                                        </p:attrNameLst>
                                      </p:cBhvr>
                                      <p:to>
                                        <p:strVal val="visible"/>
                                      </p:to>
                                    </p:set>
                                    <p:animEffect transition="in" filter="wipe(left)">
                                      <p:cBhvr>
                                        <p:cTn id="7" dur="500"/>
                                        <p:tgtEl>
                                          <p:spTgt spid="88069"/>
                                        </p:tgtEl>
                                      </p:cBhvr>
                                    </p:animEffect>
                                  </p:childTnLst>
                                </p:cTn>
                              </p:par>
                            </p:childTnLst>
                          </p:cTn>
                        </p:par>
                        <p:par>
                          <p:cTn id="8" fill="hold" nodeType="afterGroup">
                            <p:stCondLst>
                              <p:cond delay="500"/>
                            </p:stCondLst>
                            <p:childTnLst>
                              <p:par>
                                <p:cTn id="9" presetID="22" presetClass="entr" presetSubtype="8" fill="hold" nodeType="afterEffect">
                                  <p:stCondLst>
                                    <p:cond delay="0"/>
                                  </p:stCondLst>
                                  <p:childTnLst>
                                    <p:set>
                                      <p:cBhvr>
                                        <p:cTn id="10" dur="1" fill="hold">
                                          <p:stCondLst>
                                            <p:cond delay="0"/>
                                          </p:stCondLst>
                                        </p:cTn>
                                        <p:tgtEl>
                                          <p:spTgt spid="88072">
                                            <p:txEl>
                                              <p:charRg st="4294967295" end="4294967295"/>
                                            </p:txEl>
                                          </p:spTgt>
                                        </p:tgtEl>
                                        <p:attrNameLst>
                                          <p:attrName>style.visibility</p:attrName>
                                        </p:attrNameLst>
                                      </p:cBhvr>
                                      <p:to>
                                        <p:strVal val="visible"/>
                                      </p:to>
                                    </p:set>
                                    <p:animEffect transition="in" filter="wipe(left)">
                                      <p:cBhvr>
                                        <p:cTn id="11" dur="500"/>
                                        <p:tgtEl>
                                          <p:spTgt spid="88072">
                                            <p:txEl>
                                              <p:charRg st="4294967295" end="429496729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505" name="Picture 9" descr="GEOM-CH08-531-A-K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8150" y="1495425"/>
            <a:ext cx="8239125" cy="2095500"/>
          </a:xfrm>
          <a:prstGeom prst="rect">
            <a:avLst/>
          </a:prstGeom>
          <a:noFill/>
          <a:extLst>
            <a:ext uri="{909E8E84-426E-40DD-AFC4-6F175D3DCCD1}">
              <a14:hiddenFill xmlns:a14="http://schemas.microsoft.com/office/drawing/2010/main">
                <a:solidFill>
                  <a:srgbClr val="FFFFFF"/>
                </a:solidFill>
              </a14:hiddenFill>
            </a:ext>
          </a:extLst>
        </p:spPr>
      </p:pic>
      <p:sp>
        <p:nvSpPr>
          <p:cNvPr id="106498" name="Rectangle 2"/>
          <p:cNvSpPr>
            <a:spLocks noGrp="1" noChangeArrowheads="1"/>
          </p:cNvSpPr>
          <p:nvPr>
            <p:ph type="title"/>
          </p:nvPr>
        </p:nvSpPr>
        <p:spPr/>
        <p:txBody>
          <a:bodyPr/>
          <a:lstStyle/>
          <a:p>
            <a:r>
              <a:rPr lang="en-US"/>
              <a:t>Concept</a:t>
            </a:r>
          </a:p>
        </p:txBody>
      </p:sp>
    </p:spTree>
    <p:custDataLst>
      <p:tags r:id="rId1"/>
    </p:custDataLst>
    <p:extLst>
      <p:ext uri="{BB962C8B-B14F-4D97-AF65-F5344CB8AC3E}">
        <p14:creationId xmlns:p14="http://schemas.microsoft.com/office/powerpoint/2010/main" val="4267497082"/>
      </p:ext>
    </p:extLst>
  </p:cSld>
  <p:clrMapOvr>
    <a:masterClrMapping/>
  </p:clrMapOvr>
  <p:transition>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a:t>Example 1</a:t>
            </a:r>
          </a:p>
        </p:txBody>
      </p:sp>
      <p:sp>
        <p:nvSpPr>
          <p:cNvPr id="5131" name="Text Box 11"/>
          <p:cNvSpPr txBox="1">
            <a:spLocks noChangeArrowheads="1"/>
          </p:cNvSpPr>
          <p:nvPr/>
        </p:nvSpPr>
        <p:spPr bwMode="auto">
          <a:xfrm>
            <a:off x="2628900" y="771525"/>
            <a:ext cx="59817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sz="2000" b="1">
                <a:solidFill>
                  <a:srgbClr val="CD0000"/>
                </a:solidFill>
              </a:rPr>
              <a:t>Geometric Mean</a:t>
            </a:r>
            <a:endParaRPr lang="en-US" sz="2000" b="1">
              <a:solidFill>
                <a:srgbClr val="EC1D24"/>
              </a:solidFill>
            </a:endParaRPr>
          </a:p>
        </p:txBody>
      </p:sp>
      <p:sp>
        <p:nvSpPr>
          <p:cNvPr id="5903" name="Rectangle 783"/>
          <p:cNvSpPr>
            <a:spLocks noChangeArrowheads="1"/>
          </p:cNvSpPr>
          <p:nvPr/>
        </p:nvSpPr>
        <p:spPr bwMode="auto">
          <a:xfrm>
            <a:off x="876300" y="1503363"/>
            <a:ext cx="7705725" cy="420687"/>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lnSpc>
                <a:spcPct val="90000"/>
              </a:lnSpc>
              <a:spcBef>
                <a:spcPct val="20000"/>
              </a:spcBef>
              <a:spcAft>
                <a:spcPct val="20000"/>
              </a:spcAft>
              <a:buClr>
                <a:srgbClr val="FFFFFF"/>
              </a:buClr>
            </a:pPr>
            <a:r>
              <a:rPr lang="en-US" sz="2400" b="1">
                <a:solidFill>
                  <a:srgbClr val="00539D"/>
                </a:solidFill>
              </a:rPr>
              <a:t>Find the geometric mean between 2 and 50.</a:t>
            </a:r>
          </a:p>
        </p:txBody>
      </p:sp>
      <p:sp>
        <p:nvSpPr>
          <p:cNvPr id="5904" name="Rectangle 784"/>
          <p:cNvSpPr>
            <a:spLocks noChangeArrowheads="1"/>
          </p:cNvSpPr>
          <p:nvPr/>
        </p:nvSpPr>
        <p:spPr bwMode="auto">
          <a:xfrm>
            <a:off x="533400" y="5780088"/>
            <a:ext cx="8229600" cy="420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1712913" indent="-1368425" fontAlgn="base">
              <a:lnSpc>
                <a:spcPct val="90000"/>
              </a:lnSpc>
              <a:spcBef>
                <a:spcPct val="20000"/>
              </a:spcBef>
              <a:spcAft>
                <a:spcPct val="0"/>
              </a:spcAft>
              <a:buClr>
                <a:srgbClr val="FFFFFF"/>
              </a:buClr>
              <a:tabLst>
                <a:tab pos="1943100" algn="l"/>
              </a:tabLst>
            </a:pPr>
            <a:r>
              <a:rPr lang="en-US" sz="2400" b="1">
                <a:solidFill>
                  <a:srgbClr val="00539D"/>
                </a:solidFill>
              </a:rPr>
              <a:t>Answer:</a:t>
            </a:r>
            <a:r>
              <a:rPr lang="en-US" sz="2400">
                <a:solidFill>
                  <a:srgbClr val="E01B22"/>
                </a:solidFill>
              </a:rPr>
              <a:t> 	The geometric mean is 10.</a:t>
            </a:r>
          </a:p>
        </p:txBody>
      </p:sp>
      <p:sp>
        <p:nvSpPr>
          <p:cNvPr id="5905" name="Text Box 785"/>
          <p:cNvSpPr txBox="1">
            <a:spLocks noChangeArrowheads="1"/>
          </p:cNvSpPr>
          <p:nvPr/>
        </p:nvSpPr>
        <p:spPr bwMode="auto">
          <a:xfrm>
            <a:off x="4692650" y="2543175"/>
            <a:ext cx="3765550" cy="749300"/>
          </a:xfrm>
          <a:prstGeom prst="rect">
            <a:avLst/>
          </a:prstGeom>
          <a:noFill/>
          <a:ln>
            <a:noFill/>
          </a:ln>
          <a:effectLst/>
          <a:extLst>
            <a:ext uri="{909E8E84-426E-40DD-AFC4-6F175D3DCCD1}">
              <a14:hiddenFill xmlns:a14="http://schemas.microsoft.com/office/drawing/2010/main">
                <a:solidFill>
                  <a:srgbClr val="003399"/>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1257300" algn="l"/>
              </a:tabLst>
              <a:defRPr>
                <a:solidFill>
                  <a:schemeClr val="tx1"/>
                </a:solidFill>
                <a:latin typeface="Arial" charset="0"/>
              </a:defRPr>
            </a:lvl1pPr>
            <a:lvl2pPr marL="1489075">
              <a:tabLst>
                <a:tab pos="1257300" algn="l"/>
              </a:tabLst>
              <a:defRPr>
                <a:solidFill>
                  <a:schemeClr val="tx1"/>
                </a:solidFill>
                <a:latin typeface="Arial" charset="0"/>
              </a:defRPr>
            </a:lvl2pPr>
            <a:lvl3pPr marL="1603375">
              <a:tabLst>
                <a:tab pos="1257300" algn="l"/>
              </a:tabLst>
              <a:defRPr>
                <a:solidFill>
                  <a:schemeClr val="tx1"/>
                </a:solidFill>
                <a:latin typeface="Arial" charset="0"/>
              </a:defRPr>
            </a:lvl3pPr>
            <a:lvl4pPr marL="1717675">
              <a:tabLst>
                <a:tab pos="1257300" algn="l"/>
              </a:tabLst>
              <a:defRPr>
                <a:solidFill>
                  <a:schemeClr val="tx1"/>
                </a:solidFill>
                <a:latin typeface="Arial" charset="0"/>
              </a:defRPr>
            </a:lvl4pPr>
            <a:lvl5pPr marL="1831975">
              <a:tabLst>
                <a:tab pos="1257300" algn="l"/>
              </a:tabLst>
              <a:defRPr>
                <a:solidFill>
                  <a:schemeClr val="tx1"/>
                </a:solidFill>
                <a:latin typeface="Arial" charset="0"/>
              </a:defRPr>
            </a:lvl5pPr>
            <a:lvl6pPr marL="2289175" fontAlgn="base">
              <a:spcBef>
                <a:spcPct val="0"/>
              </a:spcBef>
              <a:spcAft>
                <a:spcPct val="0"/>
              </a:spcAft>
              <a:tabLst>
                <a:tab pos="1257300" algn="l"/>
              </a:tabLst>
              <a:defRPr>
                <a:solidFill>
                  <a:schemeClr val="tx1"/>
                </a:solidFill>
                <a:latin typeface="Arial" charset="0"/>
              </a:defRPr>
            </a:lvl6pPr>
            <a:lvl7pPr marL="2746375" fontAlgn="base">
              <a:spcBef>
                <a:spcPct val="0"/>
              </a:spcBef>
              <a:spcAft>
                <a:spcPct val="0"/>
              </a:spcAft>
              <a:tabLst>
                <a:tab pos="1257300" algn="l"/>
              </a:tabLst>
              <a:defRPr>
                <a:solidFill>
                  <a:schemeClr val="tx1"/>
                </a:solidFill>
                <a:latin typeface="Arial" charset="0"/>
              </a:defRPr>
            </a:lvl7pPr>
            <a:lvl8pPr marL="3203575" fontAlgn="base">
              <a:spcBef>
                <a:spcPct val="0"/>
              </a:spcBef>
              <a:spcAft>
                <a:spcPct val="0"/>
              </a:spcAft>
              <a:tabLst>
                <a:tab pos="1257300" algn="l"/>
              </a:tabLst>
              <a:defRPr>
                <a:solidFill>
                  <a:schemeClr val="tx1"/>
                </a:solidFill>
                <a:latin typeface="Arial" charset="0"/>
              </a:defRPr>
            </a:lvl8pPr>
            <a:lvl9pPr marL="3660775" fontAlgn="base">
              <a:spcBef>
                <a:spcPct val="0"/>
              </a:spcBef>
              <a:spcAft>
                <a:spcPct val="0"/>
              </a:spcAft>
              <a:tabLst>
                <a:tab pos="1257300" algn="l"/>
              </a:tabLst>
              <a:defRPr>
                <a:solidFill>
                  <a:schemeClr val="tx1"/>
                </a:solidFill>
                <a:latin typeface="Arial" charset="0"/>
              </a:defRPr>
            </a:lvl9pPr>
          </a:lstStyle>
          <a:p>
            <a:pPr fontAlgn="base">
              <a:lnSpc>
                <a:spcPct val="90000"/>
              </a:lnSpc>
              <a:spcBef>
                <a:spcPct val="20000"/>
              </a:spcBef>
              <a:spcAft>
                <a:spcPct val="20000"/>
              </a:spcAft>
              <a:buClr>
                <a:srgbClr val="FFFFFF"/>
              </a:buClr>
            </a:pPr>
            <a:r>
              <a:rPr lang="en-US" sz="2400">
                <a:solidFill>
                  <a:srgbClr val="000000"/>
                </a:solidFill>
              </a:rPr>
              <a:t>Definition of geometric mean</a:t>
            </a:r>
          </a:p>
        </p:txBody>
      </p:sp>
      <p:sp>
        <p:nvSpPr>
          <p:cNvPr id="5906" name="Text Box 786"/>
          <p:cNvSpPr txBox="1">
            <a:spLocks noChangeArrowheads="1"/>
          </p:cNvSpPr>
          <p:nvPr/>
        </p:nvSpPr>
        <p:spPr bwMode="auto">
          <a:xfrm>
            <a:off x="868363" y="1881188"/>
            <a:ext cx="7921625" cy="420687"/>
          </a:xfrm>
          <a:prstGeom prst="rect">
            <a:avLst/>
          </a:prstGeom>
          <a:noFill/>
          <a:ln>
            <a:noFill/>
          </a:ln>
          <a:effectLst/>
          <a:extLst>
            <a:ext uri="{909E8E84-426E-40DD-AFC4-6F175D3DCCD1}">
              <a14:hiddenFill xmlns:a14="http://schemas.microsoft.com/office/drawing/2010/main">
                <a:solidFill>
                  <a:srgbClr val="003399"/>
                </a:solidFill>
              </a14:hiddenFill>
            </a:ext>
            <a:ext uri="{91240B29-F687-4F45-9708-019B960494DF}">
              <a14:hiddenLine xmlns:a14="http://schemas.microsoft.com/office/drawing/2010/main" w="9525" algn="ctr">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lnSpc>
                <a:spcPct val="90000"/>
              </a:lnSpc>
              <a:spcBef>
                <a:spcPct val="20000"/>
              </a:spcBef>
              <a:spcAft>
                <a:spcPct val="20000"/>
              </a:spcAft>
              <a:buClr>
                <a:srgbClr val="FFFFFF"/>
              </a:buClr>
            </a:pPr>
            <a:r>
              <a:rPr lang="en-US" sz="2400">
                <a:solidFill>
                  <a:srgbClr val="000000"/>
                </a:solidFill>
              </a:rPr>
              <a:t>Let </a:t>
            </a:r>
            <a:r>
              <a:rPr lang="en-US" sz="2400" i="1">
                <a:solidFill>
                  <a:srgbClr val="000000"/>
                </a:solidFill>
              </a:rPr>
              <a:t>x</a:t>
            </a:r>
            <a:r>
              <a:rPr lang="en-US" sz="2400">
                <a:solidFill>
                  <a:srgbClr val="000000"/>
                </a:solidFill>
              </a:rPr>
              <a:t> represent the geometric mean.</a:t>
            </a:r>
          </a:p>
        </p:txBody>
      </p:sp>
      <p:sp>
        <p:nvSpPr>
          <p:cNvPr id="5907" name="Text Box 787"/>
          <p:cNvSpPr txBox="1">
            <a:spLocks noChangeArrowheads="1"/>
          </p:cNvSpPr>
          <p:nvPr/>
        </p:nvSpPr>
        <p:spPr bwMode="auto">
          <a:xfrm>
            <a:off x="4692650" y="3497263"/>
            <a:ext cx="3990975" cy="473075"/>
          </a:xfrm>
          <a:prstGeom prst="rect">
            <a:avLst/>
          </a:prstGeom>
          <a:noFill/>
          <a:ln>
            <a:noFill/>
          </a:ln>
          <a:effectLst/>
          <a:extLst>
            <a:ext uri="{909E8E84-426E-40DD-AFC4-6F175D3DCCD1}">
              <a14:hiddenFill xmlns:a14="http://schemas.microsoft.com/office/drawing/2010/main">
                <a:solidFill>
                  <a:srgbClr val="003399"/>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tabLst>
                <a:tab pos="1257300" algn="l"/>
              </a:tabLst>
              <a:defRPr>
                <a:solidFill>
                  <a:schemeClr val="tx1"/>
                </a:solidFill>
                <a:latin typeface="Arial" charset="0"/>
              </a:defRPr>
            </a:lvl1pPr>
            <a:lvl2pPr marL="1489075">
              <a:tabLst>
                <a:tab pos="1257300" algn="l"/>
              </a:tabLst>
              <a:defRPr>
                <a:solidFill>
                  <a:schemeClr val="tx1"/>
                </a:solidFill>
                <a:latin typeface="Arial" charset="0"/>
              </a:defRPr>
            </a:lvl2pPr>
            <a:lvl3pPr marL="1603375">
              <a:tabLst>
                <a:tab pos="1257300" algn="l"/>
              </a:tabLst>
              <a:defRPr>
                <a:solidFill>
                  <a:schemeClr val="tx1"/>
                </a:solidFill>
                <a:latin typeface="Arial" charset="0"/>
              </a:defRPr>
            </a:lvl3pPr>
            <a:lvl4pPr marL="1717675">
              <a:tabLst>
                <a:tab pos="1257300" algn="l"/>
              </a:tabLst>
              <a:defRPr>
                <a:solidFill>
                  <a:schemeClr val="tx1"/>
                </a:solidFill>
                <a:latin typeface="Arial" charset="0"/>
              </a:defRPr>
            </a:lvl4pPr>
            <a:lvl5pPr marL="1831975">
              <a:tabLst>
                <a:tab pos="1257300" algn="l"/>
              </a:tabLst>
              <a:defRPr>
                <a:solidFill>
                  <a:schemeClr val="tx1"/>
                </a:solidFill>
                <a:latin typeface="Arial" charset="0"/>
              </a:defRPr>
            </a:lvl5pPr>
            <a:lvl6pPr marL="2289175" fontAlgn="base">
              <a:spcBef>
                <a:spcPct val="0"/>
              </a:spcBef>
              <a:spcAft>
                <a:spcPct val="0"/>
              </a:spcAft>
              <a:tabLst>
                <a:tab pos="1257300" algn="l"/>
              </a:tabLst>
              <a:defRPr>
                <a:solidFill>
                  <a:schemeClr val="tx1"/>
                </a:solidFill>
                <a:latin typeface="Arial" charset="0"/>
              </a:defRPr>
            </a:lvl6pPr>
            <a:lvl7pPr marL="2746375" fontAlgn="base">
              <a:spcBef>
                <a:spcPct val="0"/>
              </a:spcBef>
              <a:spcAft>
                <a:spcPct val="0"/>
              </a:spcAft>
              <a:tabLst>
                <a:tab pos="1257300" algn="l"/>
              </a:tabLst>
              <a:defRPr>
                <a:solidFill>
                  <a:schemeClr val="tx1"/>
                </a:solidFill>
                <a:latin typeface="Arial" charset="0"/>
              </a:defRPr>
            </a:lvl7pPr>
            <a:lvl8pPr marL="3203575" fontAlgn="base">
              <a:spcBef>
                <a:spcPct val="0"/>
              </a:spcBef>
              <a:spcAft>
                <a:spcPct val="0"/>
              </a:spcAft>
              <a:tabLst>
                <a:tab pos="1257300" algn="l"/>
              </a:tabLst>
              <a:defRPr>
                <a:solidFill>
                  <a:schemeClr val="tx1"/>
                </a:solidFill>
                <a:latin typeface="Arial" charset="0"/>
              </a:defRPr>
            </a:lvl8pPr>
            <a:lvl9pPr marL="3660775" fontAlgn="base">
              <a:spcBef>
                <a:spcPct val="0"/>
              </a:spcBef>
              <a:spcAft>
                <a:spcPct val="0"/>
              </a:spcAft>
              <a:tabLst>
                <a:tab pos="1257300" algn="l"/>
              </a:tabLst>
              <a:defRPr>
                <a:solidFill>
                  <a:schemeClr val="tx1"/>
                </a:solidFill>
                <a:latin typeface="Arial" charset="0"/>
              </a:defRPr>
            </a:lvl9pPr>
          </a:lstStyle>
          <a:p>
            <a:pPr fontAlgn="base">
              <a:lnSpc>
                <a:spcPct val="90000"/>
              </a:lnSpc>
              <a:spcBef>
                <a:spcPct val="20000"/>
              </a:spcBef>
              <a:spcAft>
                <a:spcPct val="20000"/>
              </a:spcAft>
              <a:buClr>
                <a:srgbClr val="FFFFFF"/>
              </a:buClr>
            </a:pPr>
            <a:r>
              <a:rPr lang="en-US" sz="2400">
                <a:solidFill>
                  <a:srgbClr val="000000"/>
                </a:solidFill>
              </a:rPr>
              <a:t>Cross products</a:t>
            </a:r>
          </a:p>
        </p:txBody>
      </p:sp>
      <p:sp>
        <p:nvSpPr>
          <p:cNvPr id="5908" name="Text Box 788"/>
          <p:cNvSpPr txBox="1">
            <a:spLocks noChangeArrowheads="1"/>
          </p:cNvSpPr>
          <p:nvPr/>
        </p:nvSpPr>
        <p:spPr bwMode="auto">
          <a:xfrm>
            <a:off x="4692650" y="4159250"/>
            <a:ext cx="3990975" cy="473075"/>
          </a:xfrm>
          <a:prstGeom prst="rect">
            <a:avLst/>
          </a:prstGeom>
          <a:noFill/>
          <a:ln>
            <a:noFill/>
          </a:ln>
          <a:effectLst/>
          <a:extLst>
            <a:ext uri="{909E8E84-426E-40DD-AFC4-6F175D3DCCD1}">
              <a14:hiddenFill xmlns:a14="http://schemas.microsoft.com/office/drawing/2010/main">
                <a:solidFill>
                  <a:srgbClr val="003399"/>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tabLst>
                <a:tab pos="1257300" algn="l"/>
              </a:tabLst>
              <a:defRPr>
                <a:solidFill>
                  <a:schemeClr val="tx1"/>
                </a:solidFill>
                <a:latin typeface="Arial" charset="0"/>
              </a:defRPr>
            </a:lvl1pPr>
            <a:lvl2pPr marL="1489075">
              <a:tabLst>
                <a:tab pos="1257300" algn="l"/>
              </a:tabLst>
              <a:defRPr>
                <a:solidFill>
                  <a:schemeClr val="tx1"/>
                </a:solidFill>
                <a:latin typeface="Arial" charset="0"/>
              </a:defRPr>
            </a:lvl2pPr>
            <a:lvl3pPr marL="1603375">
              <a:tabLst>
                <a:tab pos="1257300" algn="l"/>
              </a:tabLst>
              <a:defRPr>
                <a:solidFill>
                  <a:schemeClr val="tx1"/>
                </a:solidFill>
                <a:latin typeface="Arial" charset="0"/>
              </a:defRPr>
            </a:lvl3pPr>
            <a:lvl4pPr marL="1717675">
              <a:tabLst>
                <a:tab pos="1257300" algn="l"/>
              </a:tabLst>
              <a:defRPr>
                <a:solidFill>
                  <a:schemeClr val="tx1"/>
                </a:solidFill>
                <a:latin typeface="Arial" charset="0"/>
              </a:defRPr>
            </a:lvl4pPr>
            <a:lvl5pPr marL="1831975">
              <a:tabLst>
                <a:tab pos="1257300" algn="l"/>
              </a:tabLst>
              <a:defRPr>
                <a:solidFill>
                  <a:schemeClr val="tx1"/>
                </a:solidFill>
                <a:latin typeface="Arial" charset="0"/>
              </a:defRPr>
            </a:lvl5pPr>
            <a:lvl6pPr marL="2289175" fontAlgn="base">
              <a:spcBef>
                <a:spcPct val="0"/>
              </a:spcBef>
              <a:spcAft>
                <a:spcPct val="0"/>
              </a:spcAft>
              <a:tabLst>
                <a:tab pos="1257300" algn="l"/>
              </a:tabLst>
              <a:defRPr>
                <a:solidFill>
                  <a:schemeClr val="tx1"/>
                </a:solidFill>
                <a:latin typeface="Arial" charset="0"/>
              </a:defRPr>
            </a:lvl6pPr>
            <a:lvl7pPr marL="2746375" fontAlgn="base">
              <a:spcBef>
                <a:spcPct val="0"/>
              </a:spcBef>
              <a:spcAft>
                <a:spcPct val="0"/>
              </a:spcAft>
              <a:tabLst>
                <a:tab pos="1257300" algn="l"/>
              </a:tabLst>
              <a:defRPr>
                <a:solidFill>
                  <a:schemeClr val="tx1"/>
                </a:solidFill>
                <a:latin typeface="Arial" charset="0"/>
              </a:defRPr>
            </a:lvl7pPr>
            <a:lvl8pPr marL="3203575" fontAlgn="base">
              <a:spcBef>
                <a:spcPct val="0"/>
              </a:spcBef>
              <a:spcAft>
                <a:spcPct val="0"/>
              </a:spcAft>
              <a:tabLst>
                <a:tab pos="1257300" algn="l"/>
              </a:tabLst>
              <a:defRPr>
                <a:solidFill>
                  <a:schemeClr val="tx1"/>
                </a:solidFill>
                <a:latin typeface="Arial" charset="0"/>
              </a:defRPr>
            </a:lvl8pPr>
            <a:lvl9pPr marL="3660775" fontAlgn="base">
              <a:spcBef>
                <a:spcPct val="0"/>
              </a:spcBef>
              <a:spcAft>
                <a:spcPct val="0"/>
              </a:spcAft>
              <a:tabLst>
                <a:tab pos="1257300" algn="l"/>
              </a:tabLst>
              <a:defRPr>
                <a:solidFill>
                  <a:schemeClr val="tx1"/>
                </a:solidFill>
                <a:latin typeface="Arial" charset="0"/>
              </a:defRPr>
            </a:lvl9pPr>
          </a:lstStyle>
          <a:p>
            <a:pPr fontAlgn="base">
              <a:lnSpc>
                <a:spcPct val="90000"/>
              </a:lnSpc>
              <a:spcBef>
                <a:spcPct val="20000"/>
              </a:spcBef>
              <a:spcAft>
                <a:spcPct val="20000"/>
              </a:spcAft>
              <a:buClr>
                <a:srgbClr val="FFFFFF"/>
              </a:buClr>
            </a:pPr>
            <a:r>
              <a:rPr lang="en-US" sz="2400">
                <a:solidFill>
                  <a:srgbClr val="000000"/>
                </a:solidFill>
              </a:rPr>
              <a:t>Take the positive square root of each side.</a:t>
            </a:r>
          </a:p>
        </p:txBody>
      </p:sp>
      <p:sp>
        <p:nvSpPr>
          <p:cNvPr id="5909" name="Text Box 789"/>
          <p:cNvSpPr txBox="1">
            <a:spLocks noChangeArrowheads="1"/>
          </p:cNvSpPr>
          <p:nvPr/>
        </p:nvSpPr>
        <p:spPr bwMode="auto">
          <a:xfrm>
            <a:off x="4692650" y="5151438"/>
            <a:ext cx="3990975" cy="473075"/>
          </a:xfrm>
          <a:prstGeom prst="rect">
            <a:avLst/>
          </a:prstGeom>
          <a:noFill/>
          <a:ln>
            <a:noFill/>
          </a:ln>
          <a:effectLst/>
          <a:extLst>
            <a:ext uri="{909E8E84-426E-40DD-AFC4-6F175D3DCCD1}">
              <a14:hiddenFill xmlns:a14="http://schemas.microsoft.com/office/drawing/2010/main">
                <a:solidFill>
                  <a:srgbClr val="003399"/>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tabLst>
                <a:tab pos="1257300" algn="l"/>
              </a:tabLst>
              <a:defRPr>
                <a:solidFill>
                  <a:schemeClr val="tx1"/>
                </a:solidFill>
                <a:latin typeface="Arial" charset="0"/>
              </a:defRPr>
            </a:lvl1pPr>
            <a:lvl2pPr marL="1489075">
              <a:tabLst>
                <a:tab pos="1257300" algn="l"/>
              </a:tabLst>
              <a:defRPr>
                <a:solidFill>
                  <a:schemeClr val="tx1"/>
                </a:solidFill>
                <a:latin typeface="Arial" charset="0"/>
              </a:defRPr>
            </a:lvl2pPr>
            <a:lvl3pPr marL="1603375">
              <a:tabLst>
                <a:tab pos="1257300" algn="l"/>
              </a:tabLst>
              <a:defRPr>
                <a:solidFill>
                  <a:schemeClr val="tx1"/>
                </a:solidFill>
                <a:latin typeface="Arial" charset="0"/>
              </a:defRPr>
            </a:lvl3pPr>
            <a:lvl4pPr marL="1717675">
              <a:tabLst>
                <a:tab pos="1257300" algn="l"/>
              </a:tabLst>
              <a:defRPr>
                <a:solidFill>
                  <a:schemeClr val="tx1"/>
                </a:solidFill>
                <a:latin typeface="Arial" charset="0"/>
              </a:defRPr>
            </a:lvl4pPr>
            <a:lvl5pPr marL="1831975">
              <a:tabLst>
                <a:tab pos="1257300" algn="l"/>
              </a:tabLst>
              <a:defRPr>
                <a:solidFill>
                  <a:schemeClr val="tx1"/>
                </a:solidFill>
                <a:latin typeface="Arial" charset="0"/>
              </a:defRPr>
            </a:lvl5pPr>
            <a:lvl6pPr marL="2289175" fontAlgn="base">
              <a:spcBef>
                <a:spcPct val="0"/>
              </a:spcBef>
              <a:spcAft>
                <a:spcPct val="0"/>
              </a:spcAft>
              <a:tabLst>
                <a:tab pos="1257300" algn="l"/>
              </a:tabLst>
              <a:defRPr>
                <a:solidFill>
                  <a:schemeClr val="tx1"/>
                </a:solidFill>
                <a:latin typeface="Arial" charset="0"/>
              </a:defRPr>
            </a:lvl6pPr>
            <a:lvl7pPr marL="2746375" fontAlgn="base">
              <a:spcBef>
                <a:spcPct val="0"/>
              </a:spcBef>
              <a:spcAft>
                <a:spcPct val="0"/>
              </a:spcAft>
              <a:tabLst>
                <a:tab pos="1257300" algn="l"/>
              </a:tabLst>
              <a:defRPr>
                <a:solidFill>
                  <a:schemeClr val="tx1"/>
                </a:solidFill>
                <a:latin typeface="Arial" charset="0"/>
              </a:defRPr>
            </a:lvl7pPr>
            <a:lvl8pPr marL="3203575" fontAlgn="base">
              <a:spcBef>
                <a:spcPct val="0"/>
              </a:spcBef>
              <a:spcAft>
                <a:spcPct val="0"/>
              </a:spcAft>
              <a:tabLst>
                <a:tab pos="1257300" algn="l"/>
              </a:tabLst>
              <a:defRPr>
                <a:solidFill>
                  <a:schemeClr val="tx1"/>
                </a:solidFill>
                <a:latin typeface="Arial" charset="0"/>
              </a:defRPr>
            </a:lvl8pPr>
            <a:lvl9pPr marL="3660775" fontAlgn="base">
              <a:spcBef>
                <a:spcPct val="0"/>
              </a:spcBef>
              <a:spcAft>
                <a:spcPct val="0"/>
              </a:spcAft>
              <a:tabLst>
                <a:tab pos="1257300" algn="l"/>
              </a:tabLst>
              <a:defRPr>
                <a:solidFill>
                  <a:schemeClr val="tx1"/>
                </a:solidFill>
                <a:latin typeface="Arial" charset="0"/>
              </a:defRPr>
            </a:lvl9pPr>
          </a:lstStyle>
          <a:p>
            <a:pPr fontAlgn="base">
              <a:lnSpc>
                <a:spcPct val="90000"/>
              </a:lnSpc>
              <a:spcBef>
                <a:spcPct val="20000"/>
              </a:spcBef>
              <a:spcAft>
                <a:spcPct val="20000"/>
              </a:spcAft>
              <a:buClr>
                <a:srgbClr val="FFFFFF"/>
              </a:buClr>
            </a:pPr>
            <a:r>
              <a:rPr lang="en-US" sz="2400">
                <a:solidFill>
                  <a:srgbClr val="000000"/>
                </a:solidFill>
              </a:rPr>
              <a:t>Simplify.</a:t>
            </a:r>
          </a:p>
        </p:txBody>
      </p:sp>
      <p:pic>
        <p:nvPicPr>
          <p:cNvPr id="5910" name="Picture 790" descr="CH07-004"/>
          <p:cNvPicPr>
            <a:picLocks noChangeAspect="1" noChangeArrowheads="1"/>
          </p:cNvPicPr>
          <p:nvPr/>
        </p:nvPicPr>
        <p:blipFill>
          <a:blip r:embed="rId3">
            <a:lum bright="-100000"/>
            <a:extLst>
              <a:ext uri="{28A0092B-C50C-407E-A947-70E740481C1C}">
                <a14:useLocalDpi xmlns:a14="http://schemas.microsoft.com/office/drawing/2010/main" val="0"/>
              </a:ext>
            </a:extLst>
          </a:blip>
          <a:srcRect/>
          <a:stretch>
            <a:fillRect/>
          </a:stretch>
        </p:blipFill>
        <p:spPr bwMode="auto">
          <a:xfrm>
            <a:off x="1128713" y="5240338"/>
            <a:ext cx="823912" cy="252412"/>
          </a:xfrm>
          <a:prstGeom prst="rect">
            <a:avLst/>
          </a:prstGeom>
          <a:noFill/>
          <a:extLst>
            <a:ext uri="{909E8E84-426E-40DD-AFC4-6F175D3DCCD1}">
              <a14:hiddenFill xmlns:a14="http://schemas.microsoft.com/office/drawing/2010/main">
                <a:solidFill>
                  <a:srgbClr val="FFFFFF"/>
                </a:solidFill>
              </a14:hiddenFill>
            </a:ext>
          </a:extLst>
        </p:spPr>
      </p:pic>
      <p:pic>
        <p:nvPicPr>
          <p:cNvPr id="5911" name="Picture 791" descr="CH07-001"/>
          <p:cNvPicPr>
            <a:picLocks noChangeAspect="1" noChangeArrowheads="1"/>
          </p:cNvPicPr>
          <p:nvPr/>
        </p:nvPicPr>
        <p:blipFill>
          <a:blip r:embed="rId4">
            <a:lum bright="-100000"/>
            <a:extLst>
              <a:ext uri="{28A0092B-C50C-407E-A947-70E740481C1C}">
                <a14:useLocalDpi xmlns:a14="http://schemas.microsoft.com/office/drawing/2010/main" val="0"/>
              </a:ext>
            </a:extLst>
          </a:blip>
          <a:srcRect/>
          <a:stretch>
            <a:fillRect/>
          </a:stretch>
        </p:blipFill>
        <p:spPr bwMode="auto">
          <a:xfrm>
            <a:off x="1085850" y="2560638"/>
            <a:ext cx="938213" cy="695325"/>
          </a:xfrm>
          <a:prstGeom prst="rect">
            <a:avLst/>
          </a:prstGeom>
          <a:noFill/>
          <a:extLst>
            <a:ext uri="{909E8E84-426E-40DD-AFC4-6F175D3DCCD1}">
              <a14:hiddenFill xmlns:a14="http://schemas.microsoft.com/office/drawing/2010/main">
                <a:solidFill>
                  <a:srgbClr val="FFFFFF"/>
                </a:solidFill>
              </a14:hiddenFill>
            </a:ext>
          </a:extLst>
        </p:spPr>
      </p:pic>
      <p:pic>
        <p:nvPicPr>
          <p:cNvPr id="5912" name="Picture 792" descr="CH07-002"/>
          <p:cNvPicPr>
            <a:picLocks noChangeAspect="1" noChangeArrowheads="1"/>
          </p:cNvPicPr>
          <p:nvPr/>
        </p:nvPicPr>
        <p:blipFill>
          <a:blip r:embed="rId5">
            <a:lum bright="-100000"/>
            <a:extLst>
              <a:ext uri="{28A0092B-C50C-407E-A947-70E740481C1C}">
                <a14:useLocalDpi xmlns:a14="http://schemas.microsoft.com/office/drawing/2010/main" val="0"/>
              </a:ext>
            </a:extLst>
          </a:blip>
          <a:srcRect/>
          <a:stretch>
            <a:fillRect/>
          </a:stretch>
        </p:blipFill>
        <p:spPr bwMode="auto">
          <a:xfrm>
            <a:off x="998538" y="3529013"/>
            <a:ext cx="1123950" cy="309562"/>
          </a:xfrm>
          <a:prstGeom prst="rect">
            <a:avLst/>
          </a:prstGeom>
          <a:noFill/>
          <a:extLst>
            <a:ext uri="{909E8E84-426E-40DD-AFC4-6F175D3DCCD1}">
              <a14:hiddenFill xmlns:a14="http://schemas.microsoft.com/office/drawing/2010/main">
                <a:solidFill>
                  <a:srgbClr val="FFFFFF"/>
                </a:solidFill>
              </a14:hiddenFill>
            </a:ext>
          </a:extLst>
        </p:spPr>
      </p:pic>
      <p:pic>
        <p:nvPicPr>
          <p:cNvPr id="5913" name="Picture 793" descr="CH07-003"/>
          <p:cNvPicPr>
            <a:picLocks noChangeAspect="1" noChangeArrowheads="1"/>
          </p:cNvPicPr>
          <p:nvPr/>
        </p:nvPicPr>
        <p:blipFill>
          <a:blip r:embed="rId6">
            <a:lum bright="-100000"/>
            <a:extLst>
              <a:ext uri="{28A0092B-C50C-407E-A947-70E740481C1C}">
                <a14:useLocalDpi xmlns:a14="http://schemas.microsoft.com/office/drawing/2010/main" val="0"/>
              </a:ext>
            </a:extLst>
          </a:blip>
          <a:srcRect/>
          <a:stretch>
            <a:fillRect/>
          </a:stretch>
        </p:blipFill>
        <p:spPr bwMode="auto">
          <a:xfrm>
            <a:off x="1123950" y="4133850"/>
            <a:ext cx="1223963" cy="366713"/>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45397179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03">
                                            <p:txEl>
                                              <p:pRg st="0" end="0"/>
                                            </p:txEl>
                                          </p:spTgt>
                                        </p:tgtEl>
                                        <p:attrNameLst>
                                          <p:attrName>style.visibility</p:attrName>
                                        </p:attrNameLst>
                                      </p:cBhvr>
                                      <p:to>
                                        <p:strVal val="visible"/>
                                      </p:to>
                                    </p:set>
                                    <p:animEffect transition="in" filter="wipe(left)">
                                      <p:cBhvr>
                                        <p:cTn id="7" dur="500"/>
                                        <p:tgtEl>
                                          <p:spTgt spid="590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906"/>
                                        </p:tgtEl>
                                        <p:attrNameLst>
                                          <p:attrName>style.visibility</p:attrName>
                                        </p:attrNameLst>
                                      </p:cBhvr>
                                      <p:to>
                                        <p:strVal val="visible"/>
                                      </p:to>
                                    </p:set>
                                    <p:animEffect transition="in" filter="wipe(left)">
                                      <p:cBhvr>
                                        <p:cTn id="12" dur="500"/>
                                        <p:tgtEl>
                                          <p:spTgt spid="590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5911"/>
                                        </p:tgtEl>
                                        <p:attrNameLst>
                                          <p:attrName>style.visibility</p:attrName>
                                        </p:attrNameLst>
                                      </p:cBhvr>
                                      <p:to>
                                        <p:strVal val="visible"/>
                                      </p:to>
                                    </p:set>
                                    <p:animEffect transition="in" filter="wipe(left)">
                                      <p:cBhvr>
                                        <p:cTn id="17" dur="500"/>
                                        <p:tgtEl>
                                          <p:spTgt spid="5911"/>
                                        </p:tgtEl>
                                      </p:cBhvr>
                                    </p:animEffect>
                                  </p:childTnLst>
                                </p:cTn>
                              </p:par>
                            </p:childTnLst>
                          </p:cTn>
                        </p:par>
                        <p:par>
                          <p:cTn id="18" fill="hold" nodeType="afterGroup">
                            <p:stCondLst>
                              <p:cond delay="500"/>
                            </p:stCondLst>
                            <p:childTnLst>
                              <p:par>
                                <p:cTn id="19" presetID="22" presetClass="entr" presetSubtype="8" fill="hold" grpId="0" nodeType="afterEffect">
                                  <p:stCondLst>
                                    <p:cond delay="0"/>
                                  </p:stCondLst>
                                  <p:childTnLst>
                                    <p:set>
                                      <p:cBhvr>
                                        <p:cTn id="20" dur="1" fill="hold">
                                          <p:stCondLst>
                                            <p:cond delay="0"/>
                                          </p:stCondLst>
                                        </p:cTn>
                                        <p:tgtEl>
                                          <p:spTgt spid="5905"/>
                                        </p:tgtEl>
                                        <p:attrNameLst>
                                          <p:attrName>style.visibility</p:attrName>
                                        </p:attrNameLst>
                                      </p:cBhvr>
                                      <p:to>
                                        <p:strVal val="visible"/>
                                      </p:to>
                                    </p:set>
                                    <p:animEffect transition="in" filter="wipe(left)">
                                      <p:cBhvr>
                                        <p:cTn id="21" dur="500"/>
                                        <p:tgtEl>
                                          <p:spTgt spid="5905"/>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8" fill="hold" nodeType="clickEffect">
                                  <p:stCondLst>
                                    <p:cond delay="0"/>
                                  </p:stCondLst>
                                  <p:childTnLst>
                                    <p:set>
                                      <p:cBhvr>
                                        <p:cTn id="25" dur="1" fill="hold">
                                          <p:stCondLst>
                                            <p:cond delay="0"/>
                                          </p:stCondLst>
                                        </p:cTn>
                                        <p:tgtEl>
                                          <p:spTgt spid="5912"/>
                                        </p:tgtEl>
                                        <p:attrNameLst>
                                          <p:attrName>style.visibility</p:attrName>
                                        </p:attrNameLst>
                                      </p:cBhvr>
                                      <p:to>
                                        <p:strVal val="visible"/>
                                      </p:to>
                                    </p:set>
                                    <p:animEffect transition="in" filter="wipe(left)">
                                      <p:cBhvr>
                                        <p:cTn id="26" dur="500"/>
                                        <p:tgtEl>
                                          <p:spTgt spid="5912"/>
                                        </p:tgtEl>
                                      </p:cBhvr>
                                    </p:animEffect>
                                  </p:childTnLst>
                                </p:cTn>
                              </p:par>
                            </p:childTnLst>
                          </p:cTn>
                        </p:par>
                        <p:par>
                          <p:cTn id="27" fill="hold" nodeType="afterGroup">
                            <p:stCondLst>
                              <p:cond delay="500"/>
                            </p:stCondLst>
                            <p:childTnLst>
                              <p:par>
                                <p:cTn id="28" presetID="22" presetClass="entr" presetSubtype="8" fill="hold" grpId="0" nodeType="afterEffect">
                                  <p:stCondLst>
                                    <p:cond delay="0"/>
                                  </p:stCondLst>
                                  <p:childTnLst>
                                    <p:set>
                                      <p:cBhvr>
                                        <p:cTn id="29" dur="1" fill="hold">
                                          <p:stCondLst>
                                            <p:cond delay="0"/>
                                          </p:stCondLst>
                                        </p:cTn>
                                        <p:tgtEl>
                                          <p:spTgt spid="5907"/>
                                        </p:tgtEl>
                                        <p:attrNameLst>
                                          <p:attrName>style.visibility</p:attrName>
                                        </p:attrNameLst>
                                      </p:cBhvr>
                                      <p:to>
                                        <p:strVal val="visible"/>
                                      </p:to>
                                    </p:set>
                                    <p:animEffect transition="in" filter="wipe(left)">
                                      <p:cBhvr>
                                        <p:cTn id="30" dur="500"/>
                                        <p:tgtEl>
                                          <p:spTgt spid="5907"/>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22" presetClass="entr" presetSubtype="8" fill="hold" nodeType="clickEffect">
                                  <p:stCondLst>
                                    <p:cond delay="0"/>
                                  </p:stCondLst>
                                  <p:childTnLst>
                                    <p:set>
                                      <p:cBhvr>
                                        <p:cTn id="34" dur="1" fill="hold">
                                          <p:stCondLst>
                                            <p:cond delay="0"/>
                                          </p:stCondLst>
                                        </p:cTn>
                                        <p:tgtEl>
                                          <p:spTgt spid="5913"/>
                                        </p:tgtEl>
                                        <p:attrNameLst>
                                          <p:attrName>style.visibility</p:attrName>
                                        </p:attrNameLst>
                                      </p:cBhvr>
                                      <p:to>
                                        <p:strVal val="visible"/>
                                      </p:to>
                                    </p:set>
                                    <p:animEffect transition="in" filter="wipe(left)">
                                      <p:cBhvr>
                                        <p:cTn id="35" dur="500"/>
                                        <p:tgtEl>
                                          <p:spTgt spid="5913"/>
                                        </p:tgtEl>
                                      </p:cBhvr>
                                    </p:animEffect>
                                  </p:childTnLst>
                                </p:cTn>
                              </p:par>
                            </p:childTnLst>
                          </p:cTn>
                        </p:par>
                        <p:par>
                          <p:cTn id="36" fill="hold" nodeType="afterGroup">
                            <p:stCondLst>
                              <p:cond delay="500"/>
                            </p:stCondLst>
                            <p:childTnLst>
                              <p:par>
                                <p:cTn id="37" presetID="22" presetClass="entr" presetSubtype="8" fill="hold" grpId="0" nodeType="afterEffect">
                                  <p:stCondLst>
                                    <p:cond delay="0"/>
                                  </p:stCondLst>
                                  <p:childTnLst>
                                    <p:set>
                                      <p:cBhvr>
                                        <p:cTn id="38" dur="1" fill="hold">
                                          <p:stCondLst>
                                            <p:cond delay="0"/>
                                          </p:stCondLst>
                                        </p:cTn>
                                        <p:tgtEl>
                                          <p:spTgt spid="5908"/>
                                        </p:tgtEl>
                                        <p:attrNameLst>
                                          <p:attrName>style.visibility</p:attrName>
                                        </p:attrNameLst>
                                      </p:cBhvr>
                                      <p:to>
                                        <p:strVal val="visible"/>
                                      </p:to>
                                    </p:set>
                                    <p:animEffect transition="in" filter="wipe(left)">
                                      <p:cBhvr>
                                        <p:cTn id="39" dur="500"/>
                                        <p:tgtEl>
                                          <p:spTgt spid="5908"/>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22" presetClass="entr" presetSubtype="8" fill="hold" nodeType="clickEffect">
                                  <p:stCondLst>
                                    <p:cond delay="0"/>
                                  </p:stCondLst>
                                  <p:childTnLst>
                                    <p:set>
                                      <p:cBhvr>
                                        <p:cTn id="43" dur="1" fill="hold">
                                          <p:stCondLst>
                                            <p:cond delay="0"/>
                                          </p:stCondLst>
                                        </p:cTn>
                                        <p:tgtEl>
                                          <p:spTgt spid="5910"/>
                                        </p:tgtEl>
                                        <p:attrNameLst>
                                          <p:attrName>style.visibility</p:attrName>
                                        </p:attrNameLst>
                                      </p:cBhvr>
                                      <p:to>
                                        <p:strVal val="visible"/>
                                      </p:to>
                                    </p:set>
                                    <p:animEffect transition="in" filter="wipe(left)">
                                      <p:cBhvr>
                                        <p:cTn id="44" dur="500"/>
                                        <p:tgtEl>
                                          <p:spTgt spid="5910"/>
                                        </p:tgtEl>
                                      </p:cBhvr>
                                    </p:animEffect>
                                  </p:childTnLst>
                                </p:cTn>
                              </p:par>
                            </p:childTnLst>
                          </p:cTn>
                        </p:par>
                        <p:par>
                          <p:cTn id="45" fill="hold" nodeType="afterGroup">
                            <p:stCondLst>
                              <p:cond delay="500"/>
                            </p:stCondLst>
                            <p:childTnLst>
                              <p:par>
                                <p:cTn id="46" presetID="22" presetClass="entr" presetSubtype="8" fill="hold" grpId="0" nodeType="afterEffect">
                                  <p:stCondLst>
                                    <p:cond delay="0"/>
                                  </p:stCondLst>
                                  <p:childTnLst>
                                    <p:set>
                                      <p:cBhvr>
                                        <p:cTn id="47" dur="1" fill="hold">
                                          <p:stCondLst>
                                            <p:cond delay="0"/>
                                          </p:stCondLst>
                                        </p:cTn>
                                        <p:tgtEl>
                                          <p:spTgt spid="5909"/>
                                        </p:tgtEl>
                                        <p:attrNameLst>
                                          <p:attrName>style.visibility</p:attrName>
                                        </p:attrNameLst>
                                      </p:cBhvr>
                                      <p:to>
                                        <p:strVal val="visible"/>
                                      </p:to>
                                    </p:set>
                                    <p:animEffect transition="in" filter="wipe(left)">
                                      <p:cBhvr>
                                        <p:cTn id="48" dur="500"/>
                                        <p:tgtEl>
                                          <p:spTgt spid="5909"/>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5904"/>
                                        </p:tgtEl>
                                        <p:attrNameLst>
                                          <p:attrName>style.visibility</p:attrName>
                                        </p:attrNameLst>
                                      </p:cBhvr>
                                      <p:to>
                                        <p:strVal val="visible"/>
                                      </p:to>
                                    </p:set>
                                    <p:animEffect transition="in" filter="wipe(left)">
                                      <p:cBhvr>
                                        <p:cTn id="53" dur="500"/>
                                        <p:tgtEl>
                                          <p:spTgt spid="59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03" grpId="0" build="p" autoUpdateAnimBg="0" advAuto="0"/>
      <p:bldP spid="5904" grpId="0" autoUpdateAnimBg="0"/>
      <p:bldP spid="5905" grpId="0" autoUpdateAnimBg="0"/>
      <p:bldP spid="5906" grpId="0" autoUpdateAnimBg="0"/>
      <p:bldP spid="5907" grpId="0" autoUpdateAnimBg="0"/>
      <p:bldP spid="5908" grpId="0" autoUpdateAnimBg="0"/>
      <p:bldP spid="5909"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TPAnswers"/>
          <p:cNvSpPr>
            <a:spLocks noGrp="1" noChangeArrowheads="1"/>
          </p:cNvSpPr>
          <p:nvPr>
            <p:ph type="body" idx="1"/>
            <p:custDataLst>
              <p:tags r:id="rId2"/>
            </p:custDataLst>
          </p:nvPr>
        </p:nvSpPr>
        <p:spPr bwMode="hidden">
          <a:xfrm>
            <a:off x="7467600" y="3581400"/>
            <a:ext cx="1219200" cy="2362200"/>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609600" indent="-609600">
              <a:buFontTx/>
              <a:buAutoNum type="alphaUcPeriod"/>
            </a:pPr>
            <a:r>
              <a:rPr lang="en-US">
                <a:solidFill>
                  <a:schemeClr val="bg1"/>
                </a:solidFill>
              </a:rPr>
              <a:t>A</a:t>
            </a:r>
          </a:p>
          <a:p>
            <a:pPr marL="609600" indent="-609600">
              <a:buFontTx/>
              <a:buAutoNum type="alphaUcPeriod"/>
            </a:pPr>
            <a:r>
              <a:rPr lang="en-US">
                <a:solidFill>
                  <a:schemeClr val="bg1"/>
                </a:solidFill>
              </a:rPr>
              <a:t>B</a:t>
            </a:r>
          </a:p>
          <a:p>
            <a:pPr marL="609600" indent="-609600">
              <a:buFontTx/>
              <a:buAutoNum type="alphaUcPeriod"/>
            </a:pPr>
            <a:r>
              <a:rPr lang="en-US">
                <a:solidFill>
                  <a:schemeClr val="bg1"/>
                </a:solidFill>
              </a:rPr>
              <a:t>C</a:t>
            </a:r>
          </a:p>
          <a:p>
            <a:pPr marL="609600" indent="-609600">
              <a:buFontTx/>
              <a:buAutoNum type="alphaUcPeriod"/>
            </a:pPr>
            <a:r>
              <a:rPr lang="en-US">
                <a:solidFill>
                  <a:schemeClr val="bg1"/>
                </a:solidFill>
              </a:rPr>
              <a:t>D</a:t>
            </a:r>
          </a:p>
        </p:txBody>
      </p:sp>
      <p:sp>
        <p:nvSpPr>
          <p:cNvPr id="113667" name="TPQuestion"/>
          <p:cNvSpPr>
            <a:spLocks noGrp="1" noChangeArrowheads="1"/>
          </p:cNvSpPr>
          <p:nvPr>
            <p:ph type="title"/>
          </p:nvPr>
        </p:nvSpPr>
        <p:spPr/>
        <p:txBody>
          <a:bodyPr/>
          <a:lstStyle/>
          <a:p>
            <a:r>
              <a:rPr lang="en-US"/>
              <a:t>Example 1</a:t>
            </a:r>
          </a:p>
        </p:txBody>
      </p:sp>
      <p:sp>
        <p:nvSpPr>
          <p:cNvPr id="113672" name="Oval 8"/>
          <p:cNvSpPr>
            <a:spLocks noChangeArrowheads="1"/>
          </p:cNvSpPr>
          <p:nvPr/>
        </p:nvSpPr>
        <p:spPr bwMode="auto">
          <a:xfrm>
            <a:off x="876300" y="3200400"/>
            <a:ext cx="457200" cy="457200"/>
          </a:xfrm>
          <a:prstGeom prst="ellipse">
            <a:avLst/>
          </a:prstGeom>
          <a:noFill/>
          <a:ln w="57150">
            <a:solidFill>
              <a:srgbClr val="EC1D24"/>
            </a:solidFill>
            <a:round/>
            <a:headEnd/>
            <a:tailEnd/>
          </a:ln>
          <a:effectLst/>
          <a:extLst>
            <a:ext uri="{909E8E84-426E-40DD-AFC4-6F175D3DCCD1}">
              <a14:hiddenFill xmlns:a14="http://schemas.microsoft.com/office/drawing/2010/main">
                <a:solidFill>
                  <a:srgbClr val="EC1D24"/>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a:solidFill>
                <a:srgbClr val="000000"/>
              </a:solidFill>
            </a:endParaRPr>
          </a:p>
        </p:txBody>
      </p:sp>
      <p:pic>
        <p:nvPicPr>
          <p:cNvPr id="113673" name="Picture 9" descr="Check Progres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16213" y="712788"/>
            <a:ext cx="2846387" cy="511175"/>
          </a:xfrm>
          <a:prstGeom prst="rect">
            <a:avLst/>
          </a:prstGeom>
          <a:noFill/>
          <a:extLst>
            <a:ext uri="{909E8E84-426E-40DD-AFC4-6F175D3DCCD1}">
              <a14:hiddenFill xmlns:a14="http://schemas.microsoft.com/office/drawing/2010/main">
                <a:solidFill>
                  <a:srgbClr val="FFFFFF"/>
                </a:solidFill>
              </a14:hiddenFill>
            </a:ext>
          </a:extLst>
        </p:spPr>
      </p:pic>
      <p:pic>
        <p:nvPicPr>
          <p:cNvPr id="113674" name="Picture 10" descr="CheckPointICO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67600" y="747713"/>
            <a:ext cx="1222375" cy="376237"/>
          </a:xfrm>
          <a:prstGeom prst="rect">
            <a:avLst/>
          </a:prstGeom>
          <a:noFill/>
          <a:extLst>
            <a:ext uri="{909E8E84-426E-40DD-AFC4-6F175D3DCCD1}">
              <a14:hiddenFill xmlns:a14="http://schemas.microsoft.com/office/drawing/2010/main">
                <a:solidFill>
                  <a:srgbClr val="FFFFFF"/>
                </a:solidFill>
              </a14:hiddenFill>
            </a:ext>
          </a:extLst>
        </p:spPr>
      </p:pic>
      <p:sp>
        <p:nvSpPr>
          <p:cNvPr id="113675" name="TPAnswers"/>
          <p:cNvSpPr>
            <a:spLocks noChangeArrowheads="1"/>
          </p:cNvSpPr>
          <p:nvPr>
            <p:custDataLst>
              <p:tags r:id="rId3"/>
            </p:custDataLst>
          </p:nvPr>
        </p:nvSpPr>
        <p:spPr bwMode="auto">
          <a:xfrm>
            <a:off x="914400" y="2273300"/>
            <a:ext cx="2790825" cy="322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533400" indent="-533400" fontAlgn="base">
              <a:lnSpc>
                <a:spcPct val="90000"/>
              </a:lnSpc>
              <a:spcBef>
                <a:spcPct val="83000"/>
              </a:spcBef>
              <a:spcAft>
                <a:spcPct val="83000"/>
              </a:spcAft>
              <a:buClr>
                <a:srgbClr val="00539D"/>
              </a:buClr>
            </a:pPr>
            <a:r>
              <a:rPr lang="pt-BR" sz="2400" b="1">
                <a:solidFill>
                  <a:srgbClr val="00539D"/>
                </a:solidFill>
                <a:sym typeface="Symbol" pitchFamily="18" charset="2"/>
              </a:rPr>
              <a:t>A.</a:t>
            </a:r>
            <a:r>
              <a:rPr lang="pt-BR" sz="2400" b="1">
                <a:solidFill>
                  <a:srgbClr val="000000"/>
                </a:solidFill>
                <a:sym typeface="Symbol" pitchFamily="18" charset="2"/>
              </a:rPr>
              <a:t>	3.9</a:t>
            </a:r>
          </a:p>
          <a:p>
            <a:pPr marL="533400" indent="-533400" fontAlgn="base">
              <a:lnSpc>
                <a:spcPct val="90000"/>
              </a:lnSpc>
              <a:spcBef>
                <a:spcPct val="83000"/>
              </a:spcBef>
              <a:spcAft>
                <a:spcPct val="83000"/>
              </a:spcAft>
              <a:buClr>
                <a:srgbClr val="00539D"/>
              </a:buClr>
            </a:pPr>
            <a:r>
              <a:rPr lang="pt-BR" sz="2400" b="1">
                <a:solidFill>
                  <a:srgbClr val="00539D"/>
                </a:solidFill>
                <a:sym typeface="Symbol" pitchFamily="18" charset="2"/>
              </a:rPr>
              <a:t>B.</a:t>
            </a:r>
            <a:r>
              <a:rPr lang="pt-BR" sz="2400" b="1">
                <a:solidFill>
                  <a:srgbClr val="000000"/>
                </a:solidFill>
                <a:sym typeface="Symbol" pitchFamily="18" charset="2"/>
              </a:rPr>
              <a:t>	6</a:t>
            </a:r>
          </a:p>
          <a:p>
            <a:pPr marL="533400" indent="-533400" fontAlgn="base">
              <a:lnSpc>
                <a:spcPct val="90000"/>
              </a:lnSpc>
              <a:spcBef>
                <a:spcPct val="83000"/>
              </a:spcBef>
              <a:spcAft>
                <a:spcPct val="83000"/>
              </a:spcAft>
              <a:buClr>
                <a:srgbClr val="00539D"/>
              </a:buClr>
            </a:pPr>
            <a:r>
              <a:rPr lang="pt-BR" sz="2400" b="1">
                <a:solidFill>
                  <a:srgbClr val="00539D"/>
                </a:solidFill>
                <a:sym typeface="Symbol" pitchFamily="18" charset="2"/>
              </a:rPr>
              <a:t>C.</a:t>
            </a:r>
            <a:r>
              <a:rPr lang="pt-BR" sz="2400" b="1">
                <a:solidFill>
                  <a:srgbClr val="000000"/>
                </a:solidFill>
                <a:sym typeface="Symbol" pitchFamily="18" charset="2"/>
              </a:rPr>
              <a:t>	7.5</a:t>
            </a:r>
          </a:p>
          <a:p>
            <a:pPr marL="533400" indent="-533400" fontAlgn="base">
              <a:lnSpc>
                <a:spcPct val="90000"/>
              </a:lnSpc>
              <a:spcBef>
                <a:spcPct val="83000"/>
              </a:spcBef>
              <a:spcAft>
                <a:spcPct val="83000"/>
              </a:spcAft>
              <a:buClr>
                <a:srgbClr val="00539D"/>
              </a:buClr>
            </a:pPr>
            <a:r>
              <a:rPr lang="pt-BR" sz="2400" b="1">
                <a:solidFill>
                  <a:srgbClr val="00539D"/>
                </a:solidFill>
                <a:sym typeface="Symbol" pitchFamily="18" charset="2"/>
              </a:rPr>
              <a:t>D.</a:t>
            </a:r>
            <a:r>
              <a:rPr lang="pt-BR" sz="2400" b="1">
                <a:solidFill>
                  <a:srgbClr val="000000"/>
                </a:solidFill>
                <a:sym typeface="Symbol" pitchFamily="18" charset="2"/>
              </a:rPr>
              <a:t>	4.5</a:t>
            </a:r>
          </a:p>
        </p:txBody>
      </p:sp>
      <p:sp>
        <p:nvSpPr>
          <p:cNvPr id="113676" name="TPQuestion"/>
          <p:cNvSpPr>
            <a:spLocks noChangeArrowheads="1"/>
          </p:cNvSpPr>
          <p:nvPr/>
        </p:nvSpPr>
        <p:spPr bwMode="auto">
          <a:xfrm>
            <a:off x="533400" y="1511300"/>
            <a:ext cx="8305800" cy="420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342900" fontAlgn="base">
              <a:lnSpc>
                <a:spcPct val="90000"/>
              </a:lnSpc>
              <a:spcBef>
                <a:spcPct val="20000"/>
              </a:spcBef>
              <a:spcAft>
                <a:spcPct val="20000"/>
              </a:spcAft>
            </a:pPr>
            <a:r>
              <a:rPr lang="en-US" sz="2400" b="1">
                <a:solidFill>
                  <a:srgbClr val="E01B22"/>
                </a:solidFill>
              </a:rPr>
              <a:t>A. </a:t>
            </a:r>
            <a:r>
              <a:rPr lang="en-US" sz="2400" b="1">
                <a:solidFill>
                  <a:srgbClr val="00539D"/>
                </a:solidFill>
              </a:rPr>
              <a:t>Find the geometric mean between 3 and 12.</a:t>
            </a:r>
          </a:p>
        </p:txBody>
      </p:sp>
    </p:spTree>
    <p:custDataLst>
      <p:tags r:id="rId1"/>
    </p:custDataLst>
    <p:extLst>
      <p:ext uri="{BB962C8B-B14F-4D97-AF65-F5344CB8AC3E}">
        <p14:creationId xmlns:p14="http://schemas.microsoft.com/office/powerpoint/2010/main" val="148567306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113673"/>
                                        </p:tgtEl>
                                        <p:attrNameLst>
                                          <p:attrName>style.visibility</p:attrName>
                                        </p:attrNameLst>
                                      </p:cBhvr>
                                      <p:to>
                                        <p:strVal val="visible"/>
                                      </p:to>
                                    </p:set>
                                    <p:animEffect transition="in" filter="wipe(left)">
                                      <p:cBhvr>
                                        <p:cTn id="7" dur="500"/>
                                        <p:tgtEl>
                                          <p:spTgt spid="113673"/>
                                        </p:tgtEl>
                                      </p:cBhvr>
                                    </p:animEffect>
                                  </p:childTnLst>
                                </p:cTn>
                              </p:par>
                            </p:childTnLst>
                          </p:cTn>
                        </p:par>
                        <p:par>
                          <p:cTn id="8" fill="hold" nodeType="afterGroup">
                            <p:stCondLst>
                              <p:cond delay="500"/>
                            </p:stCondLst>
                            <p:childTnLst>
                              <p:par>
                                <p:cTn id="9" presetID="9" presetClass="entr" presetSubtype="0" fill="hold" nodeType="afterEffect">
                                  <p:stCondLst>
                                    <p:cond delay="0"/>
                                  </p:stCondLst>
                                  <p:childTnLst>
                                    <p:set>
                                      <p:cBhvr>
                                        <p:cTn id="10" dur="1" fill="hold">
                                          <p:stCondLst>
                                            <p:cond delay="0"/>
                                          </p:stCondLst>
                                        </p:cTn>
                                        <p:tgtEl>
                                          <p:spTgt spid="113674"/>
                                        </p:tgtEl>
                                        <p:attrNameLst>
                                          <p:attrName>style.visibility</p:attrName>
                                        </p:attrNameLst>
                                      </p:cBhvr>
                                      <p:to>
                                        <p:strVal val="visible"/>
                                      </p:to>
                                    </p:set>
                                    <p:animEffect transition="in" filter="dissolve">
                                      <p:cBhvr>
                                        <p:cTn id="11" dur="500"/>
                                        <p:tgtEl>
                                          <p:spTgt spid="113674"/>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3676"/>
                                        </p:tgtEl>
                                        <p:attrNameLst>
                                          <p:attrName>style.visibility</p:attrName>
                                        </p:attrNameLst>
                                      </p:cBhvr>
                                      <p:to>
                                        <p:strVal val="visible"/>
                                      </p:to>
                                    </p:set>
                                    <p:animEffect transition="in" filter="wipe(left)">
                                      <p:cBhvr>
                                        <p:cTn id="15" dur="500"/>
                                        <p:tgtEl>
                                          <p:spTgt spid="113676"/>
                                        </p:tgtEl>
                                      </p:cBhvr>
                                    </p:animEffect>
                                  </p:childTnLst>
                                </p:cTn>
                              </p:par>
                            </p:childTnLst>
                          </p:cTn>
                        </p:par>
                        <p:par>
                          <p:cTn id="16" fill="hold" nodeType="afterGroup">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113675"/>
                                        </p:tgtEl>
                                        <p:attrNameLst>
                                          <p:attrName>style.visibility</p:attrName>
                                        </p:attrNameLst>
                                      </p:cBhvr>
                                      <p:to>
                                        <p:strVal val="visible"/>
                                      </p:to>
                                    </p:set>
                                    <p:animEffect transition="in" filter="wipe(left)">
                                      <p:cBhvr>
                                        <p:cTn id="19" dur="500"/>
                                        <p:tgtEl>
                                          <p:spTgt spid="113675"/>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6" presetClass="entr" presetSubtype="0" fill="hold" grpId="0" nodeType="clickEffect">
                                  <p:stCondLst>
                                    <p:cond delay="0"/>
                                  </p:stCondLst>
                                  <p:childTnLst>
                                    <p:set>
                                      <p:cBhvr>
                                        <p:cTn id="23" dur="1" fill="hold">
                                          <p:stCondLst>
                                            <p:cond delay="0"/>
                                          </p:stCondLst>
                                        </p:cTn>
                                        <p:tgtEl>
                                          <p:spTgt spid="113672"/>
                                        </p:tgtEl>
                                        <p:attrNameLst>
                                          <p:attrName>style.visibility</p:attrName>
                                        </p:attrNameLst>
                                      </p:cBhvr>
                                      <p:to>
                                        <p:strVal val="visible"/>
                                      </p:to>
                                    </p:set>
                                    <p:animEffect transition="in" filter="wipe(down)">
                                      <p:cBhvr>
                                        <p:cTn id="24" dur="580">
                                          <p:stCondLst>
                                            <p:cond delay="0"/>
                                          </p:stCondLst>
                                        </p:cTn>
                                        <p:tgtEl>
                                          <p:spTgt spid="113672"/>
                                        </p:tgtEl>
                                      </p:cBhvr>
                                    </p:animEffect>
                                    <p:anim calcmode="lin" valueType="num">
                                      <p:cBhvr>
                                        <p:cTn id="25" dur="1822" tmFilter="0,0; 0.14,0.36; 0.43,0.73; 0.71,0.91; 1.0,1.0">
                                          <p:stCondLst>
                                            <p:cond delay="0"/>
                                          </p:stCondLst>
                                        </p:cTn>
                                        <p:tgtEl>
                                          <p:spTgt spid="113672"/>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113672"/>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113672"/>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113672"/>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113672"/>
                                        </p:tgtEl>
                                        <p:attrNameLst>
                                          <p:attrName>ppt_y</p:attrName>
                                        </p:attrNameLst>
                                      </p:cBhvr>
                                      <p:tavLst>
                                        <p:tav tm="0" fmla="#ppt_y-sin(pi*$)/81">
                                          <p:val>
                                            <p:fltVal val="0"/>
                                          </p:val>
                                        </p:tav>
                                        <p:tav tm="100000">
                                          <p:val>
                                            <p:fltVal val="1"/>
                                          </p:val>
                                        </p:tav>
                                      </p:tavLst>
                                    </p:anim>
                                    <p:animScale>
                                      <p:cBhvr>
                                        <p:cTn id="30" dur="26">
                                          <p:stCondLst>
                                            <p:cond delay="650"/>
                                          </p:stCondLst>
                                        </p:cTn>
                                        <p:tgtEl>
                                          <p:spTgt spid="113672"/>
                                        </p:tgtEl>
                                      </p:cBhvr>
                                      <p:to x="100000" y="60000"/>
                                    </p:animScale>
                                    <p:animScale>
                                      <p:cBhvr>
                                        <p:cTn id="31" dur="166" decel="50000">
                                          <p:stCondLst>
                                            <p:cond delay="676"/>
                                          </p:stCondLst>
                                        </p:cTn>
                                        <p:tgtEl>
                                          <p:spTgt spid="113672"/>
                                        </p:tgtEl>
                                      </p:cBhvr>
                                      <p:to x="100000" y="100000"/>
                                    </p:animScale>
                                    <p:animScale>
                                      <p:cBhvr>
                                        <p:cTn id="32" dur="26">
                                          <p:stCondLst>
                                            <p:cond delay="1312"/>
                                          </p:stCondLst>
                                        </p:cTn>
                                        <p:tgtEl>
                                          <p:spTgt spid="113672"/>
                                        </p:tgtEl>
                                      </p:cBhvr>
                                      <p:to x="100000" y="80000"/>
                                    </p:animScale>
                                    <p:animScale>
                                      <p:cBhvr>
                                        <p:cTn id="33" dur="166" decel="50000">
                                          <p:stCondLst>
                                            <p:cond delay="1338"/>
                                          </p:stCondLst>
                                        </p:cTn>
                                        <p:tgtEl>
                                          <p:spTgt spid="113672"/>
                                        </p:tgtEl>
                                      </p:cBhvr>
                                      <p:to x="100000" y="100000"/>
                                    </p:animScale>
                                    <p:animScale>
                                      <p:cBhvr>
                                        <p:cTn id="34" dur="26">
                                          <p:stCondLst>
                                            <p:cond delay="1642"/>
                                          </p:stCondLst>
                                        </p:cTn>
                                        <p:tgtEl>
                                          <p:spTgt spid="113672"/>
                                        </p:tgtEl>
                                      </p:cBhvr>
                                      <p:to x="100000" y="90000"/>
                                    </p:animScale>
                                    <p:animScale>
                                      <p:cBhvr>
                                        <p:cTn id="35" dur="166" decel="50000">
                                          <p:stCondLst>
                                            <p:cond delay="1668"/>
                                          </p:stCondLst>
                                        </p:cTn>
                                        <p:tgtEl>
                                          <p:spTgt spid="113672"/>
                                        </p:tgtEl>
                                      </p:cBhvr>
                                      <p:to x="100000" y="100000"/>
                                    </p:animScale>
                                    <p:animScale>
                                      <p:cBhvr>
                                        <p:cTn id="36" dur="26">
                                          <p:stCondLst>
                                            <p:cond delay="1808"/>
                                          </p:stCondLst>
                                        </p:cTn>
                                        <p:tgtEl>
                                          <p:spTgt spid="113672"/>
                                        </p:tgtEl>
                                      </p:cBhvr>
                                      <p:to x="100000" y="95000"/>
                                    </p:animScale>
                                    <p:animScale>
                                      <p:cBhvr>
                                        <p:cTn id="37" dur="166" decel="50000">
                                          <p:stCondLst>
                                            <p:cond delay="1834"/>
                                          </p:stCondLst>
                                        </p:cTn>
                                        <p:tgtEl>
                                          <p:spTgt spid="11367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672" grpId="0" animBg="1"/>
      <p:bldP spid="113675" grpId="0" autoUpdateAnimBg="0"/>
      <p:bldP spid="113676"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2102" name="Picture 6" descr="GEOM-CH08-532-A-T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8150" y="1495425"/>
            <a:ext cx="8239125" cy="3186113"/>
          </a:xfrm>
          <a:prstGeom prst="rect">
            <a:avLst/>
          </a:prstGeom>
          <a:noFill/>
          <a:extLst>
            <a:ext uri="{909E8E84-426E-40DD-AFC4-6F175D3DCCD1}">
              <a14:hiddenFill xmlns:a14="http://schemas.microsoft.com/office/drawing/2010/main">
                <a:solidFill>
                  <a:srgbClr val="FFFFFF"/>
                </a:solidFill>
              </a14:hiddenFill>
            </a:ext>
          </a:extLst>
        </p:spPr>
      </p:pic>
      <p:sp>
        <p:nvSpPr>
          <p:cNvPr id="132098" name="Rectangle 2"/>
          <p:cNvSpPr>
            <a:spLocks noGrp="1" noChangeArrowheads="1"/>
          </p:cNvSpPr>
          <p:nvPr>
            <p:ph type="title"/>
          </p:nvPr>
        </p:nvSpPr>
        <p:spPr/>
        <p:txBody>
          <a:bodyPr/>
          <a:lstStyle/>
          <a:p>
            <a:r>
              <a:rPr lang="en-US"/>
              <a:t>Concept</a:t>
            </a:r>
          </a:p>
        </p:txBody>
      </p:sp>
    </p:spTree>
    <p:custDataLst>
      <p:tags r:id="rId1"/>
    </p:custDataLst>
    <p:extLst>
      <p:ext uri="{BB962C8B-B14F-4D97-AF65-F5344CB8AC3E}">
        <p14:creationId xmlns:p14="http://schemas.microsoft.com/office/powerpoint/2010/main" val="621974358"/>
      </p:ext>
    </p:extLst>
  </p:cSld>
  <p:clrMapOvr>
    <a:masterClrMapping/>
  </p:clrMapOvr>
  <p:transition>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a:t>Example 2</a:t>
            </a:r>
          </a:p>
        </p:txBody>
      </p:sp>
      <p:sp>
        <p:nvSpPr>
          <p:cNvPr id="6148" name="Text Box 4"/>
          <p:cNvSpPr txBox="1">
            <a:spLocks noChangeArrowheads="1"/>
          </p:cNvSpPr>
          <p:nvPr/>
        </p:nvSpPr>
        <p:spPr bwMode="auto">
          <a:xfrm>
            <a:off x="2628900" y="771525"/>
            <a:ext cx="59817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sz="2000" b="1">
                <a:solidFill>
                  <a:srgbClr val="EC1D24"/>
                </a:solidFill>
              </a:rPr>
              <a:t>Identify Similar Right Triangles</a:t>
            </a:r>
          </a:p>
        </p:txBody>
      </p:sp>
      <p:sp>
        <p:nvSpPr>
          <p:cNvPr id="6149" name="Rectangle 5"/>
          <p:cNvSpPr>
            <a:spLocks noChangeArrowheads="1"/>
          </p:cNvSpPr>
          <p:nvPr/>
        </p:nvSpPr>
        <p:spPr bwMode="auto">
          <a:xfrm>
            <a:off x="876300" y="1503363"/>
            <a:ext cx="7705725" cy="749300"/>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lnSpc>
                <a:spcPct val="90000"/>
              </a:lnSpc>
              <a:spcBef>
                <a:spcPct val="20000"/>
              </a:spcBef>
              <a:spcAft>
                <a:spcPct val="20000"/>
              </a:spcAft>
              <a:buClr>
                <a:srgbClr val="FFFFFF"/>
              </a:buClr>
            </a:pPr>
            <a:r>
              <a:rPr lang="en-US" sz="2400" b="1">
                <a:solidFill>
                  <a:srgbClr val="00539D"/>
                </a:solidFill>
              </a:rPr>
              <a:t>Write a similarity statement identifying the three similar triangles in the figure.</a:t>
            </a:r>
          </a:p>
        </p:txBody>
      </p:sp>
      <p:sp>
        <p:nvSpPr>
          <p:cNvPr id="6151" name="Text Box 7"/>
          <p:cNvSpPr txBox="1">
            <a:spLocks noChangeArrowheads="1"/>
          </p:cNvSpPr>
          <p:nvPr/>
        </p:nvSpPr>
        <p:spPr bwMode="auto">
          <a:xfrm>
            <a:off x="879475" y="5105400"/>
            <a:ext cx="7807325" cy="749300"/>
          </a:xfrm>
          <a:prstGeom prst="rect">
            <a:avLst/>
          </a:prstGeom>
          <a:noFill/>
          <a:ln>
            <a:noFill/>
          </a:ln>
          <a:effectLst/>
          <a:extLst>
            <a:ext uri="{909E8E84-426E-40DD-AFC4-6F175D3DCCD1}">
              <a14:hiddenFill xmlns:a14="http://schemas.microsoft.com/office/drawing/2010/main">
                <a:solidFill>
                  <a:srgbClr val="003399"/>
                </a:solidFill>
              </a14:hiddenFill>
            </a:ext>
            <a:ext uri="{91240B29-F687-4F45-9708-019B960494DF}">
              <a14:hiddenLine xmlns:a14="http://schemas.microsoft.com/office/drawing/2010/main" w="9525" algn="ctr">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lnSpc>
                <a:spcPct val="90000"/>
              </a:lnSpc>
              <a:spcBef>
                <a:spcPct val="20000"/>
              </a:spcBef>
              <a:spcAft>
                <a:spcPct val="20000"/>
              </a:spcAft>
              <a:buClr>
                <a:srgbClr val="FFFFFF"/>
              </a:buClr>
            </a:pPr>
            <a:r>
              <a:rPr lang="en-US" sz="2400">
                <a:solidFill>
                  <a:srgbClr val="000000"/>
                </a:solidFill>
              </a:rPr>
              <a:t>Separate the triangles into two triangles along the altitude.</a:t>
            </a:r>
          </a:p>
        </p:txBody>
      </p:sp>
      <p:pic>
        <p:nvPicPr>
          <p:cNvPr id="6153" name="Picture 9" descr="09Geom08-01-2-A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2590800"/>
            <a:ext cx="3429000" cy="1971675"/>
          </a:xfrm>
          <a:prstGeom prst="rect">
            <a:avLst/>
          </a:prstGeom>
          <a:noFill/>
          <a:extLst>
            <a:ext uri="{909E8E84-426E-40DD-AFC4-6F175D3DCCD1}">
              <a14:hiddenFill xmlns:a14="http://schemas.microsoft.com/office/drawing/2010/main">
                <a:solidFill>
                  <a:srgbClr val="FFFFFF"/>
                </a:solidFill>
              </a14:hiddenFill>
            </a:ext>
          </a:extLst>
        </p:spPr>
      </p:pic>
      <p:pic>
        <p:nvPicPr>
          <p:cNvPr id="6154" name="Picture 10" descr="09Geom08-01-2-A-A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0" y="2590800"/>
            <a:ext cx="3429000" cy="1971675"/>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412703479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149">
                                            <p:txEl>
                                              <p:pRg st="0" end="0"/>
                                            </p:txEl>
                                          </p:spTgt>
                                        </p:tgtEl>
                                        <p:attrNameLst>
                                          <p:attrName>style.visibility</p:attrName>
                                        </p:attrNameLst>
                                      </p:cBhvr>
                                      <p:to>
                                        <p:strVal val="visible"/>
                                      </p:to>
                                    </p:set>
                                    <p:animEffect transition="in" filter="wipe(left)">
                                      <p:cBhvr>
                                        <p:cTn id="7" dur="500"/>
                                        <p:tgtEl>
                                          <p:spTgt spid="6149">
                                            <p:txEl>
                                              <p:pRg st="0" end="0"/>
                                            </p:txEl>
                                          </p:spTgt>
                                        </p:tgtEl>
                                      </p:cBhvr>
                                    </p:animEffect>
                                  </p:childTnLst>
                                </p:cTn>
                              </p:par>
                            </p:childTnLst>
                          </p:cTn>
                        </p:par>
                        <p:par>
                          <p:cTn id="8" fill="hold" nodeType="afterGroup">
                            <p:stCondLst>
                              <p:cond delay="500"/>
                            </p:stCondLst>
                            <p:childTnLst>
                              <p:par>
                                <p:cTn id="9" presetID="22" presetClass="entr" presetSubtype="8" fill="hold" nodeType="afterEffect">
                                  <p:stCondLst>
                                    <p:cond delay="0"/>
                                  </p:stCondLst>
                                  <p:childTnLst>
                                    <p:set>
                                      <p:cBhvr>
                                        <p:cTn id="10" dur="1" fill="hold">
                                          <p:stCondLst>
                                            <p:cond delay="0"/>
                                          </p:stCondLst>
                                        </p:cTn>
                                        <p:tgtEl>
                                          <p:spTgt spid="6153"/>
                                        </p:tgtEl>
                                        <p:attrNameLst>
                                          <p:attrName>style.visibility</p:attrName>
                                        </p:attrNameLst>
                                      </p:cBhvr>
                                      <p:to>
                                        <p:strVal val="visible"/>
                                      </p:to>
                                    </p:set>
                                    <p:animEffect transition="in" filter="wipe(left)">
                                      <p:cBhvr>
                                        <p:cTn id="11" dur="500"/>
                                        <p:tgtEl>
                                          <p:spTgt spid="6153"/>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6151"/>
                                        </p:tgtEl>
                                        <p:attrNameLst>
                                          <p:attrName>style.visibility</p:attrName>
                                        </p:attrNameLst>
                                      </p:cBhvr>
                                      <p:to>
                                        <p:strVal val="visible"/>
                                      </p:to>
                                    </p:set>
                                    <p:animEffect transition="in" filter="wipe(left)">
                                      <p:cBhvr>
                                        <p:cTn id="16" dur="500"/>
                                        <p:tgtEl>
                                          <p:spTgt spid="6151"/>
                                        </p:tgtEl>
                                      </p:cBhvr>
                                    </p:animEffect>
                                  </p:childTnLst>
                                </p:cTn>
                              </p:par>
                            </p:childTnLst>
                          </p:cTn>
                        </p:par>
                        <p:par>
                          <p:cTn id="17" fill="hold" nodeType="afterGroup">
                            <p:stCondLst>
                              <p:cond delay="500"/>
                            </p:stCondLst>
                            <p:childTnLst>
                              <p:par>
                                <p:cTn id="18" presetID="22" presetClass="entr" presetSubtype="8" fill="hold" nodeType="afterEffect">
                                  <p:stCondLst>
                                    <p:cond delay="0"/>
                                  </p:stCondLst>
                                  <p:childTnLst>
                                    <p:set>
                                      <p:cBhvr>
                                        <p:cTn id="19" dur="1" fill="hold">
                                          <p:stCondLst>
                                            <p:cond delay="0"/>
                                          </p:stCondLst>
                                        </p:cTn>
                                        <p:tgtEl>
                                          <p:spTgt spid="6154"/>
                                        </p:tgtEl>
                                        <p:attrNameLst>
                                          <p:attrName>style.visibility</p:attrName>
                                        </p:attrNameLst>
                                      </p:cBhvr>
                                      <p:to>
                                        <p:strVal val="visible"/>
                                      </p:to>
                                    </p:set>
                                    <p:animEffect transition="in" filter="wipe(left)">
                                      <p:cBhvr>
                                        <p:cTn id="20" dur="500"/>
                                        <p:tgtEl>
                                          <p:spTgt spid="61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9" grpId="0" build="p" autoUpdateAnimBg="0" advAuto="0"/>
      <p:bldP spid="6151"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a:t>Example 2</a:t>
            </a:r>
          </a:p>
        </p:txBody>
      </p:sp>
      <p:sp>
        <p:nvSpPr>
          <p:cNvPr id="7172" name="Text Box 4"/>
          <p:cNvSpPr txBox="1">
            <a:spLocks noChangeArrowheads="1"/>
          </p:cNvSpPr>
          <p:nvPr/>
        </p:nvSpPr>
        <p:spPr bwMode="auto">
          <a:xfrm>
            <a:off x="2628900" y="771525"/>
            <a:ext cx="59817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sz="2000" b="1">
                <a:solidFill>
                  <a:srgbClr val="EC1D24"/>
                </a:solidFill>
              </a:rPr>
              <a:t>Identify Similar Right Triangles</a:t>
            </a:r>
          </a:p>
        </p:txBody>
      </p:sp>
      <p:sp>
        <p:nvSpPr>
          <p:cNvPr id="7173" name="Text Box 5"/>
          <p:cNvSpPr txBox="1">
            <a:spLocks noChangeArrowheads="1"/>
          </p:cNvSpPr>
          <p:nvPr/>
        </p:nvSpPr>
        <p:spPr bwMode="auto">
          <a:xfrm>
            <a:off x="879475" y="1506538"/>
            <a:ext cx="7578725" cy="1077912"/>
          </a:xfrm>
          <a:prstGeom prst="rect">
            <a:avLst/>
          </a:prstGeom>
          <a:noFill/>
          <a:ln>
            <a:noFill/>
          </a:ln>
          <a:effectLst/>
          <a:extLst>
            <a:ext uri="{909E8E84-426E-40DD-AFC4-6F175D3DCCD1}">
              <a14:hiddenFill xmlns:a14="http://schemas.microsoft.com/office/drawing/2010/main">
                <a:solidFill>
                  <a:srgbClr val="003399"/>
                </a:solidFill>
              </a14:hiddenFill>
            </a:ext>
            <a:ext uri="{91240B29-F687-4F45-9708-019B960494DF}">
              <a14:hiddenLine xmlns:a14="http://schemas.microsoft.com/office/drawing/2010/main" w="9525" algn="ctr">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lnSpc>
                <a:spcPct val="90000"/>
              </a:lnSpc>
              <a:spcBef>
                <a:spcPct val="20000"/>
              </a:spcBef>
              <a:spcAft>
                <a:spcPct val="20000"/>
              </a:spcAft>
              <a:buClr>
                <a:srgbClr val="FFFFFF"/>
              </a:buClr>
            </a:pPr>
            <a:r>
              <a:rPr lang="en-US" sz="2400">
                <a:solidFill>
                  <a:srgbClr val="000000"/>
                </a:solidFill>
              </a:rPr>
              <a:t>Then sketch the three triangles, reorienting the smaller ones so that their corresponding angles and sides are in the same position as the original triangle.</a:t>
            </a:r>
          </a:p>
        </p:txBody>
      </p:sp>
      <p:sp>
        <p:nvSpPr>
          <p:cNvPr id="7175" name="Rectangle 7"/>
          <p:cNvSpPr>
            <a:spLocks noChangeArrowheads="1"/>
          </p:cNvSpPr>
          <p:nvPr/>
        </p:nvSpPr>
        <p:spPr bwMode="auto">
          <a:xfrm>
            <a:off x="533400" y="5522913"/>
            <a:ext cx="8229600" cy="420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1712913" indent="-1368425" fontAlgn="base">
              <a:lnSpc>
                <a:spcPct val="90000"/>
              </a:lnSpc>
              <a:spcBef>
                <a:spcPct val="20000"/>
              </a:spcBef>
              <a:spcAft>
                <a:spcPct val="0"/>
              </a:spcAft>
              <a:buClr>
                <a:srgbClr val="FFFFFF"/>
              </a:buClr>
              <a:tabLst>
                <a:tab pos="1943100" algn="l"/>
              </a:tabLst>
            </a:pPr>
            <a:r>
              <a:rPr lang="en-US" sz="2400" b="1">
                <a:solidFill>
                  <a:srgbClr val="00539D"/>
                </a:solidFill>
              </a:rPr>
              <a:t>Answer:</a:t>
            </a:r>
            <a:r>
              <a:rPr lang="en-US" sz="2400">
                <a:solidFill>
                  <a:srgbClr val="E01B22"/>
                </a:solidFill>
              </a:rPr>
              <a:t> 	So, by Theorem 8.1, </a:t>
            </a:r>
            <a:r>
              <a:rPr lang="el-GR" sz="2400">
                <a:solidFill>
                  <a:srgbClr val="E01B22"/>
                </a:solidFill>
                <a:cs typeface="Arial" charset="0"/>
              </a:rPr>
              <a:t>Δ</a:t>
            </a:r>
            <a:r>
              <a:rPr lang="en-US" sz="2400" i="1">
                <a:solidFill>
                  <a:srgbClr val="E01B22"/>
                </a:solidFill>
                <a:cs typeface="Arial" charset="0"/>
              </a:rPr>
              <a:t>EGF</a:t>
            </a:r>
            <a:r>
              <a:rPr lang="en-US" sz="2400">
                <a:solidFill>
                  <a:srgbClr val="E01B22"/>
                </a:solidFill>
                <a:cs typeface="Arial" charset="0"/>
              </a:rPr>
              <a:t> ~ </a:t>
            </a:r>
            <a:r>
              <a:rPr lang="el-GR" sz="2400">
                <a:solidFill>
                  <a:srgbClr val="E01B22"/>
                </a:solidFill>
                <a:cs typeface="Arial" charset="0"/>
              </a:rPr>
              <a:t>Δ</a:t>
            </a:r>
            <a:r>
              <a:rPr lang="en-US" sz="2400" i="1">
                <a:solidFill>
                  <a:srgbClr val="E01B22"/>
                </a:solidFill>
                <a:cs typeface="Arial" charset="0"/>
              </a:rPr>
              <a:t>FGH </a:t>
            </a:r>
            <a:r>
              <a:rPr lang="en-US" sz="2400">
                <a:solidFill>
                  <a:srgbClr val="E01B22"/>
                </a:solidFill>
                <a:cs typeface="Arial" charset="0"/>
              </a:rPr>
              <a:t>~ </a:t>
            </a:r>
            <a:r>
              <a:rPr lang="el-GR" sz="2400">
                <a:solidFill>
                  <a:srgbClr val="E01B22"/>
                </a:solidFill>
                <a:cs typeface="Arial" charset="0"/>
              </a:rPr>
              <a:t>Δ</a:t>
            </a:r>
            <a:r>
              <a:rPr lang="en-US" sz="2400" i="1">
                <a:solidFill>
                  <a:srgbClr val="E01B22"/>
                </a:solidFill>
                <a:cs typeface="Arial" charset="0"/>
              </a:rPr>
              <a:t>EFH</a:t>
            </a:r>
            <a:r>
              <a:rPr lang="en-US" sz="2400">
                <a:solidFill>
                  <a:srgbClr val="E01B22"/>
                </a:solidFill>
                <a:cs typeface="Arial" charset="0"/>
              </a:rPr>
              <a:t>.</a:t>
            </a:r>
            <a:endParaRPr lang="el-GR" sz="2400">
              <a:solidFill>
                <a:srgbClr val="E01B22"/>
              </a:solidFill>
              <a:cs typeface="Arial" charset="0"/>
            </a:endParaRPr>
          </a:p>
        </p:txBody>
      </p:sp>
      <p:pic>
        <p:nvPicPr>
          <p:cNvPr id="7178" name="Picture 10" descr="09Geom08-01-2-B-A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3116263"/>
            <a:ext cx="6858000" cy="1531937"/>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91406671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73"/>
                                        </p:tgtEl>
                                        <p:attrNameLst>
                                          <p:attrName>style.visibility</p:attrName>
                                        </p:attrNameLst>
                                      </p:cBhvr>
                                      <p:to>
                                        <p:strVal val="visible"/>
                                      </p:to>
                                    </p:set>
                                    <p:animEffect transition="in" filter="wipe(left)">
                                      <p:cBhvr>
                                        <p:cTn id="7" dur="500"/>
                                        <p:tgtEl>
                                          <p:spTgt spid="717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7178"/>
                                        </p:tgtEl>
                                        <p:attrNameLst>
                                          <p:attrName>style.visibility</p:attrName>
                                        </p:attrNameLst>
                                      </p:cBhvr>
                                      <p:to>
                                        <p:strVal val="visible"/>
                                      </p:to>
                                    </p:set>
                                    <p:animEffect transition="in" filter="wipe(left)">
                                      <p:cBhvr>
                                        <p:cTn id="12" dur="500"/>
                                        <p:tgtEl>
                                          <p:spTgt spid="717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175"/>
                                        </p:tgtEl>
                                        <p:attrNameLst>
                                          <p:attrName>style.visibility</p:attrName>
                                        </p:attrNameLst>
                                      </p:cBhvr>
                                      <p:to>
                                        <p:strVal val="visible"/>
                                      </p:to>
                                    </p:set>
                                    <p:animEffect transition="in" filter="wipe(left)">
                                      <p:cBhvr>
                                        <p:cTn id="17" dur="500"/>
                                        <p:tgtEl>
                                          <p:spTgt spid="71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3" grpId="0" autoUpdateAnimBg="0"/>
      <p:bldP spid="7175" grpId="0" autoUpdateAnimBg="0"/>
    </p:bldLst>
  </p:timing>
</p:sld>
</file>

<file path=ppt/tags/tag1.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0.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1.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2.xml><?xml version="1.0" encoding="utf-8"?>
<p:tagLst xmlns:a="http://schemas.openxmlformats.org/drawingml/2006/main" xmlns:r="http://schemas.openxmlformats.org/officeDocument/2006/relationships" xmlns:p="http://schemas.openxmlformats.org/presentationml/2006/main">
  <p:tag name="SLIDEID" val="3D59312F1C974886B2A6CB789348A99A"/>
  <p:tag name="SLIDETYPE" val="Q"/>
  <p:tag name="DEMOGRAPHIC" val="False"/>
  <p:tag name="TEAMASSIGN" val="False"/>
  <p:tag name="SPEEDSCORING" val="False"/>
  <p:tag name="CORRECTPOINTVALUE" val="100"/>
  <p:tag name="INCORRECTPOINTVALUE" val="0"/>
  <p:tag name="ZEROBASED" val="False"/>
  <p:tag name="DELIMITERS" val="3.1"/>
  <p:tag name="SLIDEORDER" val="7"/>
  <p:tag name="SLIDEGUID" val="763036F1F41841B5A1B0F85EC6EBD574"/>
  <p:tag name="VALUES" val="Incorrect¤Incorrect¤Correct¤Incorrect"/>
  <p:tag name="TOTALRESPONSES" val="5"/>
  <p:tag name="SLICED" val="False"/>
  <p:tag name="RESPONSES" val="NA,1,5,1;3;3;4;3;"/>
  <p:tag name="CHARTSTRINGSTD" val="1 0 3 1"/>
  <p:tag name="CHARTSTRINGREV" val="1 3 0 1"/>
  <p:tag name="CHARTSTRINGSTDPER" val="0.2 0 0.6 0.2"/>
  <p:tag name="CHARTSTRINGREVPER" val="0.2 0.6 0 0.2"/>
  <p:tag name="QUESTIONALIAS" val="Example 2"/>
  <p:tag name="ANSWERSALIAS" val="A¤B¤C¤D"/>
  <p:tag name="RESPONSESGATHERED" val="False"/>
</p:tagLst>
</file>

<file path=ppt/tags/tag13.xml><?xml version="1.0" encoding="utf-8"?>
<p:tagLst xmlns:a="http://schemas.openxmlformats.org/drawingml/2006/main" xmlns:r="http://schemas.openxmlformats.org/officeDocument/2006/relationships" xmlns:p="http://schemas.openxmlformats.org/presentationml/2006/main">
  <p:tag name="OLDNUMANSWERS" val="4"/>
  <p:tag name="TEXTLENGTH" val="10"/>
  <p:tag name="FONTSIZE" val="32"/>
  <p:tag name="BULLETTYPE" val="ppBulletAlphaUCPeriod"/>
  <p:tag name="ANSWERTEXT" val="A&#10;B&#10;C&#10;D"/>
</p:tagLst>
</file>

<file path=ppt/tags/tag14.xml><?xml version="1.0" encoding="utf-8"?>
<p:tagLst xmlns:a="http://schemas.openxmlformats.org/drawingml/2006/main" xmlns:r="http://schemas.openxmlformats.org/officeDocument/2006/relationships" xmlns:p="http://schemas.openxmlformats.org/presentationml/2006/main">
  <p:tag name="TEXTLENGTH" val="37"/>
  <p:tag name="FONTSIZE" val="24"/>
  <p:tag name="BULLETTYPE" val="ppBulletAlphaUCPeriod"/>
  <p:tag name="ANSWERTEXT" val="b = 11 &#10;b = –37&#10;b = –11&#10;b = 37"/>
</p:tagLst>
</file>

<file path=ppt/tags/tag15.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6.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7.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8.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9.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0.xml><?xml version="1.0" encoding="utf-8"?>
<p:tagLst xmlns:a="http://schemas.openxmlformats.org/drawingml/2006/main" xmlns:r="http://schemas.openxmlformats.org/officeDocument/2006/relationships" xmlns:p="http://schemas.openxmlformats.org/presentationml/2006/main">
  <p:tag name="SLIDEID" val="3D59312F1C974886B2A6CB789348A99A"/>
  <p:tag name="SLIDETYPE" val="Q"/>
  <p:tag name="DEMOGRAPHIC" val="False"/>
  <p:tag name="TEAMASSIGN" val="False"/>
  <p:tag name="SPEEDSCORING" val="False"/>
  <p:tag name="CORRECTPOINTVALUE" val="100"/>
  <p:tag name="INCORRECTPOINTVALUE" val="0"/>
  <p:tag name="ZEROBASED" val="False"/>
  <p:tag name="DELIMITERS" val="3.1"/>
  <p:tag name="SLIDEORDER" val="7"/>
  <p:tag name="SLIDEGUID" val="A374C315D0D94FC1A78229D8376ED540"/>
  <p:tag name="VALUES" val="Incorrect¤Incorrect¤Correct¤Incorrect"/>
  <p:tag name="TOTALRESPONSES" val="5"/>
  <p:tag name="SLICED" val="False"/>
  <p:tag name="RESPONSES" val="NA,1,5,4;2;1;4;3;"/>
  <p:tag name="CHARTSTRINGSTD" val="1 1 1 2"/>
  <p:tag name="CHARTSTRINGREV" val="2 1 1 1"/>
  <p:tag name="CHARTSTRINGSTDPER" val="0.2 0.2 0.2 0.4"/>
  <p:tag name="CHARTSTRINGREVPER" val="0.4 0.2 0.2 0.2"/>
  <p:tag name="QUESTIONALIAS" val="Example 3"/>
  <p:tag name="ANSWERSALIAS" val="A¤B¤C¤D"/>
  <p:tag name="RESPONSESGATHERED" val="False"/>
</p:tagLst>
</file>

<file path=ppt/tags/tag21.xml><?xml version="1.0" encoding="utf-8"?>
<p:tagLst xmlns:a="http://schemas.openxmlformats.org/drawingml/2006/main" xmlns:r="http://schemas.openxmlformats.org/officeDocument/2006/relationships" xmlns:p="http://schemas.openxmlformats.org/presentationml/2006/main">
  <p:tag name="OLDNUMANSWERS" val="4"/>
  <p:tag name="TEXTLENGTH" val="10"/>
  <p:tag name="FONTSIZE" val="32"/>
  <p:tag name="BULLETTYPE" val="ppBulletAlphaUCPeriod"/>
  <p:tag name="ANSWERTEXT" val="A&#10;B&#10;C&#10;D"/>
</p:tagLst>
</file>

<file path=ppt/tags/tag22.xml><?xml version="1.0" encoding="utf-8"?>
<p:tagLst xmlns:a="http://schemas.openxmlformats.org/drawingml/2006/main" xmlns:r="http://schemas.openxmlformats.org/officeDocument/2006/relationships" xmlns:p="http://schemas.openxmlformats.org/presentationml/2006/main">
  <p:tag name="TEXTLENGTH" val="37"/>
  <p:tag name="FONTSIZE" val="24"/>
  <p:tag name="BULLETTYPE" val="ppBulletAlphaUCPeriod"/>
  <p:tag name="ANSWERTEXT" val="b = 11 &#10;b = –37&#10;b = –11&#10;b = 37"/>
</p:tagLst>
</file>

<file path=ppt/tags/tag23.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4.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5.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6.xml><?xml version="1.0" encoding="utf-8"?>
<p:tagLst xmlns:a="http://schemas.openxmlformats.org/drawingml/2006/main" xmlns:r="http://schemas.openxmlformats.org/officeDocument/2006/relationships" xmlns:p="http://schemas.openxmlformats.org/presentationml/2006/main">
  <p:tag name="SLIDEID" val="3D59312F1C974886B2A6CB789348A99A"/>
  <p:tag name="SLIDETYPE" val="Q"/>
  <p:tag name="DEMOGRAPHIC" val="False"/>
  <p:tag name="TEAMASSIGN" val="False"/>
  <p:tag name="SPEEDSCORING" val="False"/>
  <p:tag name="CORRECTPOINTVALUE" val="100"/>
  <p:tag name="INCORRECTPOINTVALUE" val="0"/>
  <p:tag name="ZEROBASED" val="False"/>
  <p:tag name="DELIMITERS" val="3.1"/>
  <p:tag name="SLIDEORDER" val="7"/>
  <p:tag name="SLIDEGUID" val="05E72300D2AA48239E797BC23141D212"/>
  <p:tag name="VALUES" val="Incorrect¤Correct¤Incorrect¤Incorrect"/>
  <p:tag name="TOTALRESPONSES" val="5"/>
  <p:tag name="SLICED" val="False"/>
  <p:tag name="RESPONSES" val="NA,1,5,4;4;2;4;4;"/>
  <p:tag name="CHARTSTRINGSTD" val="0 1 0 4"/>
  <p:tag name="CHARTSTRINGREV" val="4 0 1 0"/>
  <p:tag name="CHARTSTRINGSTDPER" val="0 0.2 0 0.8"/>
  <p:tag name="CHARTSTRINGREVPER" val="0.8 0 0.2 0"/>
  <p:tag name="QUESTIONALIAS" val="Example 4"/>
  <p:tag name="ANSWERSALIAS" val="A¤B¤C¤D"/>
  <p:tag name="RESPONSESGATHERED" val="False"/>
</p:tagLst>
</file>

<file path=ppt/tags/tag27.xml><?xml version="1.0" encoding="utf-8"?>
<p:tagLst xmlns:a="http://schemas.openxmlformats.org/drawingml/2006/main" xmlns:r="http://schemas.openxmlformats.org/officeDocument/2006/relationships" xmlns:p="http://schemas.openxmlformats.org/presentationml/2006/main">
  <p:tag name="OLDNUMANSWERS" val="4"/>
  <p:tag name="TEXTLENGTH" val="10"/>
  <p:tag name="FONTSIZE" val="32"/>
  <p:tag name="BULLETTYPE" val="ppBulletAlphaUCPeriod"/>
  <p:tag name="ANSWERTEXT" val="A&#10;B&#10;C&#10;D"/>
</p:tagLst>
</file>

<file path=ppt/tags/tag28.xml><?xml version="1.0" encoding="utf-8"?>
<p:tagLst xmlns:a="http://schemas.openxmlformats.org/drawingml/2006/main" xmlns:r="http://schemas.openxmlformats.org/officeDocument/2006/relationships" xmlns:p="http://schemas.openxmlformats.org/presentationml/2006/main">
  <p:tag name="TEXTLENGTH" val="37"/>
  <p:tag name="FONTSIZE" val="24"/>
  <p:tag name="BULLETTYPE" val="ppBulletAlphaUCPeriod"/>
  <p:tag name="ANSWERTEXT" val="b = 11 &#10;b = –37&#10;b = –11&#10;b = 37"/>
</p:tagLst>
</file>

<file path=ppt/tags/tag29.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3.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4.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5.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6.xml><?xml version="1.0" encoding="utf-8"?>
<p:tagLst xmlns:a="http://schemas.openxmlformats.org/drawingml/2006/main" xmlns:r="http://schemas.openxmlformats.org/officeDocument/2006/relationships" xmlns:p="http://schemas.openxmlformats.org/presentationml/2006/main">
  <p:tag name="SLIDEID" val="3D59312F1C974886B2A6CB789348A99A"/>
  <p:tag name="SLIDETYPE" val="Q"/>
  <p:tag name="DEMOGRAPHIC" val="False"/>
  <p:tag name="TEAMASSIGN" val="False"/>
  <p:tag name="SPEEDSCORING" val="False"/>
  <p:tag name="CORRECTPOINTVALUE" val="100"/>
  <p:tag name="INCORRECTPOINTVALUE" val="0"/>
  <p:tag name="ZEROBASED" val="False"/>
  <p:tag name="DELIMITERS" val="3.1"/>
  <p:tag name="SLIDEORDER" val="6"/>
  <p:tag name="SLIDEGUID" val="10402C18D5024B34B2D5723FE403CB47"/>
  <p:tag name="VALUES" val="Incorrect¤Correct¤Incorrect¤Incorrect"/>
  <p:tag name="TOTALRESPONSES" val="5"/>
  <p:tag name="SLICED" val="False"/>
  <p:tag name="RESPONSES" val="NA,1,5,3;3;2;1;2;"/>
  <p:tag name="CHARTSTRINGSTD" val="1 2 2 0"/>
  <p:tag name="CHARTSTRINGREV" val="0 2 2 1"/>
  <p:tag name="CHARTSTRINGSTDPER" val="0.2 0.4 0.4 0"/>
  <p:tag name="CHARTSTRINGREVPER" val="0 0.4 0.4 0.2"/>
  <p:tag name="QUESTIONALIAS" val="Example 1"/>
  <p:tag name="ANSWERSALIAS" val="A¤B¤C¤D"/>
  <p:tag name="RESPONSESGATHERED" val="False"/>
</p:tagLst>
</file>

<file path=ppt/tags/tag7.xml><?xml version="1.0" encoding="utf-8"?>
<p:tagLst xmlns:a="http://schemas.openxmlformats.org/drawingml/2006/main" xmlns:r="http://schemas.openxmlformats.org/officeDocument/2006/relationships" xmlns:p="http://schemas.openxmlformats.org/presentationml/2006/main">
  <p:tag name="OLDNUMANSWERS" val="4"/>
  <p:tag name="TEXTLENGTH" val="10"/>
  <p:tag name="FONTSIZE" val="32"/>
  <p:tag name="BULLETTYPE" val="ppBulletAlphaUCPeriod"/>
  <p:tag name="ANSWERTEXT" val="A&#10;B&#10;C&#10;D"/>
</p:tagLst>
</file>

<file path=ppt/tags/tag8.xml><?xml version="1.0" encoding="utf-8"?>
<p:tagLst xmlns:a="http://schemas.openxmlformats.org/drawingml/2006/main" xmlns:r="http://schemas.openxmlformats.org/officeDocument/2006/relationships" xmlns:p="http://schemas.openxmlformats.org/presentationml/2006/main">
  <p:tag name="TEXTLENGTH" val="37"/>
  <p:tag name="FONTSIZE" val="24"/>
  <p:tag name="BULLETTYPE" val="ppBulletAlphaUCPeriod"/>
  <p:tag name="ANSWERTEXT" val="b = 11 &#10;b = –37&#10;b = –11&#10;b = 37"/>
</p:tagLst>
</file>

<file path=ppt/tags/tag9.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heme/theme1.xml><?xml version="1.0" encoding="utf-8"?>
<a:theme xmlns:a="http://schemas.openxmlformats.org/drawingml/2006/main" name="3_Default Design">
  <a:themeElements>
    <a:clrScheme name="3_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E01B18"/>
      </a:hlink>
      <a:folHlink>
        <a:srgbClr val="E01B22"/>
      </a:folHlink>
    </a:clrScheme>
    <a:fontScheme name="3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3_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E01B18"/>
        </a:hlink>
        <a:folHlink>
          <a:srgbClr val="E01B2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4_Default Design">
  <a:themeElements>
    <a:clrScheme name="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4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4_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E01B18"/>
        </a:hlink>
        <a:folHlink>
          <a:srgbClr val="E01B2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Default Design">
  <a:themeElements>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2_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E01B18"/>
        </a:hlink>
        <a:folHlink>
          <a:srgbClr val="E01B2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5_Default Design">
  <a:themeElements>
    <a:clrScheme name="5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5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5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5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5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5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5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5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5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5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5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5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5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5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5_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E01B18"/>
        </a:hlink>
        <a:folHlink>
          <a:srgbClr val="E01B2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6_Default Design">
  <a:themeElements>
    <a:clrScheme name="6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6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6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6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6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6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6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6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6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6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6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6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6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6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6_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E01B18"/>
        </a:hlink>
        <a:folHlink>
          <a:srgbClr val="E01B2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7_Default Design">
  <a:themeElements>
    <a:clrScheme name="7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7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7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7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7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7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7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7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7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7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7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7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7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7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7_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E01B18"/>
        </a:hlink>
        <a:folHlink>
          <a:srgbClr val="E01B2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8_Default Design">
  <a:themeElements>
    <a:clrScheme name="8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8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8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8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8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8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8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8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8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8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8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8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8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8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8_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E01B18"/>
        </a:hlink>
        <a:folHlink>
          <a:srgbClr val="E01B2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1_Default Design">
  <a:themeElements>
    <a:clrScheme name="1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1_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E01B18"/>
        </a:hlink>
        <a:folHlink>
          <a:srgbClr val="E01B2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2</TotalTime>
  <Words>494</Words>
  <Application>Microsoft Office PowerPoint</Application>
  <PresentationFormat>On-screen Show (4:3)</PresentationFormat>
  <Paragraphs>104</Paragraphs>
  <Slides>21</Slides>
  <Notes>0</Notes>
  <HiddenSlides>0</HiddenSlides>
  <MMClips>0</MMClips>
  <ScaleCrop>false</ScaleCrop>
  <HeadingPairs>
    <vt:vector size="4" baseType="variant">
      <vt:variant>
        <vt:lpstr>Theme</vt:lpstr>
      </vt:variant>
      <vt:variant>
        <vt:i4>8</vt:i4>
      </vt:variant>
      <vt:variant>
        <vt:lpstr>Slide Titles</vt:lpstr>
      </vt:variant>
      <vt:variant>
        <vt:i4>21</vt:i4>
      </vt:variant>
    </vt:vector>
  </HeadingPairs>
  <TitlesOfParts>
    <vt:vector size="29" baseType="lpstr">
      <vt:lpstr>3_Default Design</vt:lpstr>
      <vt:lpstr>4_Default Design</vt:lpstr>
      <vt:lpstr>2_Default Design</vt:lpstr>
      <vt:lpstr>5_Default Design</vt:lpstr>
      <vt:lpstr>6_Default Design</vt:lpstr>
      <vt:lpstr>7_Default Design</vt:lpstr>
      <vt:lpstr>8_Default Design</vt:lpstr>
      <vt:lpstr>11_Default Design</vt:lpstr>
      <vt:lpstr>Splash Screen</vt:lpstr>
      <vt:lpstr>Then/Now</vt:lpstr>
      <vt:lpstr>Vocabulary</vt:lpstr>
      <vt:lpstr>Concept</vt:lpstr>
      <vt:lpstr>Example 1</vt:lpstr>
      <vt:lpstr>Example 1</vt:lpstr>
      <vt:lpstr>Concept</vt:lpstr>
      <vt:lpstr>Example 2</vt:lpstr>
      <vt:lpstr>Example 2</vt:lpstr>
      <vt:lpstr>Example 2</vt:lpstr>
      <vt:lpstr>Concept</vt:lpstr>
      <vt:lpstr>Example 3</vt:lpstr>
      <vt:lpstr>Example 3</vt:lpstr>
      <vt:lpstr>Example 3</vt:lpstr>
      <vt:lpstr>Example 3</vt:lpstr>
      <vt:lpstr>Example 3</vt:lpstr>
      <vt:lpstr>Example 4</vt:lpstr>
      <vt:lpstr>Example 4</vt:lpstr>
      <vt:lpstr>Example 4</vt:lpstr>
      <vt:lpstr>Example 4</vt:lpstr>
      <vt:lpstr>End of the Lesson</vt:lpstr>
    </vt:vector>
  </TitlesOfParts>
  <Company>SCSD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Splash Screen</dc:title>
  <dc:creator>gcasper</dc:creator>
  <cp:lastModifiedBy>gcasper</cp:lastModifiedBy>
  <cp:revision>2</cp:revision>
  <dcterms:created xsi:type="dcterms:W3CDTF">2013-04-09T15:07:41Z</dcterms:created>
  <dcterms:modified xsi:type="dcterms:W3CDTF">2013-04-09T15:09:46Z</dcterms:modified>
</cp:coreProperties>
</file>