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553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4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5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06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93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5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10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14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08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13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3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623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7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5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8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8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646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147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06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9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5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7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018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95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9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18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761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613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0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23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3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2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122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8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7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78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404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599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268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57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53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66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5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300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7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41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5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42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127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74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584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05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785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82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0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70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8025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85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5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56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30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045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6569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3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4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1419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5756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3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569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002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7031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619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6799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67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8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hyperlink" Target="10Math_GEOM_CR08.pp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8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10Math_GEOM_CR08.ppt" TargetMode="Externa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10Math_GEOM_CR08.ppt" TargetMode="Externa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8.ppt" TargetMode="External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10Math_GEOM_CR08.ppt" TargetMode="External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hyperlink" Target="10Math_GEOM_CR08.ppt" TargetMode="Externa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09PreAlg LNHeader08-0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8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Lesson 8–1</a:t>
            </a:r>
          </a:p>
        </p:txBody>
      </p:sp>
      <p:pic>
        <p:nvPicPr>
          <p:cNvPr id="42009" name="Picture 25" descr="09PreAlg LNHeader08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_GEOM LTHeader 08-0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CR" descr="09_PAlg-Ch Resources">
            <a:hlinkClick r:id="rId25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09PreAlg LNHeader08-0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_GEOM LTHeader 08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6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09PreAlg LNHeader08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_GEOM LTHeader 08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2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09PreAlg LNHeader08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_GEOM LTHeader 08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09PreAlg LNHeader08-0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_GEOM LTHeader 08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18" descr="Std Test Example_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09PreAlg LNHeader08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_GEOM LTHeader 08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7" name="Picture 23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6" name="Picture 22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PreAlg LNHeader08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_GEOM LTHeader 08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7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14.xml"/><Relationship Id="rId7" Type="http://schemas.openxmlformats.org/officeDocument/2006/relationships/image" Target="../media/image3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7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jpe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jpe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jpe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0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11.xml"/><Relationship Id="rId7" Type="http://schemas.openxmlformats.org/officeDocument/2006/relationships/image" Target="../media/image3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2" name="Picture 48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53020" b="18889"/>
          <a:stretch>
            <a:fillRect/>
          </a:stretch>
        </p:blipFill>
        <p:spPr bwMode="auto">
          <a:xfrm>
            <a:off x="3171825" y="4419600"/>
            <a:ext cx="25431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09PreAlg LNHeader08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8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6384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3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3366" name="TPQuestion"/>
          <p:cNvSpPr>
            <a:spLocks noChangeArrowheads="1"/>
          </p:cNvSpPr>
          <p:nvPr/>
        </p:nvSpPr>
        <p:spPr bwMode="auto">
          <a:xfrm>
            <a:off x="476250" y="1495425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4336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375" name="Group 15"/>
          <p:cNvGrpSpPr>
            <a:grpSpLocks/>
          </p:cNvGrpSpPr>
          <p:nvPr/>
        </p:nvGrpSpPr>
        <p:grpSpPr bwMode="auto">
          <a:xfrm>
            <a:off x="857250" y="2305050"/>
            <a:ext cx="2790825" cy="3305175"/>
            <a:chOff x="540" y="1452"/>
            <a:chExt cx="1758" cy="2082"/>
          </a:xfrm>
        </p:grpSpPr>
        <p:sp>
          <p:nvSpPr>
            <p:cNvPr id="143365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464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43371" name="Picture 11" descr="8-2-1_edits_cyp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462"/>
            <a:stretch>
              <a:fillRect/>
            </a:stretch>
          </p:blipFill>
          <p:spPr bwMode="auto">
            <a:xfrm>
              <a:off x="942" y="1452"/>
              <a:ext cx="420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72" name="Picture 12" descr="8-2-1_edits_cyp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38" b="50926"/>
            <a:stretch>
              <a:fillRect/>
            </a:stretch>
          </p:blipFill>
          <p:spPr bwMode="auto">
            <a:xfrm>
              <a:off x="942" y="2028"/>
              <a:ext cx="420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73" name="Picture 13" descr="8-2-1_edits_cyp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25000"/>
            <a:stretch>
              <a:fillRect/>
            </a:stretch>
          </p:blipFill>
          <p:spPr bwMode="auto">
            <a:xfrm>
              <a:off x="942" y="2622"/>
              <a:ext cx="420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74" name="Picture 14" descr="8-2-1_edits_cyp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0"/>
            <a:stretch>
              <a:fillRect/>
            </a:stretch>
          </p:blipFill>
          <p:spPr bwMode="auto">
            <a:xfrm>
              <a:off x="942" y="3210"/>
              <a:ext cx="420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376" name="Picture 16" descr="09Geom08-02-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66850"/>
            <a:ext cx="1719263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847725" y="32289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2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utoUpdateAnimBg="0"/>
      <p:bldP spid="1433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GEOM-CH08-542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888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Use a Pythagorean Triple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Use a Pythagorean triple to find </a:t>
            </a:r>
            <a:r>
              <a:rPr lang="en-US" sz="2400" b="1" i="1">
                <a:solidFill>
                  <a:srgbClr val="00539D"/>
                </a:solidFill>
              </a:rPr>
              <a:t>x</a:t>
            </a:r>
            <a:r>
              <a:rPr lang="en-US" sz="2400" b="1">
                <a:solidFill>
                  <a:srgbClr val="00539D"/>
                </a:solidFill>
              </a:rPr>
              <a:t>. Explain your reasoning.</a:t>
            </a:r>
          </a:p>
        </p:txBody>
      </p:sp>
      <p:pic>
        <p:nvPicPr>
          <p:cNvPr id="6152" name="Picture 8" descr="09Geom08-02-2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76500"/>
            <a:ext cx="45720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0403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Use a Pythagorean Triple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76300" y="1495425"/>
            <a:ext cx="75819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6576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Notice that 24 and 26 are multiples of 2: 24 = 2 ● 12 and 26 = 2 ● 13. Since 5, 12, 13 is a Pythagorean triple, the missing leg length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is 2 ● 5 or 10.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76300" y="2738438"/>
            <a:ext cx="7581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6002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 i="1">
                <a:solidFill>
                  <a:srgbClr val="E01B22"/>
                </a:solidFill>
              </a:rPr>
              <a:t>x</a:t>
            </a:r>
            <a:r>
              <a:rPr lang="en-US" sz="2400">
                <a:solidFill>
                  <a:srgbClr val="E01B22"/>
                </a:solidFill>
              </a:rPr>
              <a:t> = 10</a:t>
            </a:r>
          </a:p>
        </p:txBody>
      </p: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876300" y="3181350"/>
            <a:ext cx="7829550" cy="563563"/>
            <a:chOff x="552" y="2004"/>
            <a:chExt cx="4932" cy="355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52" y="2094"/>
              <a:ext cx="49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600200" algn="l"/>
                  <a:tab pos="4572000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Check:	</a:t>
              </a:r>
              <a:r>
                <a:rPr lang="en-US" sz="2400">
                  <a:solidFill>
                    <a:srgbClr val="000000"/>
                  </a:solidFill>
                </a:rPr>
                <a:t>24</a:t>
              </a:r>
              <a:r>
                <a:rPr lang="en-US" sz="2400" baseline="40000">
                  <a:solidFill>
                    <a:srgbClr val="000000"/>
                  </a:solidFill>
                </a:rPr>
                <a:t>2</a:t>
              </a:r>
              <a:r>
                <a:rPr lang="en-US" sz="2400">
                  <a:solidFill>
                    <a:srgbClr val="000000"/>
                  </a:solidFill>
                </a:rPr>
                <a:t> + 10</a:t>
              </a:r>
              <a:r>
                <a:rPr lang="en-US" sz="2400" baseline="40000">
                  <a:solidFill>
                    <a:srgbClr val="000000"/>
                  </a:solidFill>
                </a:rPr>
                <a:t>2</a:t>
              </a:r>
              <a:r>
                <a:rPr lang="en-US" sz="2400">
                  <a:solidFill>
                    <a:srgbClr val="000000"/>
                  </a:solidFill>
                </a:rPr>
                <a:t> = 26</a:t>
              </a:r>
              <a:r>
                <a:rPr lang="en-US" sz="2400" baseline="40000">
                  <a:solidFill>
                    <a:srgbClr val="000000"/>
                  </a:solidFill>
                </a:rPr>
                <a:t>2</a:t>
              </a:r>
              <a:r>
                <a:rPr lang="en-US" sz="2400" b="1">
                  <a:solidFill>
                    <a:srgbClr val="00539D"/>
                  </a:solidFill>
                </a:rPr>
                <a:t>	</a:t>
              </a:r>
              <a:r>
                <a:rPr lang="en-US" sz="2400">
                  <a:solidFill>
                    <a:srgbClr val="000000"/>
                  </a:solidFill>
                </a:rPr>
                <a:t>Pythagorean Theorem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2424" y="2004"/>
              <a:ext cx="24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5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?</a:t>
              </a:r>
            </a:p>
          </p:txBody>
        </p:sp>
      </p:grp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876300" y="3910013"/>
            <a:ext cx="7829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2343150" algn="l"/>
                <a:tab pos="4572000" algn="l"/>
              </a:tabLst>
            </a:pPr>
            <a:r>
              <a:rPr lang="en-US" sz="2400" b="1">
                <a:solidFill>
                  <a:srgbClr val="00539D"/>
                </a:solidFill>
              </a:rPr>
              <a:t>	</a:t>
            </a:r>
            <a:r>
              <a:rPr lang="en-US" sz="2400">
                <a:solidFill>
                  <a:srgbClr val="000000"/>
                </a:solidFill>
              </a:rPr>
              <a:t>676 = 676</a:t>
            </a:r>
            <a:r>
              <a:rPr lang="en-US" sz="2400" b="1">
                <a:solidFill>
                  <a:srgbClr val="00539D"/>
                </a:solidFill>
              </a:rPr>
              <a:t>	</a:t>
            </a:r>
            <a:r>
              <a:rPr lang="en-US" sz="2400">
                <a:solidFill>
                  <a:srgbClr val="000000"/>
                </a:solidFill>
              </a:rPr>
              <a:t>Simplify.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757738" y="3884613"/>
            <a:ext cx="4238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E01B22"/>
                </a:solidFill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894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autoUpdateAnimBg="0" advAuto="0"/>
      <p:bldP spid="7175" grpId="0"/>
      <p:bldP spid="7179" grpId="0"/>
      <p:bldP spid="71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65400"/>
            <a:ext cx="520541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10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18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24</a:t>
            </a:r>
          </a:p>
        </p:txBody>
      </p:sp>
      <p:sp>
        <p:nvSpPr>
          <p:cNvPr id="114699" name="TPQuestion"/>
          <p:cNvSpPr>
            <a:spLocks noChangeArrowheads="1"/>
          </p:cNvSpPr>
          <p:nvPr/>
        </p:nvSpPr>
        <p:spPr bwMode="auto">
          <a:xfrm>
            <a:off x="533400" y="150495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Use a Pythagorean triple to find </a:t>
            </a:r>
            <a:r>
              <a:rPr lang="en-US" sz="2400" b="1" i="1">
                <a:solidFill>
                  <a:srgbClr val="00539D"/>
                </a:solidFill>
              </a:rPr>
              <a:t>x</a:t>
            </a:r>
            <a:r>
              <a:rPr lang="en-US" sz="2400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114701" name="Picture 13" descr="09Geom08-02-3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868488"/>
            <a:ext cx="2532062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904875" y="3467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0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 autoUpdateAnimBg="0"/>
      <p:bldP spid="114699" grpId="0" autoUpdateAnimBg="0"/>
      <p:bldP spid="1146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GEOM-CH08-544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143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GEOM-CH08-544-B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865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Classify Triangles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E01B22"/>
                </a:solidFill>
              </a:rPr>
              <a:t>A.</a:t>
            </a:r>
            <a:r>
              <a:rPr lang="en-US" sz="2400" b="1">
                <a:solidFill>
                  <a:srgbClr val="00539D"/>
                </a:solidFill>
              </a:rPr>
              <a:t> Determine whether 9, 12, and 15 can be the measures of the sides of a triangle. If so, classify the triangle as </a:t>
            </a:r>
            <a:r>
              <a:rPr lang="en-US" sz="2400" b="1" i="1">
                <a:solidFill>
                  <a:srgbClr val="00539D"/>
                </a:solidFill>
              </a:rPr>
              <a:t>acute, right, </a:t>
            </a:r>
            <a:r>
              <a:rPr lang="en-US" sz="2400" b="1">
                <a:solidFill>
                  <a:srgbClr val="00539D"/>
                </a:solidFill>
              </a:rPr>
              <a:t>or </a:t>
            </a:r>
            <a:r>
              <a:rPr lang="en-US" sz="2400" b="1" i="1">
                <a:solidFill>
                  <a:srgbClr val="00539D"/>
                </a:solidFill>
              </a:rPr>
              <a:t>obtuse</a:t>
            </a:r>
            <a:r>
              <a:rPr lang="en-US" sz="2400" b="1">
                <a:solidFill>
                  <a:srgbClr val="00539D"/>
                </a:solidFill>
              </a:rPr>
              <a:t>. Justify your answer.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76300" y="2971800"/>
            <a:ext cx="77057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28750" indent="-14287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1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Determine whether the measures can form a triangle using the Triangle Inequality Theorem.</a:t>
            </a:r>
          </a:p>
          <a:p>
            <a:pPr marL="1428750" indent="-14287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9 + 12 &gt; 15 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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	9 + 15 &gt; 12 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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       12 + 15 &gt; 9 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</a:t>
            </a:r>
          </a:p>
          <a:p>
            <a:pPr marL="1428750" indent="-14287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	The side lengths 9, 12, and 15 can form a triangle.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8485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90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Classify Triangles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876300" y="1495425"/>
            <a:ext cx="77057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28750" indent="-14287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2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Classify the triangle by comparing the square of the longest side to the sum of the squares of the other two sides.</a:t>
            </a:r>
          </a:p>
        </p:txBody>
      </p:sp>
      <p:grpSp>
        <p:nvGrpSpPr>
          <p:cNvPr id="137225" name="Group 9"/>
          <p:cNvGrpSpPr>
            <a:grpSpLocks/>
          </p:cNvGrpSpPr>
          <p:nvPr/>
        </p:nvGrpSpPr>
        <p:grpSpPr bwMode="auto">
          <a:xfrm>
            <a:off x="876300" y="2781300"/>
            <a:ext cx="7705725" cy="496888"/>
            <a:chOff x="552" y="1752"/>
            <a:chExt cx="4854" cy="313"/>
          </a:xfrm>
        </p:grpSpPr>
        <p:sp>
          <p:nvSpPr>
            <p:cNvPr id="137222" name="Rectangle 6"/>
            <p:cNvSpPr>
              <a:spLocks noChangeArrowheads="1"/>
            </p:cNvSpPr>
            <p:nvPr/>
          </p:nvSpPr>
          <p:spPr bwMode="auto">
            <a:xfrm>
              <a:off x="552" y="1800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600200" indent="-16002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sz="2400" i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c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 </a:t>
              </a:r>
              <a:r>
                <a:rPr lang="en-US" sz="2400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+ </a:t>
              </a:r>
              <a:r>
                <a:rPr lang="en-US" sz="2400" i="1">
                  <a:solidFill>
                    <a:srgbClr val="18984C"/>
                  </a:solidFill>
                  <a:ea typeface="Times New Roman" pitchFamily="18" charset="0"/>
                  <a:cs typeface="Arial" charset="0"/>
                </a:rPr>
                <a:t>b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Compare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and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+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137224" name="Text Box 8"/>
            <p:cNvSpPr txBox="1">
              <a:spLocks noChangeArrowheads="1"/>
            </p:cNvSpPr>
            <p:nvPr/>
          </p:nvSpPr>
          <p:spPr bwMode="auto">
            <a:xfrm>
              <a:off x="1806" y="1752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37230" name="Group 14"/>
          <p:cNvGrpSpPr>
            <a:grpSpLocks/>
          </p:cNvGrpSpPr>
          <p:nvPr/>
        </p:nvGrpSpPr>
        <p:grpSpPr bwMode="auto">
          <a:xfrm>
            <a:off x="876300" y="3468688"/>
            <a:ext cx="7705725" cy="493712"/>
            <a:chOff x="552" y="2185"/>
            <a:chExt cx="4854" cy="311"/>
          </a:xfrm>
        </p:grpSpPr>
        <p:sp>
          <p:nvSpPr>
            <p:cNvPr id="137223" name="Rectangle 7"/>
            <p:cNvSpPr>
              <a:spLocks noChangeArrowheads="1"/>
            </p:cNvSpPr>
            <p:nvPr/>
          </p:nvSpPr>
          <p:spPr bwMode="auto">
            <a:xfrm>
              <a:off x="552" y="2231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428750" indent="-142875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15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 </a:t>
              </a:r>
              <a:r>
                <a:rPr lang="en-US" sz="2400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12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+ </a:t>
              </a:r>
              <a:r>
                <a:rPr lang="en-US" sz="2400">
                  <a:solidFill>
                    <a:srgbClr val="18984C"/>
                  </a:solidFill>
                  <a:ea typeface="Times New Roman" pitchFamily="18" charset="0"/>
                  <a:cs typeface="Arial" charset="0"/>
                </a:rPr>
                <a:t>9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Substitution</a:t>
              </a:r>
              <a:endPara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37228" name="Text Box 12"/>
            <p:cNvSpPr txBox="1">
              <a:spLocks noChangeArrowheads="1"/>
            </p:cNvSpPr>
            <p:nvPr/>
          </p:nvSpPr>
          <p:spPr bwMode="auto">
            <a:xfrm>
              <a:off x="1806" y="2185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876300" y="4141788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71600" indent="-13716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</a:pPr>
            <a:r>
              <a:rPr lang="en-US" sz="2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225	= 225		Simplify and compare.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Wingdings" pitchFamily="2" charset="2"/>
            </a:endParaRP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876300" y="4876800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71600" indent="-13716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Answer: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Since </a:t>
            </a:r>
            <a:r>
              <a:rPr 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 baseline="400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 = </a:t>
            </a:r>
            <a:r>
              <a:rPr 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 baseline="400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 + </a:t>
            </a:r>
            <a:r>
              <a:rPr 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sz="2400" baseline="400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, the triangle is a right triangle.</a:t>
            </a:r>
            <a:endParaRPr lang="en-US" sz="2400">
              <a:solidFill>
                <a:srgbClr val="E01B22"/>
              </a:solidFill>
              <a:ea typeface="Times New Roman" pitchFamily="18" charset="0"/>
              <a:cs typeface="Arial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4443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build="p" autoUpdateAnimBg="0" advAuto="0"/>
      <p:bldP spid="137229" grpId="0" autoUpdateAnimBg="0"/>
      <p:bldP spid="1372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Classify Triangles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E01B22"/>
                </a:solidFill>
              </a:rPr>
              <a:t>B.</a:t>
            </a:r>
            <a:r>
              <a:rPr lang="en-US" sz="2400" b="1">
                <a:solidFill>
                  <a:srgbClr val="00539D"/>
                </a:solidFill>
              </a:rPr>
              <a:t> Determine whether 10, 11, and 13 can be the measures of the sides of a triangle. If so, classify the triangle as </a:t>
            </a:r>
            <a:r>
              <a:rPr lang="en-US" sz="2400" b="1" i="1">
                <a:solidFill>
                  <a:srgbClr val="00539D"/>
                </a:solidFill>
              </a:rPr>
              <a:t>acute, right, </a:t>
            </a:r>
            <a:r>
              <a:rPr lang="en-US" sz="2400" b="1">
                <a:solidFill>
                  <a:srgbClr val="00539D"/>
                </a:solidFill>
              </a:rPr>
              <a:t>or </a:t>
            </a:r>
            <a:r>
              <a:rPr lang="en-US" sz="2400" b="1" i="1">
                <a:solidFill>
                  <a:srgbClr val="00539D"/>
                </a:solidFill>
              </a:rPr>
              <a:t>obtuse</a:t>
            </a:r>
            <a:r>
              <a:rPr lang="en-US" sz="2400" b="1">
                <a:solidFill>
                  <a:srgbClr val="00539D"/>
                </a:solidFill>
              </a:rPr>
              <a:t>. Justify your answer.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876300" y="2971800"/>
            <a:ext cx="77057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28750" indent="-14287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1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Determine whether the measures can form a triangle using the Triangle Inequality Theorem.</a:t>
            </a:r>
          </a:p>
          <a:p>
            <a:pPr marL="1428750" indent="-14287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10 + 11 &gt; 13 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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	10 + 13 &gt; 11 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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       11 + 13 &gt; 10 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</a:t>
            </a:r>
          </a:p>
          <a:p>
            <a:pPr marL="1428750" indent="-14287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	The side lengths 10, 11, and 13 can form a triangle.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4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  <p:bldP spid="9421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used the Pythagorean Theorem to develop the Distance Formula. (Lesson 1–3)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Use the Pythagorean Theorem.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691063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Use the Converse of the Pythagorean Theorem.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9290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Classify Triangles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876300" y="1495425"/>
            <a:ext cx="77057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28750" indent="-14287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2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Classify the triangle by comparing the square of the longest side to the sum of the squares of the other two sides.</a:t>
            </a:r>
          </a:p>
        </p:txBody>
      </p:sp>
      <p:grpSp>
        <p:nvGrpSpPr>
          <p:cNvPr id="138247" name="Group 7"/>
          <p:cNvGrpSpPr>
            <a:grpSpLocks/>
          </p:cNvGrpSpPr>
          <p:nvPr/>
        </p:nvGrpSpPr>
        <p:grpSpPr bwMode="auto">
          <a:xfrm>
            <a:off x="876300" y="2781300"/>
            <a:ext cx="7705725" cy="496888"/>
            <a:chOff x="552" y="1752"/>
            <a:chExt cx="4854" cy="313"/>
          </a:xfrm>
        </p:grpSpPr>
        <p:sp>
          <p:nvSpPr>
            <p:cNvPr id="138248" name="Rectangle 8"/>
            <p:cNvSpPr>
              <a:spLocks noChangeArrowheads="1"/>
            </p:cNvSpPr>
            <p:nvPr/>
          </p:nvSpPr>
          <p:spPr bwMode="auto">
            <a:xfrm>
              <a:off x="552" y="1800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600200" indent="-16002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sz="2400" i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c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 </a:t>
              </a:r>
              <a:r>
                <a:rPr lang="en-US" sz="2400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+ </a:t>
              </a:r>
              <a:r>
                <a:rPr lang="en-US" sz="2400" i="1">
                  <a:solidFill>
                    <a:srgbClr val="18984C"/>
                  </a:solidFill>
                  <a:ea typeface="Times New Roman" pitchFamily="18" charset="0"/>
                  <a:cs typeface="Arial" charset="0"/>
                </a:rPr>
                <a:t>b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Compare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and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+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138249" name="Text Box 9"/>
            <p:cNvSpPr txBox="1">
              <a:spLocks noChangeArrowheads="1"/>
            </p:cNvSpPr>
            <p:nvPr/>
          </p:nvSpPr>
          <p:spPr bwMode="auto">
            <a:xfrm>
              <a:off x="1806" y="1752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38250" name="Group 10"/>
          <p:cNvGrpSpPr>
            <a:grpSpLocks/>
          </p:cNvGrpSpPr>
          <p:nvPr/>
        </p:nvGrpSpPr>
        <p:grpSpPr bwMode="auto">
          <a:xfrm>
            <a:off x="876300" y="3468688"/>
            <a:ext cx="7705725" cy="493712"/>
            <a:chOff x="552" y="2185"/>
            <a:chExt cx="4854" cy="311"/>
          </a:xfrm>
        </p:grpSpPr>
        <p:sp>
          <p:nvSpPr>
            <p:cNvPr id="138251" name="Rectangle 11"/>
            <p:cNvSpPr>
              <a:spLocks noChangeArrowheads="1"/>
            </p:cNvSpPr>
            <p:nvPr/>
          </p:nvSpPr>
          <p:spPr bwMode="auto">
            <a:xfrm>
              <a:off x="552" y="2231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428750" indent="-142875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13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 </a:t>
              </a:r>
              <a:r>
                <a:rPr lang="en-US" sz="2400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11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+ </a:t>
              </a:r>
              <a:r>
                <a:rPr lang="en-US" sz="2400">
                  <a:solidFill>
                    <a:srgbClr val="18984C"/>
                  </a:solidFill>
                  <a:ea typeface="Times New Roman" pitchFamily="18" charset="0"/>
                  <a:cs typeface="Arial" charset="0"/>
                </a:rPr>
                <a:t>10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Substitution</a:t>
              </a:r>
              <a:endPara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1806" y="2185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876300" y="4141788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71600" indent="-13716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</a:pPr>
            <a:r>
              <a:rPr lang="en-US" sz="2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169	&lt; 221		Simplify and compare.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  <a:sym typeface="Wingdings" pitchFamily="2" charset="2"/>
            </a:endParaRP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876300" y="48768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71600" indent="-13716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Answer: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Since </a:t>
            </a:r>
            <a:r>
              <a:rPr 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 baseline="400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 &lt; </a:t>
            </a:r>
            <a:r>
              <a:rPr 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 baseline="400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 + </a:t>
            </a:r>
            <a:r>
              <a:rPr lang="en-US" sz="2400" i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sz="2400" baseline="400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, the triangle is acute.</a:t>
            </a:r>
            <a:endParaRPr lang="en-US" sz="2400">
              <a:solidFill>
                <a:srgbClr val="E01B22"/>
              </a:solidFill>
              <a:ea typeface="Times New Roman" pitchFamily="18" charset="0"/>
              <a:cs typeface="Arial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5815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build="p" autoUpdateAnimBg="0" advAuto="0"/>
      <p:bldP spid="138253" grpId="0" autoUpdateAnimBg="0"/>
      <p:bldP spid="13825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1674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3022600"/>
            <a:ext cx="41719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yes, acute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yes, obtuse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yes, right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not a triangle</a:t>
            </a:r>
          </a:p>
        </p:txBody>
      </p:sp>
      <p:sp>
        <p:nvSpPr>
          <p:cNvPr id="116742" name="TPQuestion"/>
          <p:cNvSpPr>
            <a:spLocks noChangeArrowheads="1"/>
          </p:cNvSpPr>
          <p:nvPr/>
        </p:nvSpPr>
        <p:spPr bwMode="auto">
          <a:xfrm>
            <a:off x="476250" y="1504950"/>
            <a:ext cx="80200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Determine whether the set of numbers 7, 8, and 14 can be the measures of the sides of a triangle. If so, classify the triangle as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acute, right, 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or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obtuse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 Justify your answer. 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76300" y="39243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2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utoUpdateAnimBg="0"/>
      <p:bldP spid="116742" grpId="0" autoUpdateAnimBg="0"/>
      <p:bldP spid="1167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02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4029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3022600"/>
            <a:ext cx="41719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yes, acute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yes, obtuse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yes, right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not a triangle</a:t>
            </a:r>
          </a:p>
        </p:txBody>
      </p:sp>
      <p:sp>
        <p:nvSpPr>
          <p:cNvPr id="140294" name="TPQuestion"/>
          <p:cNvSpPr>
            <a:spLocks noChangeArrowheads="1"/>
          </p:cNvSpPr>
          <p:nvPr/>
        </p:nvSpPr>
        <p:spPr bwMode="auto">
          <a:xfrm>
            <a:off x="476250" y="1504950"/>
            <a:ext cx="80200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Determine whether the set of numbers 14, 18, and 33 can be the measures of the sides of a triangle. If so, classify the triangle as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acute, right, 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or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obtuse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 Justify your answer. </a:t>
            </a: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876300" y="58197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02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6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utoUpdateAnimBg="0"/>
      <p:bldP spid="140294" grpId="0" autoUpdateAnimBg="0"/>
      <p:bldP spid="1402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9587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 20-foot ladder is placed against a building to reach a window that is 16 feet above the ground. How many feet away from the building is the bottom of the ladder?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 </a:t>
            </a:r>
            <a:r>
              <a:rPr lang="en-US" sz="2400">
                <a:solidFill>
                  <a:srgbClr val="000000"/>
                </a:solidFill>
              </a:rPr>
              <a:t>3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B </a:t>
            </a:r>
            <a:r>
              <a:rPr lang="en-US" sz="2400">
                <a:solidFill>
                  <a:srgbClr val="000000"/>
                </a:solidFill>
              </a:rPr>
              <a:t>4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C </a:t>
            </a:r>
            <a:r>
              <a:rPr lang="en-US" sz="2400">
                <a:solidFill>
                  <a:srgbClr val="000000"/>
                </a:solidFill>
              </a:rPr>
              <a:t>12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D </a:t>
            </a:r>
            <a:r>
              <a:rPr lang="en-US" sz="2400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9227" name="Picture 11" descr="09Geom08-02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568575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1176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Read the Test Item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distance the ladder is from the house, the height the ladder reaches, and the length of the ladder itself make up the lengths of the sides of a right triangle.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You need to find the distance the ladder is from the house, which is a leg of the triangle.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Solve the Test Item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Method 1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Use a Pythagorean triple.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length of a leg and the hypotenuse are 16 and 20, respectively. Notice that 16 = 4 ● 4 and 20 = 4 ● 5. Since 3, 4, 5 is a Pythagorean triple, the missing length is 4 ● 3 or 12. The answer is 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9923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533400" y="4926013"/>
            <a:ext cx="79343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The answer is C.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1828800" algn="l"/>
                <a:tab pos="3200400" algn="l"/>
              </a:tabLs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Method 2		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Use the Pythagorean Theorem.</a:t>
            </a:r>
            <a:endParaRPr lang="en-US" sz="24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18288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Let the distance the ladder is from the house be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18288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+ 16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20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Pythagorean Theorem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18288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+ 256	= 400	Simplify.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18288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144	Subtract 256 from each side.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18288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12	Take the positive square root of 				each side.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0275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  <p:bldP spid="136196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1571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7178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6 ft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8 ft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9 ft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10 ft</a:t>
            </a:r>
          </a:p>
        </p:txBody>
      </p:sp>
      <p:sp>
        <p:nvSpPr>
          <p:cNvPr id="115718" name="TPQuestion"/>
          <p:cNvSpPr>
            <a:spLocks noChangeArrowheads="1"/>
          </p:cNvSpPr>
          <p:nvPr/>
        </p:nvSpPr>
        <p:spPr bwMode="auto">
          <a:xfrm>
            <a:off x="476250" y="1485900"/>
            <a:ext cx="80200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A 10-foot ladder is placed against a building. The base of the ladder is 6 feet from the building. How high does the ladder reach on the building? 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876300" y="36004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2" name="Picture 10" descr="Check Progr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1981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18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8" grpId="0" autoUpdateAnimBg="0"/>
      <p:bldP spid="1157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Pythagorean triple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622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8-541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414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Find Missing Measures Using the Pythagorean Theorem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76300" y="1503363"/>
            <a:ext cx="77057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Find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5906" name="Picture 786" descr="09Geom08-02-1-A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714500"/>
            <a:ext cx="4114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07" name="Rectangle 787"/>
          <p:cNvSpPr>
            <a:spLocks noChangeArrowheads="1"/>
          </p:cNvSpPr>
          <p:nvPr/>
        </p:nvSpPr>
        <p:spPr bwMode="auto">
          <a:xfrm>
            <a:off x="876300" y="4067175"/>
            <a:ext cx="75819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side opposite the right angle is the hypotenuse,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so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Pythagorean Theorem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4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+ 7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4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418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7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Find Missing Measures Using the Pythagorean Theorem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876300" y="1495425"/>
            <a:ext cx="7572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65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Simplify.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876300" y="1965325"/>
            <a:ext cx="7572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	Take the positive square root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	of each side.</a:t>
            </a:r>
          </a:p>
        </p:txBody>
      </p:sp>
      <p:pic>
        <p:nvPicPr>
          <p:cNvPr id="141321" name="Picture 9" descr="8-2-1_ed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5"/>
          <a:stretch>
            <a:fillRect/>
          </a:stretch>
        </p:blipFill>
        <p:spPr bwMode="auto">
          <a:xfrm>
            <a:off x="1762125" y="2070100"/>
            <a:ext cx="15716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323" name="Group 11"/>
          <p:cNvGrpSpPr>
            <a:grpSpLocks/>
          </p:cNvGrpSpPr>
          <p:nvPr/>
        </p:nvGrpSpPr>
        <p:grpSpPr bwMode="auto">
          <a:xfrm>
            <a:off x="533400" y="4829175"/>
            <a:ext cx="7924800" cy="530225"/>
            <a:chOff x="336" y="3042"/>
            <a:chExt cx="4992" cy="334"/>
          </a:xfrm>
        </p:grpSpPr>
        <p:sp>
          <p:nvSpPr>
            <p:cNvPr id="141320" name="Rectangle 8"/>
            <p:cNvSpPr>
              <a:spLocks noChangeArrowheads="1"/>
            </p:cNvSpPr>
            <p:nvPr/>
          </p:nvSpPr>
          <p:spPr bwMode="auto">
            <a:xfrm>
              <a:off x="336" y="3103"/>
              <a:ext cx="49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Answer:</a:t>
              </a:r>
              <a:endParaRPr lang="en-US" sz="2400">
                <a:solidFill>
                  <a:srgbClr val="E01B22"/>
                </a:solidFill>
              </a:endParaRPr>
            </a:p>
          </p:txBody>
        </p:sp>
        <p:pic>
          <p:nvPicPr>
            <p:cNvPr id="141322" name="Picture 10" descr="8-2-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4" t="49675" b="-3896"/>
            <a:stretch>
              <a:fillRect/>
            </a:stretch>
          </p:blipFill>
          <p:spPr bwMode="auto">
            <a:xfrm>
              <a:off x="1416" y="3042"/>
              <a:ext cx="768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76117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build="p" autoUpdateAnimBg="0" advAuto="0"/>
      <p:bldP spid="14131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Find Missing Measures Using the Pythagorean Theorem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Find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x.</a:t>
            </a:r>
            <a:endParaRPr lang="en-US" sz="2400" i="1">
              <a:solidFill>
                <a:srgbClr val="00539D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86028" name="Picture 12" descr="09Geom08-02-1-B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504950"/>
            <a:ext cx="2943225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876300" y="4768850"/>
            <a:ext cx="75819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6576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hypotenuse is 12, so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12.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6576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Pythagorean Theorem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6576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+ 8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12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8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7363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build="p" autoUpdateAnimBg="0" advAuto="0"/>
      <p:bldP spid="8602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Find Missing Measures Using the Pythagorean Theorem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876300" y="2555875"/>
            <a:ext cx="75723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6576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	Take the positive square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	root of each side and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	simplify.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876300" y="1495425"/>
            <a:ext cx="75819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6576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+ 64	= 144	Simplify.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485900" algn="l"/>
                <a:tab pos="36576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	= 80	Subtract 64 from each side.</a:t>
            </a:r>
          </a:p>
        </p:txBody>
      </p:sp>
      <p:grpSp>
        <p:nvGrpSpPr>
          <p:cNvPr id="142350" name="Group 14"/>
          <p:cNvGrpSpPr>
            <a:grpSpLocks/>
          </p:cNvGrpSpPr>
          <p:nvPr/>
        </p:nvGrpSpPr>
        <p:grpSpPr bwMode="auto">
          <a:xfrm>
            <a:off x="533400" y="4838700"/>
            <a:ext cx="7924800" cy="508000"/>
            <a:chOff x="336" y="3048"/>
            <a:chExt cx="4992" cy="320"/>
          </a:xfrm>
        </p:grpSpPr>
        <p:sp>
          <p:nvSpPr>
            <p:cNvPr id="142345" name="Rectangle 9"/>
            <p:cNvSpPr>
              <a:spLocks noChangeArrowheads="1"/>
            </p:cNvSpPr>
            <p:nvPr/>
          </p:nvSpPr>
          <p:spPr bwMode="auto">
            <a:xfrm>
              <a:off x="336" y="3103"/>
              <a:ext cx="49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Answer:</a:t>
              </a:r>
              <a:endParaRPr lang="en-US" sz="2400">
                <a:solidFill>
                  <a:srgbClr val="E01B22"/>
                </a:solidFill>
              </a:endParaRPr>
            </a:p>
          </p:txBody>
        </p:sp>
        <p:pic>
          <p:nvPicPr>
            <p:cNvPr id="142349" name="Picture 13" descr="8-2-1_edits_step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50"/>
            <a:stretch>
              <a:fillRect/>
            </a:stretch>
          </p:blipFill>
          <p:spPr bwMode="auto">
            <a:xfrm>
              <a:off x="1464" y="3048"/>
              <a:ext cx="1411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2348" name="Picture 12" descr="8-2-1_edits_ste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0"/>
          <a:stretch>
            <a:fillRect/>
          </a:stretch>
        </p:blipFill>
        <p:spPr bwMode="auto">
          <a:xfrm>
            <a:off x="2151063" y="2813050"/>
            <a:ext cx="22399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515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 build="p" autoUpdateAnimBg="0" advAuto="0"/>
      <p:bldP spid="14234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113670" name="TPQuestion"/>
          <p:cNvSpPr>
            <a:spLocks noChangeArrowheads="1"/>
          </p:cNvSpPr>
          <p:nvPr/>
        </p:nvSpPr>
        <p:spPr bwMode="auto">
          <a:xfrm>
            <a:off x="476250" y="1495425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80" name="Group 16"/>
          <p:cNvGrpSpPr>
            <a:grpSpLocks/>
          </p:cNvGrpSpPr>
          <p:nvPr/>
        </p:nvGrpSpPr>
        <p:grpSpPr bwMode="auto">
          <a:xfrm>
            <a:off x="857250" y="2295525"/>
            <a:ext cx="2790825" cy="3314700"/>
            <a:chOff x="540" y="1446"/>
            <a:chExt cx="1758" cy="2088"/>
          </a:xfrm>
        </p:grpSpPr>
        <p:sp>
          <p:nvSpPr>
            <p:cNvPr id="11366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464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3675" name="Picture 11" descr="8-2-1_edits_cyp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926"/>
            <a:stretch>
              <a:fillRect/>
            </a:stretch>
          </p:blipFill>
          <p:spPr bwMode="auto">
            <a:xfrm>
              <a:off x="942" y="1446"/>
              <a:ext cx="518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6" name="Picture 12" descr="8-2-1_edits_cyp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38" b="50926"/>
            <a:stretch>
              <a:fillRect/>
            </a:stretch>
          </p:blipFill>
          <p:spPr bwMode="auto">
            <a:xfrm>
              <a:off x="942" y="2028"/>
              <a:ext cx="5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7" name="Picture 13" descr="8-2-1_edits_cyp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38" b="25000"/>
            <a:stretch>
              <a:fillRect/>
            </a:stretch>
          </p:blipFill>
          <p:spPr bwMode="auto">
            <a:xfrm>
              <a:off x="942" y="2616"/>
              <a:ext cx="518" cy="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8" name="Picture 14" descr="8-2-1_edits_cyp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0"/>
            <a:stretch>
              <a:fillRect/>
            </a:stretch>
          </p:blipFill>
          <p:spPr bwMode="auto">
            <a:xfrm>
              <a:off x="942" y="3210"/>
              <a:ext cx="518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3681" name="Picture 17" descr="09Geom08-02-1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466850"/>
            <a:ext cx="2751138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66775" y="41719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3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utoUpdateAnimBg="0"/>
      <p:bldP spid="11367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SLICED" val="False"/>
  <p:tag name="RESPONSES" val="NA,1,5,3;2;1;4;2;"/>
  <p:tag name="CHARTSTRINGSTD" val="1 2 1 1"/>
  <p:tag name="CHARTSTRINGREV" val="1 1 2 1"/>
  <p:tag name="CHARTSTRINGSTDPER" val="0.2 0.4 0.2 0.2"/>
  <p:tag name="CHARTSTRINGREVPER" val="0.2 0.2 0.4 0.2"/>
  <p:tag name="SLIDEORDER" val="7"/>
  <p:tag name="SLIDEGUID" val="A04E094720DE4002944D8029900AE2D8"/>
  <p:tag name="VALUES" val="Incorrect¤Correct¤Incorrect¤Incorrect"/>
  <p:tag name="QUESTIONALIAS" val="Example 1"/>
  <p:tag name="ANSWERSALIAS" val="A¤B¤C¤D"/>
  <p:tag name="RESPONSESGATHER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Correct¤Incorrect¤Incorrect¤Incorrect"/>
  <p:tag name="TOTALRESPONSES" val="5"/>
  <p:tag name="SLICED" val="False"/>
  <p:tag name="RESPONSES" val="NA,1,5,4;3;2;2;4;"/>
  <p:tag name="CHARTSTRINGSTD" val="0 2 1 2"/>
  <p:tag name="CHARTSTRINGREV" val="2 1 2 0"/>
  <p:tag name="CHARTSTRINGSTDPER" val="0 0.4 0.2 0.4"/>
  <p:tag name="CHARTSTRINGREVPER" val="0.4 0.2 0.4 0"/>
  <p:tag name="QUESTIONALIAS" val="Example 2"/>
  <p:tag name="ANSWERSALIAS" val="A¤B¤C¤D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Incorrect¤Correct¤Incorrect¤Incorrect"/>
  <p:tag name="TOTALRESPONSES" val="5"/>
  <p:tag name="SLICED" val="False"/>
  <p:tag name="RESPONSES" val="NA,1,5,3;3;4;3;2;"/>
  <p:tag name="CHARTSTRINGSTD" val="0 1 3 1"/>
  <p:tag name="CHARTSTRINGREV" val="1 3 1 0"/>
  <p:tag name="CHARTSTRINGSTDPER" val="0 0.2 0.6 0.2"/>
  <p:tag name="CHARTSTRINGREVPER" val="0.2 0.6 0.2 0"/>
  <p:tag name="QUESTIONALIAS" val="Example 4"/>
  <p:tag name="ANSWERSALIAS" val="A¤B¤C¤D"/>
  <p:tag name="RESPONSESGATHER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9ED9C074B214CFFACBC9382EA846C31"/>
  <p:tag name="VALUES" val="Incorrect¤Incorrect¤Incorrect¤Correct"/>
  <p:tag name="TOTALRESPONSES" val="5"/>
  <p:tag name="SLICED" val="False"/>
  <p:tag name="RESPONSES" val="NA,1,5,1;1;2;2;3;"/>
  <p:tag name="CHARTSTRINGSTD" val="2 2 1 0"/>
  <p:tag name="CHARTSTRINGREV" val="0 1 2 2"/>
  <p:tag name="CHARTSTRINGSTDPER" val="0.4 0.4 0.2 0"/>
  <p:tag name="CHARTSTRINGREVPER" val="0 0.2 0.4 0.4"/>
  <p:tag name="QUESTIONALIAS" val="Example 4"/>
  <p:tag name="ANSWERSALIAS" val="A¤B¤C¤D"/>
  <p:tag name="RESPONSESGATHER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Correct¤Incorrect¤Incorrect"/>
  <p:tag name="TOTALRESPONSES" val="5"/>
  <p:tag name="SLICED" val="False"/>
  <p:tag name="RESPONSES" val="NA,1,5,1;4;4;2;4;"/>
  <p:tag name="CHARTSTRINGSTD" val="1 1 0 3"/>
  <p:tag name="CHARTSTRINGREV" val="3 0 1 1"/>
  <p:tag name="CHARTSTRINGSTDPER" val="0.2 0.2 0 0.6"/>
  <p:tag name="CHARTSTRINGREVPER" val="0.6 0 0.2 0.2"/>
  <p:tag name="QUESTIONALIAS" val="Example 3"/>
  <p:tag name="ANSWERSALIAS" val="A¤B¤C¤D"/>
  <p:tag name="RESPONSESGATHER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TOTALRESPONSES" val="5"/>
  <p:tag name="SLICED" val="False"/>
  <p:tag name="RESPONSES" val="NA,1,5,3;2;1;4;2;"/>
  <p:tag name="CHARTSTRINGSTD" val="1 2 1 1"/>
  <p:tag name="CHARTSTRINGREV" val="1 1 2 1"/>
  <p:tag name="CHARTSTRINGSTDPER" val="0.2 0.4 0.2 0.2"/>
  <p:tag name="CHARTSTRINGREVPER" val="0.2 0.2 0.4 0.2"/>
  <p:tag name="VALUES" val="Incorrect¤Incorrect¤Correct¤Incorrect"/>
  <p:tag name="QUESTIONALIAS" val="Example 1A"/>
  <p:tag name="ANSWERSALIAS" val="A¤B¤C¤D"/>
  <p:tag name="RESPONSESGATHERED" val="False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570</Words>
  <Application>Microsoft Office PowerPoint</Application>
  <PresentationFormat>On-screen Show (4:3)</PresentationFormat>
  <Paragraphs>156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Vocabulary</vt:lpstr>
      <vt:lpstr>Concept</vt:lpstr>
      <vt:lpstr>Example 1</vt:lpstr>
      <vt:lpstr>Example 1</vt:lpstr>
      <vt:lpstr>Example 1</vt:lpstr>
      <vt:lpstr>Example 1</vt:lpstr>
      <vt:lpstr>Example 1A</vt:lpstr>
      <vt:lpstr>Example 1</vt:lpstr>
      <vt:lpstr>Concept</vt:lpstr>
      <vt:lpstr>Example 2</vt:lpstr>
      <vt:lpstr>Example 2</vt:lpstr>
      <vt:lpstr>Example 2</vt:lpstr>
      <vt:lpstr>Concept</vt:lpstr>
      <vt:lpstr>Concept</vt:lpstr>
      <vt:lpstr>Example 4</vt:lpstr>
      <vt:lpstr>Example 4</vt:lpstr>
      <vt:lpstr>Example 4</vt:lpstr>
      <vt:lpstr>Example 4</vt:lpstr>
      <vt:lpstr>Example 4</vt:lpstr>
      <vt:lpstr>Example 4</vt:lpstr>
      <vt:lpstr>End of the Lesson</vt:lpstr>
      <vt:lpstr>Example 3</vt:lpstr>
      <vt:lpstr>Example 3</vt:lpstr>
      <vt:lpstr>Example 3</vt:lpstr>
      <vt:lpstr>Example 3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2</cp:revision>
  <dcterms:created xsi:type="dcterms:W3CDTF">2013-04-09T17:00:41Z</dcterms:created>
  <dcterms:modified xsi:type="dcterms:W3CDTF">2013-04-10T15:14:01Z</dcterms:modified>
</cp:coreProperties>
</file>