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6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4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55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95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27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11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19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49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15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86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7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67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528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5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49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74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29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8731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98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85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54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37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438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3269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68939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16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9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7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278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23312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89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728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02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468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223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9118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2226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899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946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136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93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57219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208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2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191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271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640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29573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84735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614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9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5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23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92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481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hyperlink" Target="11Math_PRECAL_CR01.ppt" TargetMode="Externa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connected.mcgraw-hill.com/connected/" TargetMode="Externa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4.xml"/><Relationship Id="rId21" Type="http://schemas.openxmlformats.org/officeDocument/2006/relationships/hyperlink" Target="http://connected.mcgraw-hill.com/connected/" TargetMode="Externa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0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9.png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19" Type="http://schemas.openxmlformats.org/officeDocument/2006/relationships/hyperlink" Target="11Math_PRECAL_CR01.ppt" TargetMode="Externa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Relationship Id="rId22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slide" Target="../slides/slide1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0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9.png"/><Relationship Id="rId20" Type="http://schemas.openxmlformats.org/officeDocument/2006/relationships/hyperlink" Target="11Math_PRECAL_CR01.ppt" TargetMode="Externa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2.jpeg"/><Relationship Id="rId22" Type="http://schemas.openxmlformats.org/officeDocument/2006/relationships/hyperlink" Target="http://connected.mcgraw-hill.com/connected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6.xml"/><Relationship Id="rId21" Type="http://schemas.openxmlformats.org/officeDocument/2006/relationships/hyperlink" Target="http://connected.mcgraw-hill.com/connected/" TargetMode="Externa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slide" Target="../slides/slide1.xml"/><Relationship Id="rId25" Type="http://schemas.openxmlformats.org/officeDocument/2006/relationships/image" Target="../media/image13.jpe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0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9.png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43.xml"/><Relationship Id="rId19" Type="http://schemas.openxmlformats.org/officeDocument/2006/relationships/hyperlink" Target="11Math_PRECAL_CR01.ppt" TargetMode="Externa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Relationship Id="rId22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18" Type="http://schemas.openxmlformats.org/officeDocument/2006/relationships/slide" Target="../slides/slide1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0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9.png"/><Relationship Id="rId20" Type="http://schemas.openxmlformats.org/officeDocument/2006/relationships/hyperlink" Target="11Math_PRECAL_CR01.ppt" TargetMode="Externa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4.jpeg"/><Relationship Id="rId22" Type="http://schemas.openxmlformats.org/officeDocument/2006/relationships/hyperlink" Target="http://connected.mcgraw-hill.com/connected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5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6" name="border_2" descr="11_PreCalc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3"/>
          <a:stretch>
            <a:fillRect/>
          </a:stretch>
        </p:blipFill>
        <p:spPr bwMode="hidden">
          <a:xfrm>
            <a:off x="2743200" y="6162675"/>
            <a:ext cx="6400800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7897" name="exit" descr="09_PAlg-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globe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7" name="CR" descr="09_PAlg-Ch Resources">
            <a:hlinkClick r:id="rId18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9" name="LM_art" descr="Lesson Menu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714375"/>
            <a:ext cx="36830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20" name="title" descr="11_PC LT 01-07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21" name="number" descr="09PreAlg LNHeader01-07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40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95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2796" name="border_2" descr="11_PreCalc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4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5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6" name="menu" descr="09_PAlg-Home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7" name="cr" descr="09_PAlg-Ch Resources">
            <a:hlinkClick r:id="rId19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8" name="globe" descr="09_PAlg-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9" name="title" descr="11_PC LT 01-07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10" name="number" descr="09PreAlg LNHeader01-07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08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53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69654" name="example_1" descr="Example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7350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5" name="border_2" descr="11_PreCalc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3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4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5" name="menu" descr="09_PAlg-Home">
            <a:hlinkClick r:id="rId18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6" name="cr" descr="09_PAlg-Ch Resources">
            <a:hlinkClick r:id="rId20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8" name="globe" descr="09_PAlg-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9" name="title" descr="11_PC LT 01-07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70" name="number" descr="09PreAlg LNHeader01-07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0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5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0677" name="border_2" descr="11_PreCalc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9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0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1" name="menu" descr="09_PAlg-Home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2" name="cr" descr="09_PAlg-Ch Resources">
            <a:hlinkClick r:id="rId19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5" name="globe" descr="09_PAlg-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6" name="title" descr="11_PC LT 01-07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87" name="number" descr="09PreAlg LNHeader01-07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88" name="Example 2" descr="Example2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64338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59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9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1700" name="example_3" descr="Example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64338" cy="299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1" name="border_2" descr="11_PreCalc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3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4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5" name="menu" descr="09_PAlg-Home">
            <a:hlinkClick r:id="rId18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9" name="cr" descr="09_PAlg-Ch Resources">
            <a:hlinkClick r:id="rId20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0" name="globe" descr="09_PAlg-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1" name="title" descr="11_PC LT 01-07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2" name="number" descr="09PreAlg LNHeader01-07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32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0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9.xml"/><Relationship Id="rId5" Type="http://schemas.openxmlformats.org/officeDocument/2006/relationships/image" Target="../media/image24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10" name="splash" descr="11_PreCalc_Splash_00-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11" name="arm" descr="11_PreCalc_Splash_Arm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98"/>
          <a:stretch>
            <a:fillRect/>
          </a:stretch>
        </p:blipFill>
        <p:spPr bwMode="auto">
          <a:xfrm>
            <a:off x="1895475" y="0"/>
            <a:ext cx="3438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Splash Screen</a:t>
            </a:r>
          </a:p>
        </p:txBody>
      </p:sp>
      <p:pic>
        <p:nvPicPr>
          <p:cNvPr id="36914" name="splash_number" descr="09PreAlg LNHeader01-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829050" y="46482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15" name="Picture 51" descr="11_PreCalc Splash BandAid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r="37500"/>
          <a:stretch>
            <a:fillRect/>
          </a:stretch>
        </p:blipFill>
        <p:spPr bwMode="auto">
          <a:xfrm>
            <a:off x="5334000" y="0"/>
            <a:ext cx="381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13" name="splash_title" descr="11_PC LT 01-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095375" y="4886325"/>
            <a:ext cx="7340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057228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318467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Find Inverse Functions Algebraically</a:t>
            </a:r>
          </a:p>
        </p:txBody>
      </p:sp>
      <p:grpSp>
        <p:nvGrpSpPr>
          <p:cNvPr id="318476" name="Group 12"/>
          <p:cNvGrpSpPr>
            <a:grpSpLocks/>
          </p:cNvGrpSpPr>
          <p:nvPr/>
        </p:nvGrpSpPr>
        <p:grpSpPr bwMode="auto">
          <a:xfrm>
            <a:off x="876300" y="4876800"/>
            <a:ext cx="7581900" cy="795338"/>
            <a:chOff x="552" y="3330"/>
            <a:chExt cx="4776" cy="501"/>
          </a:xfrm>
        </p:grpSpPr>
        <p:sp>
          <p:nvSpPr>
            <p:cNvPr id="318468" name="ans"/>
            <p:cNvSpPr>
              <a:spLocks noChangeArrowheads="1"/>
            </p:cNvSpPr>
            <p:nvPr/>
          </p:nvSpPr>
          <p:spPr bwMode="auto">
            <a:xfrm>
              <a:off x="552" y="3433"/>
              <a:ext cx="477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485900" indent="-1485900"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b="1">
                  <a:solidFill>
                    <a:srgbClr val="0066B3"/>
                  </a:solidFill>
                </a:rPr>
                <a:t>Answer:</a:t>
              </a:r>
              <a:r>
                <a:rPr lang="en-US" sz="2400">
                  <a:solidFill>
                    <a:srgbClr val="962E45"/>
                  </a:solidFill>
                </a:rPr>
                <a:t> 	</a:t>
              </a:r>
              <a:r>
                <a:rPr lang="en-US" sz="2400" i="1">
                  <a:solidFill>
                    <a:srgbClr val="962E45"/>
                  </a:solidFill>
                  <a:ea typeface="Times New Roman" pitchFamily="18" charset="0"/>
                  <a:cs typeface="Arial" pitchFamily="34" charset="0"/>
                </a:rPr>
                <a:t>f</a:t>
              </a:r>
              <a:r>
                <a:rPr lang="en-US" sz="800" i="1">
                  <a:solidFill>
                    <a:srgbClr val="962E45"/>
                  </a:solidFill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400" baseline="30000">
                  <a:solidFill>
                    <a:srgbClr val="962E45"/>
                  </a:solidFill>
                  <a:ea typeface="Times New Roman" pitchFamily="18" charset="0"/>
                  <a:cs typeface="Arial" pitchFamily="34" charset="0"/>
                </a:rPr>
                <a:t>–1</a:t>
              </a:r>
              <a:r>
                <a:rPr lang="en-US" sz="2400">
                  <a:solidFill>
                    <a:srgbClr val="962E45"/>
                  </a:solidFill>
                  <a:ea typeface="Times New Roman" pitchFamily="18" charset="0"/>
                  <a:cs typeface="Arial" pitchFamily="34" charset="0"/>
                </a:rPr>
                <a:t> exists;  </a:t>
              </a:r>
            </a:p>
          </p:txBody>
        </p:sp>
        <p:pic>
          <p:nvPicPr>
            <p:cNvPr id="318475" name="Picture 11" descr="Eqn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" y="3330"/>
              <a:ext cx="1226" cy="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8484" name="Group 20"/>
          <p:cNvGrpSpPr>
            <a:grpSpLocks/>
          </p:cNvGrpSpPr>
          <p:nvPr/>
        </p:nvGrpSpPr>
        <p:grpSpPr bwMode="auto">
          <a:xfrm>
            <a:off x="876300" y="1309688"/>
            <a:ext cx="7581900" cy="2924175"/>
            <a:chOff x="552" y="825"/>
            <a:chExt cx="4776" cy="1842"/>
          </a:xfrm>
        </p:grpSpPr>
        <p:sp>
          <p:nvSpPr>
            <p:cNvPr id="318471" name="txt_box"/>
            <p:cNvSpPr>
              <a:spLocks noChangeArrowheads="1"/>
            </p:cNvSpPr>
            <p:nvPr/>
          </p:nvSpPr>
          <p:spPr bwMode="auto">
            <a:xfrm>
              <a:off x="552" y="825"/>
              <a:ext cx="4776" cy="1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From the graph, you can see that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f</a:t>
              </a:r>
              <a:r>
                <a:rPr lang="en-US" sz="800" i="1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  </a:t>
              </a:r>
              <a:r>
                <a:rPr lang="en-US" sz="2400" baseline="300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–</a:t>
              </a:r>
              <a:r>
                <a:rPr lang="en-US" sz="2400" baseline="400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1 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has domain</a:t>
              </a:r>
              <a:b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</a:b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                             and range                             .</a:t>
              </a:r>
              <a:r>
                <a:rPr lang="en-US" sz="28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The domain and range of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f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 is equal to the range and domain of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f</a:t>
              </a:r>
              <a:r>
                <a:rPr lang="en-US" sz="800" i="1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400" baseline="300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–</a:t>
              </a:r>
              <a:r>
                <a:rPr lang="en-US" sz="2400" baseline="400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1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, respectively. Therefore, it is not necessary to restrict the domain of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f</a:t>
              </a:r>
              <a:r>
                <a:rPr lang="en-US" sz="800" i="1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400" baseline="300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–</a:t>
              </a:r>
              <a:r>
                <a:rPr lang="en-US" sz="2400" baseline="400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1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. </a:t>
              </a:r>
            </a:p>
          </p:txBody>
        </p:sp>
        <p:pic>
          <p:nvPicPr>
            <p:cNvPr id="318477" name="Picture 13" descr="Eqn22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55"/>
            <a:stretch>
              <a:fillRect/>
            </a:stretch>
          </p:blipFill>
          <p:spPr bwMode="auto">
            <a:xfrm>
              <a:off x="1488" y="1215"/>
              <a:ext cx="636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8478" name="Picture 14" descr="Eqn22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421"/>
            <a:stretch>
              <a:fillRect/>
            </a:stretch>
          </p:blipFill>
          <p:spPr bwMode="auto">
            <a:xfrm>
              <a:off x="3024" y="1200"/>
              <a:ext cx="672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8480" name="Picture 16" descr="Eqn22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697"/>
            <a:stretch>
              <a:fillRect/>
            </a:stretch>
          </p:blipFill>
          <p:spPr bwMode="auto">
            <a:xfrm>
              <a:off x="582" y="1215"/>
              <a:ext cx="714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8481" name="Picture 17" descr="Eqn22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45"/>
            <a:stretch>
              <a:fillRect/>
            </a:stretch>
          </p:blipFill>
          <p:spPr bwMode="auto">
            <a:xfrm>
              <a:off x="3936" y="1200"/>
              <a:ext cx="63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8482" name="txt_box"/>
            <p:cNvSpPr>
              <a:spLocks noChangeArrowheads="1"/>
            </p:cNvSpPr>
            <p:nvPr/>
          </p:nvSpPr>
          <p:spPr bwMode="auto">
            <a:xfrm>
              <a:off x="1230" y="1326"/>
              <a:ext cx="38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</a:t>
              </a:r>
            </a:p>
          </p:txBody>
        </p:sp>
        <p:sp>
          <p:nvSpPr>
            <p:cNvPr id="318483" name="txt_box"/>
            <p:cNvSpPr>
              <a:spLocks noChangeArrowheads="1"/>
            </p:cNvSpPr>
            <p:nvPr/>
          </p:nvSpPr>
          <p:spPr bwMode="auto">
            <a:xfrm>
              <a:off x="3684" y="1326"/>
              <a:ext cx="38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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206831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Concept 3</a:t>
            </a:r>
          </a:p>
        </p:txBody>
      </p:sp>
      <p:pic>
        <p:nvPicPr>
          <p:cNvPr id="211974" name="Picture 6" descr="11Pcal_01_07_c_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7"/>
          <a:stretch>
            <a:fillRect/>
          </a:stretch>
        </p:blipFill>
        <p:spPr bwMode="auto">
          <a:xfrm>
            <a:off x="650875" y="1336675"/>
            <a:ext cx="7851775" cy="15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44862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9232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Verify Inverse Functions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876300" y="2703513"/>
            <a:ext cx="75723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Show that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</a:t>
            </a:r>
            <a:r>
              <a:rPr lang="en-US" sz="8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[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g</a:t>
            </a:r>
            <a:r>
              <a:rPr lang="en-US" sz="8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(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)] =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and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g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[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</a:t>
            </a:r>
            <a:r>
              <a:rPr lang="en-US" sz="8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(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)] =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x.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9235" name="Picture 19" descr="Eqn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8575"/>
            <a:ext cx="6810375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3" name="Picture 27" descr="Eqn4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18"/>
          <a:stretch>
            <a:fillRect/>
          </a:stretch>
        </p:blipFill>
        <p:spPr bwMode="auto">
          <a:xfrm>
            <a:off x="962025" y="3200400"/>
            <a:ext cx="72009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47" name="Group 31"/>
          <p:cNvGrpSpPr>
            <a:grpSpLocks/>
          </p:cNvGrpSpPr>
          <p:nvPr/>
        </p:nvGrpSpPr>
        <p:grpSpPr bwMode="auto">
          <a:xfrm>
            <a:off x="962025" y="4114800"/>
            <a:ext cx="7305675" cy="923925"/>
            <a:chOff x="606" y="2592"/>
            <a:chExt cx="4602" cy="582"/>
          </a:xfrm>
        </p:grpSpPr>
        <p:pic>
          <p:nvPicPr>
            <p:cNvPr id="9244" name="Picture 28" descr="Eqn41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7" t="33882" b="31882"/>
            <a:stretch>
              <a:fillRect/>
            </a:stretch>
          </p:blipFill>
          <p:spPr bwMode="auto">
            <a:xfrm>
              <a:off x="3090" y="2592"/>
              <a:ext cx="2118" cy="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46" name="Picture 30" descr="Eqn41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82" r="47751" b="31882"/>
            <a:stretch>
              <a:fillRect/>
            </a:stretch>
          </p:blipFill>
          <p:spPr bwMode="auto">
            <a:xfrm>
              <a:off x="606" y="2592"/>
              <a:ext cx="2370" cy="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49" name="Group 33"/>
          <p:cNvGrpSpPr>
            <a:grpSpLocks/>
          </p:cNvGrpSpPr>
          <p:nvPr/>
        </p:nvGrpSpPr>
        <p:grpSpPr bwMode="auto">
          <a:xfrm>
            <a:off x="962025" y="5029200"/>
            <a:ext cx="7429500" cy="533400"/>
            <a:chOff x="606" y="3168"/>
            <a:chExt cx="4680" cy="336"/>
          </a:xfrm>
        </p:grpSpPr>
        <p:pic>
          <p:nvPicPr>
            <p:cNvPr id="9245" name="Picture 29" descr="Eqn41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39" t="67764" b="12471"/>
            <a:stretch>
              <a:fillRect/>
            </a:stretch>
          </p:blipFill>
          <p:spPr bwMode="auto">
            <a:xfrm>
              <a:off x="3360" y="3168"/>
              <a:ext cx="1926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48" name="Picture 32" descr="Eqn41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64" r="62566" b="15294"/>
            <a:stretch>
              <a:fillRect/>
            </a:stretch>
          </p:blipFill>
          <p:spPr bwMode="auto">
            <a:xfrm>
              <a:off x="606" y="3168"/>
              <a:ext cx="1698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54" name="Group 38"/>
          <p:cNvGrpSpPr>
            <a:grpSpLocks/>
          </p:cNvGrpSpPr>
          <p:nvPr/>
        </p:nvGrpSpPr>
        <p:grpSpPr bwMode="auto">
          <a:xfrm>
            <a:off x="962025" y="5562600"/>
            <a:ext cx="7477125" cy="381000"/>
            <a:chOff x="606" y="3504"/>
            <a:chExt cx="4710" cy="240"/>
          </a:xfrm>
        </p:grpSpPr>
        <p:pic>
          <p:nvPicPr>
            <p:cNvPr id="9242" name="Picture 26" descr="Eqn41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39" t="90352"/>
            <a:stretch>
              <a:fillRect/>
            </a:stretch>
          </p:blipFill>
          <p:spPr bwMode="auto">
            <a:xfrm>
              <a:off x="3390" y="3552"/>
              <a:ext cx="1926" cy="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2" name="Picture 36" descr="Eqn41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529" r="76323" b="-1646"/>
            <a:stretch>
              <a:fillRect/>
            </a:stretch>
          </p:blipFill>
          <p:spPr bwMode="auto">
            <a:xfrm>
              <a:off x="606" y="3504"/>
              <a:ext cx="1074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35659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9232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Verify Inverse Functions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838200" y="2170113"/>
            <a:ext cx="75723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Show that </a:t>
            </a:r>
            <a:r>
              <a:rPr lang="en-US" sz="2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</a:t>
            </a:r>
            <a:r>
              <a:rPr lang="en-US" sz="8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[</a:t>
            </a:r>
            <a:r>
              <a:rPr lang="en-US" sz="2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g</a:t>
            </a:r>
            <a:r>
              <a:rPr lang="en-US" sz="8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)] = </a:t>
            </a:r>
            <a:r>
              <a:rPr lang="en-US" sz="2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and </a:t>
            </a:r>
            <a:r>
              <a:rPr lang="en-US" sz="2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g 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[</a:t>
            </a:r>
            <a:r>
              <a:rPr lang="en-US" sz="2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</a:t>
            </a:r>
            <a:r>
              <a:rPr lang="en-US" sz="8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)] = </a:t>
            </a:r>
            <a:r>
              <a:rPr lang="en-US" sz="2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x.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38212" y="1371600"/>
            <a:ext cx="75723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</a:t>
            </a:r>
            <a:r>
              <a:rPr lang="en-US" sz="8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) 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= </a:t>
            </a:r>
            <a:r>
              <a:rPr lang="en-US" sz="2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 - 6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     and      </a:t>
            </a:r>
            <a:r>
              <a:rPr lang="en-US" sz="2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) 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= 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n-US" sz="2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 + 6.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700211" y="1636713"/>
            <a:ext cx="966789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 + 2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946939" y="1676691"/>
            <a:ext cx="966789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1 - x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814512" y="1692281"/>
            <a:ext cx="685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>
            <a:off x="4973133" y="1680736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848443" y="2895600"/>
            <a:ext cx="2961558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f[g(x)] = 2x + 6  - 6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2042461" y="3232868"/>
            <a:ext cx="8531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2005011" y="3189136"/>
            <a:ext cx="966789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1 - x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1905000" y="3542004"/>
            <a:ext cx="1676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2007394" y="3951136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1976939" y="3570136"/>
            <a:ext cx="2961558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2x + 6  + 2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1981200" y="3951136"/>
            <a:ext cx="966789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1 - x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871355" y="3204596"/>
            <a:ext cx="381000" cy="2216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2870201" y="3927412"/>
            <a:ext cx="381000" cy="2216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3157895" y="3254324"/>
            <a:ext cx="2371367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1200" i="1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Mult</a:t>
            </a:r>
            <a:r>
              <a:rPr lang="en-US" sz="12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 for common denominator</a:t>
            </a:r>
            <a:endParaRPr lang="en-US" sz="12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3058966" y="3993147"/>
            <a:ext cx="2371367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1200" i="1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Mult</a:t>
            </a:r>
            <a:r>
              <a:rPr lang="en-US" sz="12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 for common denominator</a:t>
            </a:r>
            <a:endParaRPr lang="en-US" sz="12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5257800" y="2928068"/>
            <a:ext cx="2961558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=    2x + 6  - 6 + 6x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5852461" y="3265336"/>
            <a:ext cx="21485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6403650" y="3230559"/>
            <a:ext cx="966789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1 - x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5562600" y="3574472"/>
            <a:ext cx="2743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5817394" y="3983604"/>
            <a:ext cx="21836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6403649" y="3983604"/>
            <a:ext cx="966789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1 - x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5725242" y="3558872"/>
            <a:ext cx="2961558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2x + 6  + 2 – 2x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821710" y="4680668"/>
            <a:ext cx="2371367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12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Simplify and </a:t>
            </a:r>
            <a:r>
              <a:rPr lang="en-US" sz="1200" i="1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mult</a:t>
            </a:r>
            <a:r>
              <a:rPr lang="en-US" sz="12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 By </a:t>
            </a:r>
            <a:r>
              <a:rPr lang="en-US" sz="1200" i="1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reciprical</a:t>
            </a:r>
            <a:endParaRPr lang="en-US" sz="12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3352800" y="4251679"/>
            <a:ext cx="2209800" cy="5582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114800" y="3107966"/>
            <a:ext cx="1066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4114800" y="3782502"/>
            <a:ext cx="1143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Text Box 18"/>
          <p:cNvSpPr txBox="1">
            <a:spLocks noChangeArrowheads="1"/>
          </p:cNvSpPr>
          <p:nvPr/>
        </p:nvSpPr>
        <p:spPr bwMode="auto">
          <a:xfrm>
            <a:off x="1007626" y="4939200"/>
            <a:ext cx="1321596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=    8x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1447800" y="5290268"/>
            <a:ext cx="68536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 Box 18"/>
          <p:cNvSpPr txBox="1">
            <a:spLocks noChangeArrowheads="1"/>
          </p:cNvSpPr>
          <p:nvPr/>
        </p:nvSpPr>
        <p:spPr bwMode="auto">
          <a:xfrm>
            <a:off x="1319211" y="5322736"/>
            <a:ext cx="966789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1 - x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3" name="Text Box 18"/>
          <p:cNvSpPr txBox="1">
            <a:spLocks noChangeArrowheads="1"/>
          </p:cNvSpPr>
          <p:nvPr/>
        </p:nvSpPr>
        <p:spPr bwMode="auto">
          <a:xfrm>
            <a:off x="2514600" y="4934652"/>
            <a:ext cx="966789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1 - x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2693373" y="5290268"/>
            <a:ext cx="583227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8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65" name="Straight Connector 64"/>
          <p:cNvCxnSpPr/>
          <p:nvPr/>
        </p:nvCxnSpPr>
        <p:spPr bwMode="auto">
          <a:xfrm>
            <a:off x="2579109" y="5301813"/>
            <a:ext cx="68536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 Box 18"/>
          <p:cNvSpPr txBox="1">
            <a:spLocks noChangeArrowheads="1"/>
          </p:cNvSpPr>
          <p:nvPr/>
        </p:nvSpPr>
        <p:spPr bwMode="auto">
          <a:xfrm>
            <a:off x="3682780" y="4985468"/>
            <a:ext cx="1321596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=    8x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7" name="Text Box 18"/>
          <p:cNvSpPr txBox="1">
            <a:spLocks noChangeArrowheads="1"/>
          </p:cNvSpPr>
          <p:nvPr/>
        </p:nvSpPr>
        <p:spPr bwMode="auto">
          <a:xfrm>
            <a:off x="4876800" y="4992325"/>
            <a:ext cx="1321596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=    x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8" name="Text Box 18"/>
          <p:cNvSpPr txBox="1">
            <a:spLocks noChangeArrowheads="1"/>
          </p:cNvSpPr>
          <p:nvPr/>
        </p:nvSpPr>
        <p:spPr bwMode="auto">
          <a:xfrm>
            <a:off x="4191000" y="5366468"/>
            <a:ext cx="444864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8</a:t>
            </a:r>
            <a:endParaRPr lang="en-US" sz="24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4115015" y="5366468"/>
            <a:ext cx="68536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Text Box 18"/>
          <p:cNvSpPr txBox="1">
            <a:spLocks noChangeArrowheads="1"/>
          </p:cNvSpPr>
          <p:nvPr/>
        </p:nvSpPr>
        <p:spPr bwMode="auto">
          <a:xfrm>
            <a:off x="1143000" y="4999570"/>
            <a:ext cx="14192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40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(     )</a:t>
            </a:r>
            <a:endParaRPr lang="en-US" sz="40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5" name="Text Box 18"/>
          <p:cNvSpPr txBox="1">
            <a:spLocks noChangeArrowheads="1"/>
          </p:cNvSpPr>
          <p:nvPr/>
        </p:nvSpPr>
        <p:spPr bwMode="auto">
          <a:xfrm>
            <a:off x="2286000" y="4967102"/>
            <a:ext cx="14192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40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(     )</a:t>
            </a:r>
            <a:endParaRPr lang="en-US" sz="40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219" name="Rectangle 9218"/>
          <p:cNvSpPr/>
          <p:nvPr/>
        </p:nvSpPr>
        <p:spPr bwMode="auto">
          <a:xfrm>
            <a:off x="762000" y="809625"/>
            <a:ext cx="1702594" cy="39687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77" name="Text Box 18"/>
          <p:cNvSpPr txBox="1">
            <a:spLocks noChangeArrowheads="1"/>
          </p:cNvSpPr>
          <p:nvPr/>
        </p:nvSpPr>
        <p:spPr bwMode="auto">
          <a:xfrm>
            <a:off x="685800" y="837168"/>
            <a:ext cx="18951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0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Page 70 # 36a</a:t>
            </a:r>
            <a:endParaRPr lang="en-US" sz="2000" b="1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57607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 autoUpdateAnimBg="0"/>
      <p:bldP spid="37" grpId="0" build="p" autoUpdateAnimBg="0"/>
      <p:bldP spid="38" grpId="0" build="p" autoUpdateAnimBg="0"/>
      <p:bldP spid="48" grpId="0" build="p" autoUpdateAnimBg="0"/>
      <p:bldP spid="51" grpId="0" build="p" autoUpdateAnimBg="0"/>
      <p:bldP spid="59" grpId="0" build="p" autoUpdateAnimBg="0"/>
      <p:bldP spid="64" grpId="0" build="p" autoUpdateAnimBg="0"/>
      <p:bldP spid="66" grpId="0" build="p" autoUpdateAnimBg="0"/>
      <p:bldP spid="67" grpId="0" build="p" autoUpdateAnimBg="0"/>
      <p:bldP spid="68" grpId="0" build="p" autoUpdateAnimBg="0"/>
      <p:bldP spid="74" grpId="0" build="p" autoUpdateAnimBg="0"/>
      <p:bldP spid="7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Concept 1</a:t>
            </a:r>
          </a:p>
        </p:txBody>
      </p:sp>
      <p:pic>
        <p:nvPicPr>
          <p:cNvPr id="146443" name="Picture 11" descr="11Pcal_01_07_a_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336675"/>
            <a:ext cx="785177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67909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5131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Apply the Horizontal Line Test</a:t>
            </a:r>
          </a:p>
        </p:txBody>
      </p:sp>
      <p:sp>
        <p:nvSpPr>
          <p:cNvPr id="5903" name="txt_box"/>
          <p:cNvSpPr>
            <a:spLocks noChangeArrowheads="1"/>
          </p:cNvSpPr>
          <p:nvPr/>
        </p:nvSpPr>
        <p:spPr bwMode="auto">
          <a:xfrm>
            <a:off x="876300" y="1503363"/>
            <a:ext cx="756285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pitchFamily="34" charset="0"/>
              </a:rPr>
              <a:t>A.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Graph the function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f</a:t>
            </a:r>
            <a:r>
              <a:rPr lang="en-US" sz="8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(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)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= 4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sz="8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baseline="40000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2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+ 4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x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+ 1 using a graphing calculator, and apply the horizontal line test to determine whether its inverse function exists. Write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yes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or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no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5904" name="Text Box 784"/>
          <p:cNvSpPr txBox="1">
            <a:spLocks noChangeArrowheads="1"/>
          </p:cNvSpPr>
          <p:nvPr/>
        </p:nvSpPr>
        <p:spPr bwMode="auto">
          <a:xfrm>
            <a:off x="876300" y="3008313"/>
            <a:ext cx="461010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The graph of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</a:t>
            </a:r>
            <a:r>
              <a:rPr lang="en-US" sz="8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(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)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= 4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sz="8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n-US" sz="2400" i="1" baseline="3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+ 4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+ 1 shows that it is possible to find a horizontal line that intersects the graph of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</a:t>
            </a:r>
            <a:r>
              <a:rPr lang="en-US" sz="8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(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) more than once. Therefore, you can conclude that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</a:t>
            </a:r>
            <a:r>
              <a:rPr lang="en-US" sz="2400" i="1" baseline="4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–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1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does not exist. </a:t>
            </a:r>
          </a:p>
        </p:txBody>
      </p:sp>
      <p:sp>
        <p:nvSpPr>
          <p:cNvPr id="5912" name="ans"/>
          <p:cNvSpPr>
            <a:spLocks noChangeArrowheads="1"/>
          </p:cNvSpPr>
          <p:nvPr/>
        </p:nvSpPr>
        <p:spPr bwMode="auto">
          <a:xfrm>
            <a:off x="533400" y="5384800"/>
            <a:ext cx="7924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828800" indent="-1484313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</a:rPr>
              <a:t>Answer:</a:t>
            </a:r>
            <a:r>
              <a:rPr lang="en-US" sz="2400">
                <a:solidFill>
                  <a:srgbClr val="962E45"/>
                </a:solidFill>
              </a:rPr>
              <a:t> 	</a:t>
            </a:r>
            <a:r>
              <a:rPr lang="pt-BR" sz="2400">
                <a:solidFill>
                  <a:srgbClr val="962E45"/>
                </a:solidFill>
                <a:ea typeface="Times New Roman" pitchFamily="18" charset="0"/>
                <a:cs typeface="Arial" pitchFamily="34" charset="0"/>
              </a:rPr>
              <a:t>no </a:t>
            </a:r>
            <a:endParaRPr lang="en-US" sz="2400">
              <a:solidFill>
                <a:srgbClr val="962E45"/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913" name="Picture 793" descr="11Pcal_01_07_01_A_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2895600"/>
            <a:ext cx="3276600" cy="29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09509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3" grpId="0" build="p" autoUpdateAnimBg="0" advAuto="0"/>
      <p:bldP spid="5904" grpId="0" build="p" autoUpdateAnimBg="0"/>
      <p:bldP spid="591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305155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Apply the Horizontal Line Test</a:t>
            </a:r>
          </a:p>
        </p:txBody>
      </p:sp>
      <p:sp>
        <p:nvSpPr>
          <p:cNvPr id="305156" name="txt_box"/>
          <p:cNvSpPr>
            <a:spLocks noChangeArrowheads="1"/>
          </p:cNvSpPr>
          <p:nvPr/>
        </p:nvSpPr>
        <p:spPr bwMode="auto">
          <a:xfrm>
            <a:off x="876300" y="1503363"/>
            <a:ext cx="756285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pitchFamily="34" charset="0"/>
              </a:rPr>
              <a:t>B.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Graph the function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f</a:t>
            </a:r>
            <a:r>
              <a:rPr lang="en-US" sz="8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(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) =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sz="8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baseline="40000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5</a:t>
            </a:r>
            <a:r>
              <a:rPr lang="en-US" sz="2400" b="1" i="1" baseline="30000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+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sz="8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baseline="40000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3</a:t>
            </a:r>
            <a:r>
              <a:rPr lang="en-US" sz="2400" b="1" i="1" baseline="30000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– 1 using a graphing calculator, and apply the horizontal line test to determine whether its inverse function exists. Write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yes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or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no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876300" y="3008313"/>
            <a:ext cx="4381500" cy="239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The graph of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</a:t>
            </a:r>
            <a:r>
              <a:rPr lang="en-US" sz="8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(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)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=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sz="8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5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+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sz="8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3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– 1 shows that it is not possible to find a horizontal line that intersects the graph of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</a:t>
            </a:r>
            <a:r>
              <a:rPr lang="en-US" sz="8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(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) more than one point. Therefore, you can conclude that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 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–1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exists. </a:t>
            </a:r>
          </a:p>
        </p:txBody>
      </p:sp>
      <p:sp>
        <p:nvSpPr>
          <p:cNvPr id="305159" name="ans"/>
          <p:cNvSpPr>
            <a:spLocks noChangeArrowheads="1"/>
          </p:cNvSpPr>
          <p:nvPr/>
        </p:nvSpPr>
        <p:spPr bwMode="auto">
          <a:xfrm>
            <a:off x="533400" y="5522913"/>
            <a:ext cx="79248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828800" indent="-1484313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</a:rPr>
              <a:t>Answer:</a:t>
            </a:r>
            <a:r>
              <a:rPr lang="en-US" sz="2400">
                <a:solidFill>
                  <a:srgbClr val="962E45"/>
                </a:solidFill>
              </a:rPr>
              <a:t> 	</a:t>
            </a:r>
            <a:r>
              <a:rPr lang="fr-FR" sz="2400">
                <a:solidFill>
                  <a:srgbClr val="962E45"/>
                </a:solidFill>
                <a:ea typeface="Times New Roman" pitchFamily="18" charset="0"/>
                <a:cs typeface="Arial" pitchFamily="34" charset="0"/>
              </a:rPr>
              <a:t>yes</a:t>
            </a:r>
            <a:endParaRPr lang="en-US" sz="2400">
              <a:solidFill>
                <a:srgbClr val="962E45"/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05160" name="Picture 8" descr="11Pcal_01_07_01_A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19400"/>
            <a:ext cx="348615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32684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5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5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5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6" grpId="0" build="p" autoUpdateAnimBg="0" advAuto="0"/>
      <p:bldP spid="305157" grpId="0" build="p" autoUpdateAnimBg="0"/>
      <p:bldP spid="30515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Concept 2</a:t>
            </a:r>
          </a:p>
        </p:txBody>
      </p:sp>
      <p:pic>
        <p:nvPicPr>
          <p:cNvPr id="204804" name="Picture 4" descr="11Pcal_01_07_b_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336675"/>
            <a:ext cx="785177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18660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6148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Find Inverse Functions Algebraically</a:t>
            </a:r>
          </a:p>
        </p:txBody>
      </p:sp>
      <p:grpSp>
        <p:nvGrpSpPr>
          <p:cNvPr id="6167" name="Group 23"/>
          <p:cNvGrpSpPr>
            <a:grpSpLocks/>
          </p:cNvGrpSpPr>
          <p:nvPr/>
        </p:nvGrpSpPr>
        <p:grpSpPr bwMode="auto">
          <a:xfrm>
            <a:off x="876300" y="1309688"/>
            <a:ext cx="7581900" cy="1881187"/>
            <a:chOff x="552" y="947"/>
            <a:chExt cx="4776" cy="1185"/>
          </a:xfrm>
        </p:grpSpPr>
        <p:sp>
          <p:nvSpPr>
            <p:cNvPr id="6149" name="txt_box"/>
            <p:cNvSpPr>
              <a:spLocks noChangeArrowheads="1"/>
            </p:cNvSpPr>
            <p:nvPr/>
          </p:nvSpPr>
          <p:spPr bwMode="auto">
            <a:xfrm>
              <a:off x="552" y="947"/>
              <a:ext cx="4776" cy="1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 b="1">
                  <a:solidFill>
                    <a:srgbClr val="962E45"/>
                  </a:solidFill>
                  <a:ea typeface="Times New Roman" pitchFamily="18" charset="0"/>
                  <a:cs typeface="Arial" pitchFamily="34" charset="0"/>
                </a:rPr>
                <a:t>A.</a:t>
              </a:r>
              <a:r>
                <a:rPr lang="en-US" sz="2400" b="1">
                  <a:solidFill>
                    <a:srgbClr val="0066B3"/>
                  </a:solidFill>
                  <a:ea typeface="Times New Roman" pitchFamily="18" charset="0"/>
                  <a:cs typeface="Arial" pitchFamily="34" charset="0"/>
                </a:rPr>
                <a:t> Determine whether </a:t>
              </a:r>
              <a:r>
                <a:rPr lang="en-US" sz="2400" b="1" i="1">
                  <a:solidFill>
                    <a:srgbClr val="0066B3"/>
                  </a:solidFill>
                  <a:ea typeface="Times New Roman" pitchFamily="18" charset="0"/>
                  <a:cs typeface="Arial" pitchFamily="34" charset="0"/>
                </a:rPr>
                <a:t>f </a:t>
              </a:r>
              <a:r>
                <a:rPr lang="en-US" sz="2400" b="1">
                  <a:solidFill>
                    <a:srgbClr val="0066B3"/>
                  </a:solidFill>
                  <a:ea typeface="Times New Roman" pitchFamily="18" charset="0"/>
                  <a:cs typeface="Arial" pitchFamily="34" charset="0"/>
                </a:rPr>
                <a:t>has an inverse function for</a:t>
              </a:r>
            </a:p>
            <a:p>
              <a:pPr fontAlgn="base">
                <a:lnSpc>
                  <a:spcPct val="1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 b="1">
                  <a:solidFill>
                    <a:srgbClr val="0066B3"/>
                  </a:solidFill>
                  <a:ea typeface="Times New Roman" pitchFamily="18" charset="0"/>
                  <a:cs typeface="Arial" pitchFamily="34" charset="0"/>
                </a:rPr>
                <a:t>                    . If it does, find the inverse function and state any restrictions on its domain.</a:t>
              </a:r>
            </a:p>
          </p:txBody>
        </p:sp>
        <p:pic>
          <p:nvPicPr>
            <p:cNvPr id="6166" name="Picture 22" descr="Eqn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389"/>
              <a:ext cx="1100" cy="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78" name="Group 34"/>
          <p:cNvGrpSpPr>
            <a:grpSpLocks/>
          </p:cNvGrpSpPr>
          <p:nvPr/>
        </p:nvGrpSpPr>
        <p:grpSpPr bwMode="auto">
          <a:xfrm>
            <a:off x="876300" y="3001963"/>
            <a:ext cx="7886700" cy="3341687"/>
            <a:chOff x="552" y="1891"/>
            <a:chExt cx="4968" cy="2105"/>
          </a:xfrm>
        </p:grpSpPr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552" y="1891"/>
              <a:ext cx="4968" cy="2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7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The graph of </a:t>
              </a:r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f</a:t>
              </a: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 passes the horizontal line test. Therefore, </a:t>
              </a:r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f</a:t>
              </a: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 is a one-one function and has an inverse function. </a:t>
              </a:r>
              <a:br>
                <a:rPr lang="en-US" sz="2400">
                  <a:solidFill>
                    <a:srgbClr val="000000"/>
                  </a:solidFill>
                  <a:cs typeface="Arial" pitchFamily="34" charset="0"/>
                </a:rPr>
              </a:b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From the graph, you can see that </a:t>
              </a:r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f</a:t>
              </a: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 has domain </a:t>
              </a:r>
            </a:p>
            <a:p>
              <a:pPr fontAlgn="base">
                <a:lnSpc>
                  <a:spcPct val="17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                              and range                             . </a:t>
              </a:r>
              <a:br>
                <a:rPr lang="en-US" sz="2400">
                  <a:solidFill>
                    <a:srgbClr val="000000"/>
                  </a:solidFill>
                  <a:cs typeface="Arial" pitchFamily="34" charset="0"/>
                </a:rPr>
              </a:b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Now find </a:t>
              </a:r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f</a:t>
              </a:r>
              <a:r>
                <a:rPr lang="en-US" sz="800" i="1">
                  <a:solidFill>
                    <a:srgbClr val="000000"/>
                  </a:solidFill>
                  <a:cs typeface="Arial" pitchFamily="34" charset="0"/>
                </a:rPr>
                <a:t>  </a:t>
              </a:r>
              <a:r>
                <a:rPr lang="en-US" sz="2400" baseline="30000">
                  <a:solidFill>
                    <a:srgbClr val="000000"/>
                  </a:solidFill>
                  <a:cs typeface="Arial" pitchFamily="34" charset="0"/>
                </a:rPr>
                <a:t>–</a:t>
              </a:r>
              <a:r>
                <a:rPr lang="en-US" sz="2400" baseline="40000">
                  <a:solidFill>
                    <a:srgbClr val="000000"/>
                  </a:solidFill>
                  <a:cs typeface="Arial" pitchFamily="34" charset="0"/>
                </a:rPr>
                <a:t>1</a:t>
              </a: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.</a:t>
              </a:r>
              <a:r>
                <a:rPr lang="en-US" sz="2400">
                  <a:solidFill>
                    <a:srgbClr val="000000"/>
                  </a:solidFill>
                </a:rPr>
                <a:t> </a:t>
              </a:r>
            </a:p>
          </p:txBody>
        </p:sp>
        <p:pic>
          <p:nvPicPr>
            <p:cNvPr id="6171" name="Picture 27" descr="Eqn22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45"/>
            <a:stretch>
              <a:fillRect/>
            </a:stretch>
          </p:blipFill>
          <p:spPr bwMode="auto">
            <a:xfrm>
              <a:off x="3984" y="3187"/>
              <a:ext cx="63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72" name="Picture 28" descr="Eqn22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90"/>
            <a:stretch>
              <a:fillRect/>
            </a:stretch>
          </p:blipFill>
          <p:spPr bwMode="auto">
            <a:xfrm>
              <a:off x="1536" y="3186"/>
              <a:ext cx="60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4" name="Text Box 30"/>
            <p:cNvSpPr txBox="1">
              <a:spLocks noChangeArrowheads="1"/>
            </p:cNvSpPr>
            <p:nvPr/>
          </p:nvSpPr>
          <p:spPr bwMode="auto">
            <a:xfrm>
              <a:off x="1248" y="328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</a:t>
              </a:r>
            </a:p>
          </p:txBody>
        </p:sp>
        <p:pic>
          <p:nvPicPr>
            <p:cNvPr id="6175" name="Picture 31" descr="Eqn22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88"/>
            <a:stretch>
              <a:fillRect/>
            </a:stretch>
          </p:blipFill>
          <p:spPr bwMode="auto">
            <a:xfrm>
              <a:off x="594" y="3186"/>
              <a:ext cx="654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6" name="Text Box 32"/>
            <p:cNvSpPr txBox="1">
              <a:spLocks noChangeArrowheads="1"/>
            </p:cNvSpPr>
            <p:nvPr/>
          </p:nvSpPr>
          <p:spPr bwMode="auto">
            <a:xfrm>
              <a:off x="3744" y="328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</a:t>
              </a:r>
            </a:p>
          </p:txBody>
        </p:sp>
        <p:pic>
          <p:nvPicPr>
            <p:cNvPr id="6177" name="Picture 33" descr="Eqn22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421"/>
            <a:stretch>
              <a:fillRect/>
            </a:stretch>
          </p:blipFill>
          <p:spPr bwMode="auto">
            <a:xfrm>
              <a:off x="3072" y="3187"/>
              <a:ext cx="672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5262342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212995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Find Inverse Functions Algebraically</a:t>
            </a:r>
          </a:p>
        </p:txBody>
      </p:sp>
      <p:pic>
        <p:nvPicPr>
          <p:cNvPr id="213000" name="Picture 8" descr="11Pcal_01_07_02_A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310188" cy="444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95659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315395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Find Inverse Functions Algebraically</a:t>
            </a:r>
          </a:p>
        </p:txBody>
      </p:sp>
      <p:sp>
        <p:nvSpPr>
          <p:cNvPr id="315396" name="txt_box"/>
          <p:cNvSpPr>
            <a:spLocks noChangeArrowheads="1"/>
          </p:cNvSpPr>
          <p:nvPr/>
        </p:nvSpPr>
        <p:spPr bwMode="auto">
          <a:xfrm>
            <a:off x="4038600" y="1503363"/>
            <a:ext cx="4191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Original function</a:t>
            </a:r>
          </a:p>
        </p:txBody>
      </p:sp>
      <p:pic>
        <p:nvPicPr>
          <p:cNvPr id="315398" name="Picture 6" descr="Eqn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15"/>
          <a:stretch>
            <a:fillRect/>
          </a:stretch>
        </p:blipFill>
        <p:spPr bwMode="auto">
          <a:xfrm>
            <a:off x="1525588" y="1289050"/>
            <a:ext cx="2322512" cy="8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399" name="Picture 7" descr="Eqn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8" r="31100" b="70341"/>
          <a:stretch>
            <a:fillRect/>
          </a:stretch>
        </p:blipFill>
        <p:spPr bwMode="auto">
          <a:xfrm>
            <a:off x="1855788" y="2286000"/>
            <a:ext cx="1600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400" name="Picture 8" descr="Eqn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86" r="27682" b="54225"/>
          <a:stretch>
            <a:fillRect/>
          </a:stretch>
        </p:blipFill>
        <p:spPr bwMode="auto">
          <a:xfrm>
            <a:off x="1855788" y="3124200"/>
            <a:ext cx="1679575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5403" name="txt_box"/>
          <p:cNvSpPr>
            <a:spLocks noChangeArrowheads="1"/>
          </p:cNvSpPr>
          <p:nvPr/>
        </p:nvSpPr>
        <p:spPr bwMode="auto">
          <a:xfrm>
            <a:off x="4038600" y="2362200"/>
            <a:ext cx="4191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Replace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(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) with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y.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15404" name="txt_box"/>
          <p:cNvSpPr>
            <a:spLocks noChangeArrowheads="1"/>
          </p:cNvSpPr>
          <p:nvPr/>
        </p:nvSpPr>
        <p:spPr bwMode="auto">
          <a:xfrm>
            <a:off x="4038600" y="3262313"/>
            <a:ext cx="4191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Interchange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and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y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315405" name="txt_box"/>
          <p:cNvSpPr>
            <a:spLocks noChangeArrowheads="1"/>
          </p:cNvSpPr>
          <p:nvPr/>
        </p:nvSpPr>
        <p:spPr bwMode="auto">
          <a:xfrm>
            <a:off x="885825" y="4016375"/>
            <a:ext cx="8029575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149600" indent="-31496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200150" algn="l"/>
              </a:tabLs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xy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–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=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y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Multiply each side by 2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y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– 1. Then apply the Distributive Property.</a:t>
            </a:r>
          </a:p>
          <a:p>
            <a:pPr marL="3149600" indent="-31496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200150" algn="l"/>
              </a:tabLs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xy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–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y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=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	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Isolate the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y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-terms.</a:t>
            </a:r>
          </a:p>
          <a:p>
            <a:pPr marL="3149600" indent="-31496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200150" algn="l"/>
              </a:tabLst>
            </a:pP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y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(2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–1) =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Factor.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61415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5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5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5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5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5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6" grpId="0" build="p" autoUpdateAnimBg="0" advAuto="0"/>
      <p:bldP spid="315403" grpId="0" build="p" autoUpdateAnimBg="0" advAuto="0"/>
      <p:bldP spid="315404" grpId="0" build="p" autoUpdateAnimBg="0" advAuto="0"/>
      <p:bldP spid="31540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317443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Find Inverse Functions Algebraically</a:t>
            </a:r>
          </a:p>
        </p:txBody>
      </p:sp>
      <p:pic>
        <p:nvPicPr>
          <p:cNvPr id="317449" name="Picture 9" descr="Eqn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49" b="15277"/>
          <a:stretch>
            <a:fillRect/>
          </a:stretch>
        </p:blipFill>
        <p:spPr bwMode="auto">
          <a:xfrm>
            <a:off x="1857375" y="1252538"/>
            <a:ext cx="23225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50" name="Picture 10" descr="Eqn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08"/>
          <a:stretch>
            <a:fillRect/>
          </a:stretch>
        </p:blipFill>
        <p:spPr bwMode="auto">
          <a:xfrm>
            <a:off x="1311275" y="2395538"/>
            <a:ext cx="2322513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457" name="Group 17"/>
          <p:cNvGrpSpPr>
            <a:grpSpLocks/>
          </p:cNvGrpSpPr>
          <p:nvPr/>
        </p:nvGrpSpPr>
        <p:grpSpPr bwMode="auto">
          <a:xfrm>
            <a:off x="4038600" y="2319338"/>
            <a:ext cx="2933700" cy="1381125"/>
            <a:chOff x="2544" y="1461"/>
            <a:chExt cx="1848" cy="870"/>
          </a:xfrm>
        </p:grpSpPr>
        <p:pic>
          <p:nvPicPr>
            <p:cNvPr id="317455" name="Picture 15" descr="Eqn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796"/>
            <a:stretch>
              <a:fillRect/>
            </a:stretch>
          </p:blipFill>
          <p:spPr bwMode="auto">
            <a:xfrm>
              <a:off x="2544" y="1461"/>
              <a:ext cx="1848" cy="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456" name="Picture 16" descr="Eqn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4"/>
            <a:stretch>
              <a:fillRect/>
            </a:stretch>
          </p:blipFill>
          <p:spPr bwMode="auto">
            <a:xfrm>
              <a:off x="2544" y="1824"/>
              <a:ext cx="1440" cy="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7459" name="Picture 19" descr="11Pcal_01_07_02_A_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57600"/>
            <a:ext cx="2947988" cy="246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0" name="Text Box 20"/>
          <p:cNvSpPr txBox="1">
            <a:spLocks noChangeArrowheads="1"/>
          </p:cNvSpPr>
          <p:nvPr/>
        </p:nvSpPr>
        <p:spPr bwMode="auto">
          <a:xfrm>
            <a:off x="3971925" y="146685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Divide.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1926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0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3_Default Design">
  <a:themeElements>
    <a:clrScheme name="3_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46B"/>
      </a:accent1>
      <a:accent2>
        <a:srgbClr val="0066B3"/>
      </a:accent2>
      <a:accent3>
        <a:srgbClr val="FFFFFF"/>
      </a:accent3>
      <a:accent4>
        <a:srgbClr val="000000"/>
      </a:accent4>
      <a:accent5>
        <a:srgbClr val="AABCBA"/>
      </a:accent5>
      <a:accent6>
        <a:srgbClr val="005CA2"/>
      </a:accent6>
      <a:hlink>
        <a:srgbClr val="962E45"/>
      </a:hlink>
      <a:folHlink>
        <a:srgbClr val="962E45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479</Words>
  <Application>Microsoft Office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3_Default Design</vt:lpstr>
      <vt:lpstr>2_Default Design</vt:lpstr>
      <vt:lpstr>5_Default Design</vt:lpstr>
      <vt:lpstr>6_Default Design</vt:lpstr>
      <vt:lpstr>7_Default Design</vt:lpstr>
      <vt:lpstr>Splash Screen</vt:lpstr>
      <vt:lpstr>Key Concept 1</vt:lpstr>
      <vt:lpstr>Example 1</vt:lpstr>
      <vt:lpstr>Example 1</vt:lpstr>
      <vt:lpstr>Key Concept 2</vt:lpstr>
      <vt:lpstr>Example 2</vt:lpstr>
      <vt:lpstr>Example 2</vt:lpstr>
      <vt:lpstr>Example 2</vt:lpstr>
      <vt:lpstr>Example 2</vt:lpstr>
      <vt:lpstr>Example 2</vt:lpstr>
      <vt:lpstr>Key Concept 3</vt:lpstr>
      <vt:lpstr>Example 3</vt:lpstr>
      <vt:lpstr>Example 3</vt:lpstr>
    </vt:vector>
  </TitlesOfParts>
  <Company>SCSD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gcasper</dc:creator>
  <cp:lastModifiedBy>gcasper</cp:lastModifiedBy>
  <cp:revision>8</cp:revision>
  <dcterms:created xsi:type="dcterms:W3CDTF">2012-10-16T16:50:54Z</dcterms:created>
  <dcterms:modified xsi:type="dcterms:W3CDTF">2012-10-16T18:42:00Z</dcterms:modified>
</cp:coreProperties>
</file>