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5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4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1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3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3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66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43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67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12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7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4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79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9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94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20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43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4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64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4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540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7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16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30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76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948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210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96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0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83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84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6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8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3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665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911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910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5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4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5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4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246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7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06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9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7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1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770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39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4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3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7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2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74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2294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44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8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1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322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269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262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3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9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7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5801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0637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93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9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30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795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395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641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04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11Math_PRECAL_CR02.ppt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11Math_PRECAL_CR02.ppt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png"/><Relationship Id="rId20" Type="http://schemas.openxmlformats.org/officeDocument/2006/relationships/hyperlink" Target="11Math_PRECAL_CR02.ppt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jpeg"/><Relationship Id="rId22" Type="http://schemas.openxmlformats.org/officeDocument/2006/relationships/hyperlink" Target="http://connected.mcgraw-hill.com/connected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slide" Target="../slides/slide1.xml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19" Type="http://schemas.openxmlformats.org/officeDocument/2006/relationships/hyperlink" Target="11Math_PRECAL_CR02.ppt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png"/><Relationship Id="rId20" Type="http://schemas.openxmlformats.org/officeDocument/2006/relationships/hyperlink" Target="11Math_PRECAL_CR02.ppt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4.jpeg"/><Relationship Id="rId22" Type="http://schemas.openxmlformats.org/officeDocument/2006/relationships/hyperlink" Target="http://connected.mcgraw-hill.com/connected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9.png"/><Relationship Id="rId20" Type="http://schemas.openxmlformats.org/officeDocument/2006/relationships/hyperlink" Target="11Math_PRECAL_CR02.ppt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5.jpeg"/><Relationship Id="rId22" Type="http://schemas.openxmlformats.org/officeDocument/2006/relationships/hyperlink" Target="http://connected.mcgraw-hill.com/connected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9.png"/><Relationship Id="rId20" Type="http://schemas.openxmlformats.org/officeDocument/2006/relationships/hyperlink" Target="11Math_PRECAL_CR02.ppt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6.jpeg"/><Relationship Id="rId22" Type="http://schemas.openxmlformats.org/officeDocument/2006/relationships/hyperlink" Target="http://connected.mcgraw-hill.com/connected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" Target="../slides/slide1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hyperlink" Target="11Math_PRECAL_CR02.ppt" TargetMode="Externa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7.jpeg"/><Relationship Id="rId22" Type="http://schemas.openxmlformats.org/officeDocument/2006/relationships/hyperlink" Target="http://connected.mcgraw-hill.com/connecte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3"/>
          <a:stretch>
            <a:fillRect/>
          </a:stretch>
        </p:blipFill>
        <p:spPr bwMode="hidden">
          <a:xfrm>
            <a:off x="2743200" y="6162675"/>
            <a:ext cx="64008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8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9" name="LM_art" descr="Lesson Menu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14375"/>
            <a:ext cx="36830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0" name="title" descr="11_PC LT 02-0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1" name="number" descr="09PreAlg LNHeader02-0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8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9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4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5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6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8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9" name="title" descr="11_PC LT 02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0" name="number" descr="09PreAlg LNHeader02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5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3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54" name="example_1" descr="Example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6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9" name="title" descr="11_PC LT 02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0" name="number" descr="09PreAlg LNHeader02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77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9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0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2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5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6" name="title" descr="11_PC LT 02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7" name="number" descr="09PreAlg LNHeader02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8" name="Example 2" descr="Example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64338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9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00" name="example_3" descr="Example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64338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1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9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0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1" name="title" descr="11_PC LT 02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2" name="number" descr="09PreAlg LNHeader02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0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7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3748" name="example_5" descr="Example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9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2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3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7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9" name="title" descr="11_PC LT 02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60" name="number" descr="09PreAlg LNHeader02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85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1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4772" name="example_6" descr="Example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3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5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6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7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1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2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3" name="title" descr="11_PC LT 02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84" name="number" descr="09PreAlg LNHeader02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51" name="end_of" descr="11_PreCalc EndOf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7" name="border" descr="11_PreCalc Int_01A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8" name="border_2" descr="11_PreCalc Nav_Ba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menu" descr="09_PAlg-Home">
            <a:hlinkClick r:id="rId13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dead_forward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3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4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5" name="title" descr="11_PC LT 02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56" name="number" descr="09PreAlg LNHeader02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6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9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0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0" name="splash" descr="11_PreCalc_Splash_00-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1" name="arm" descr="11_PreCalc_Splash_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8"/>
          <a:stretch>
            <a:fillRect/>
          </a:stretch>
        </p:blipFill>
        <p:spPr bwMode="auto">
          <a:xfrm>
            <a:off x="2133600" y="0"/>
            <a:ext cx="343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14" name="splash_number" descr="09PreAlg LNHeader02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067175" y="4648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15" name="Picture 51" descr="11_PreCalc Splash BandAid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4" r="37500"/>
          <a:stretch>
            <a:fillRect/>
          </a:stretch>
        </p:blipFill>
        <p:spPr bwMode="auto">
          <a:xfrm>
            <a:off x="5562600" y="0"/>
            <a:ext cx="15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3" name="splash_title" descr="11_PC LT 02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95375" y="4886325"/>
            <a:ext cx="7340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6566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3075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Analyze Monomial Functions</a:t>
            </a:r>
          </a:p>
        </p:txBody>
      </p:sp>
      <p:grpSp>
        <p:nvGrpSpPr>
          <p:cNvPr id="330767" name="Group 15"/>
          <p:cNvGrpSpPr>
            <a:grpSpLocks/>
          </p:cNvGrpSpPr>
          <p:nvPr/>
        </p:nvGrpSpPr>
        <p:grpSpPr bwMode="auto">
          <a:xfrm>
            <a:off x="533400" y="1384300"/>
            <a:ext cx="7924800" cy="1920875"/>
            <a:chOff x="336" y="872"/>
            <a:chExt cx="4992" cy="1210"/>
          </a:xfrm>
        </p:grpSpPr>
        <p:sp>
          <p:nvSpPr>
            <p:cNvPr id="330758" name="ans"/>
            <p:cNvSpPr>
              <a:spLocks noChangeArrowheads="1"/>
            </p:cNvSpPr>
            <p:nvPr/>
          </p:nvSpPr>
          <p:spPr bwMode="auto">
            <a:xfrm>
              <a:off x="336" y="872"/>
              <a:ext cx="4992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25000"/>
                </a:lnSpc>
                <a:spcBef>
                  <a:spcPct val="75000"/>
                </a:spcBef>
                <a:spcAft>
                  <a:spcPct val="75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  D = (–</a:t>
              </a:r>
              <a:r>
                <a:rPr lang="en-US" sz="2400">
                  <a:solidFill>
                    <a:srgbClr val="962E45"/>
                  </a:solidFill>
                  <a:cs typeface="Arial" charset="0"/>
                  <a:sym typeface="Arial" charset="0"/>
                </a:rPr>
                <a:t>∞, ∞);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R = (–</a:t>
              </a:r>
              <a:r>
                <a:rPr lang="en-US" sz="2400">
                  <a:solidFill>
                    <a:srgbClr val="962E45"/>
                  </a:solidFill>
                  <a:cs typeface="Arial" charset="0"/>
                  <a:sym typeface="Arial" charset="0"/>
                </a:rPr>
                <a:t>∞, ∞);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intercept: 0;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 		           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continuous for all real numbers;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decreasing: (–</a:t>
              </a:r>
              <a:r>
                <a:rPr lang="en-US" sz="2400">
                  <a:solidFill>
                    <a:srgbClr val="962E45"/>
                  </a:solidFill>
                  <a:cs typeface="Arial" charset="0"/>
                  <a:sym typeface="Arial" charset="0"/>
                </a:rPr>
                <a:t>∞</a:t>
              </a:r>
              <a:r>
                <a:rPr lang="en-US" sz="2400">
                  <a:solidFill>
                    <a:srgbClr val="962E45"/>
                  </a:solidFill>
                  <a:cs typeface="Times New Roman" pitchFamily="18" charset="0"/>
                  <a:sym typeface="Arial" charset="0"/>
                </a:rPr>
                <a:t>, </a:t>
              </a:r>
              <a:r>
                <a:rPr lang="en-US" sz="2400">
                  <a:solidFill>
                    <a:srgbClr val="962E45"/>
                  </a:solidFill>
                  <a:cs typeface="Arial" charset="0"/>
                  <a:sym typeface="Arial" charset="0"/>
                </a:rPr>
                <a:t>0</a:t>
              </a:r>
              <a:r>
                <a:rPr lang="en-US" sz="2400">
                  <a:solidFill>
                    <a:srgbClr val="962E45"/>
                  </a:solidFill>
                  <a:cs typeface="Times New Roman" pitchFamily="18" charset="0"/>
                  <a:sym typeface="Arial" charset="0"/>
                </a:rPr>
                <a:t>)</a:t>
              </a:r>
            </a:p>
          </p:txBody>
        </p:sp>
        <p:pic>
          <p:nvPicPr>
            <p:cNvPr id="330759" name="Picture 7" descr="Eqn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222"/>
              <a:ext cx="2735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0769" name="Picture 17" descr="11Pcal_02_01_01_A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6" t="26718"/>
          <a:stretch>
            <a:fillRect/>
          </a:stretch>
        </p:blipFill>
        <p:spPr bwMode="auto">
          <a:xfrm>
            <a:off x="3295650" y="3400425"/>
            <a:ext cx="281940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8978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Functions with Negative Exponents</a:t>
            </a:r>
          </a:p>
        </p:txBody>
      </p:sp>
      <p:sp>
        <p:nvSpPr>
          <p:cNvPr id="6149" name="txt_box"/>
          <p:cNvSpPr>
            <a:spLocks noChangeArrowheads="1"/>
          </p:cNvSpPr>
          <p:nvPr/>
        </p:nvSpPr>
        <p:spPr bwMode="auto">
          <a:xfrm>
            <a:off x="876300" y="1503363"/>
            <a:ext cx="75819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  <a:sym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Graph and analyze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  <a:sym typeface="Arial" charset="0"/>
              </a:rPr>
              <a:t>=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2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–</a:t>
            </a:r>
            <a:r>
              <a:rPr lang="en-US" sz="8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4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. Describe the domain, range, intercepts, end behavior, continuity, and where the function is increasing or decreasing.</a:t>
            </a:r>
          </a:p>
        </p:txBody>
      </p:sp>
      <p:pic>
        <p:nvPicPr>
          <p:cNvPr id="6166" name="Picture 22" descr="11Pcal_02_01_02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467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092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21299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Functions with Negative Exponents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876300" y="2162175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intercept: none; 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876300" y="35814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continuity: infinite discontinuity 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 = 0; </a:t>
            </a:r>
          </a:p>
        </p:txBody>
      </p:sp>
      <p:grpSp>
        <p:nvGrpSpPr>
          <p:cNvPr id="213021" name="Group 29"/>
          <p:cNvGrpSpPr>
            <a:grpSpLocks/>
          </p:cNvGrpSpPr>
          <p:nvPr/>
        </p:nvGrpSpPr>
        <p:grpSpPr bwMode="auto">
          <a:xfrm>
            <a:off x="876300" y="2895600"/>
            <a:ext cx="7572375" cy="549275"/>
            <a:chOff x="552" y="1824"/>
            <a:chExt cx="4770" cy="346"/>
          </a:xfrm>
        </p:grpSpPr>
        <p:sp>
          <p:nvSpPr>
            <p:cNvPr id="213008" name="Text Box 16"/>
            <p:cNvSpPr txBox="1">
              <a:spLocks noChangeArrowheads="1"/>
            </p:cNvSpPr>
            <p:nvPr/>
          </p:nvSpPr>
          <p:spPr bwMode="auto">
            <a:xfrm>
              <a:off x="552" y="1824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Arial" charset="0"/>
                </a:rPr>
                <a:t>end behavior: </a:t>
              </a:r>
            </a:p>
          </p:txBody>
        </p:sp>
        <p:pic>
          <p:nvPicPr>
            <p:cNvPr id="213016" name="Picture 24" descr="Eqn2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" y="1826"/>
              <a:ext cx="2502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876300" y="42672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increasing: (–∞, 0); decreasing: (0, ∞)</a:t>
            </a:r>
          </a:p>
        </p:txBody>
      </p:sp>
      <p:pic>
        <p:nvPicPr>
          <p:cNvPr id="213022" name="Picture 30" descr="Eqn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2888"/>
            <a:ext cx="4021138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4784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6" grpId="0" build="p" autoUpdateAnimBg="0"/>
      <p:bldP spid="213010" grpId="0" build="p" autoUpdateAnimBg="0"/>
      <p:bldP spid="2130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31779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Functions with Negative Exponents</a:t>
            </a:r>
          </a:p>
        </p:txBody>
      </p:sp>
      <p:grpSp>
        <p:nvGrpSpPr>
          <p:cNvPr id="331791" name="Group 15"/>
          <p:cNvGrpSpPr>
            <a:grpSpLocks/>
          </p:cNvGrpSpPr>
          <p:nvPr/>
        </p:nvGrpSpPr>
        <p:grpSpPr bwMode="auto">
          <a:xfrm>
            <a:off x="876300" y="1417638"/>
            <a:ext cx="7810500" cy="2212975"/>
            <a:chOff x="552" y="893"/>
            <a:chExt cx="4920" cy="1394"/>
          </a:xfrm>
        </p:grpSpPr>
        <p:sp>
          <p:nvSpPr>
            <p:cNvPr id="331782" name="ans"/>
            <p:cNvSpPr>
              <a:spLocks noChangeArrowheads="1"/>
            </p:cNvSpPr>
            <p:nvPr/>
          </p:nvSpPr>
          <p:spPr bwMode="auto">
            <a:xfrm>
              <a:off x="552" y="893"/>
              <a:ext cx="4920" cy="1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485900" indent="-1485900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 = (– ∞, 0) 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 (0, ∞); R = (0, ∞);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                          </a:t>
              </a:r>
            </a:p>
            <a:p>
              <a:pPr marL="1485900" indent="-1485900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	                                             ; </a:t>
              </a:r>
            </a:p>
            <a:p>
              <a:pPr marL="1485900" indent="-1485900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	infinite discontinuity at </a:t>
              </a: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x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= 0;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increasing: (–∞, 0), decreasing: (0, ∞); </a:t>
              </a:r>
            </a:p>
          </p:txBody>
        </p:sp>
        <p:pic>
          <p:nvPicPr>
            <p:cNvPr id="331784" name="Picture 8" descr="Eqn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100" r="4224" b="-7977"/>
            <a:stretch>
              <a:fillRect/>
            </a:stretch>
          </p:blipFill>
          <p:spPr bwMode="auto">
            <a:xfrm>
              <a:off x="1482" y="1314"/>
              <a:ext cx="2449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1793" name="Picture 17" descr="11Pcal_02_01_02_A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0" t="27322"/>
          <a:stretch>
            <a:fillRect/>
          </a:stretch>
        </p:blipFill>
        <p:spPr bwMode="auto">
          <a:xfrm>
            <a:off x="3352800" y="3763963"/>
            <a:ext cx="2514600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8613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0720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Functions with Negative Exponents</a:t>
            </a:r>
          </a:p>
        </p:txBody>
      </p:sp>
      <p:sp>
        <p:nvSpPr>
          <p:cNvPr id="307204" name="txt_box"/>
          <p:cNvSpPr>
            <a:spLocks noChangeArrowheads="1"/>
          </p:cNvSpPr>
          <p:nvPr/>
        </p:nvSpPr>
        <p:spPr bwMode="auto">
          <a:xfrm>
            <a:off x="876300" y="1503363"/>
            <a:ext cx="75819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  <a:sym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Graph and analyze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  <a:sym typeface="Arial" charset="0"/>
              </a:rPr>
              <a:t>=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2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–3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. Describe the domain, range, intercepts, end behavior, continuity, and where the function is increasing or decreasing.</a:t>
            </a:r>
          </a:p>
        </p:txBody>
      </p:sp>
      <p:pic>
        <p:nvPicPr>
          <p:cNvPr id="307206" name="Picture 6" descr="11Pcal_02_01_02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467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9005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0822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Functions with Negative Exponents</a:t>
            </a:r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876300" y="2162175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intercept: none; </a:t>
            </a:r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876300" y="35814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continuity: infinite discontinuity 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 = 0; </a:t>
            </a:r>
          </a:p>
        </p:txBody>
      </p:sp>
      <p:grpSp>
        <p:nvGrpSpPr>
          <p:cNvPr id="308251" name="Group 27"/>
          <p:cNvGrpSpPr>
            <a:grpSpLocks/>
          </p:cNvGrpSpPr>
          <p:nvPr/>
        </p:nvGrpSpPr>
        <p:grpSpPr bwMode="auto">
          <a:xfrm>
            <a:off x="876300" y="2895600"/>
            <a:ext cx="7572375" cy="549275"/>
            <a:chOff x="552" y="1824"/>
            <a:chExt cx="4770" cy="346"/>
          </a:xfrm>
        </p:grpSpPr>
        <p:sp>
          <p:nvSpPr>
            <p:cNvPr id="308241" name="Text Box 17"/>
            <p:cNvSpPr txBox="1">
              <a:spLocks noChangeArrowheads="1"/>
            </p:cNvSpPr>
            <p:nvPr/>
          </p:nvSpPr>
          <p:spPr bwMode="auto">
            <a:xfrm>
              <a:off x="552" y="1824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Arial" charset="0"/>
                </a:rPr>
                <a:t>end behavior: </a:t>
              </a:r>
            </a:p>
          </p:txBody>
        </p:sp>
        <p:pic>
          <p:nvPicPr>
            <p:cNvPr id="308242" name="Picture 18" descr="Eqn2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" y="1826"/>
              <a:ext cx="2502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876300" y="42672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decreasing: (–∞, 0) and (0, ∞)</a:t>
            </a:r>
          </a:p>
        </p:txBody>
      </p:sp>
      <p:sp>
        <p:nvSpPr>
          <p:cNvPr id="308253" name="Text Box 29"/>
          <p:cNvSpPr txBox="1">
            <a:spLocks noChangeArrowheads="1"/>
          </p:cNvSpPr>
          <p:nvPr/>
        </p:nvSpPr>
        <p:spPr bwMode="auto">
          <a:xfrm>
            <a:off x="876300" y="150495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 = (–∞, 0)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 (0,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∞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); R = (–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∞, 0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)  (0,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∞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);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9194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8" grpId="0" build="p" autoUpdateAnimBg="0"/>
      <p:bldP spid="308239" grpId="0" build="p" autoUpdateAnimBg="0"/>
      <p:bldP spid="308244" grpId="0" autoUpdateAnimBg="0"/>
      <p:bldP spid="30825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3280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Functions with Negative Exponents</a:t>
            </a:r>
          </a:p>
        </p:txBody>
      </p:sp>
      <p:grpSp>
        <p:nvGrpSpPr>
          <p:cNvPr id="332814" name="Group 14"/>
          <p:cNvGrpSpPr>
            <a:grpSpLocks/>
          </p:cNvGrpSpPr>
          <p:nvPr/>
        </p:nvGrpSpPr>
        <p:grpSpPr bwMode="auto">
          <a:xfrm>
            <a:off x="876300" y="1384300"/>
            <a:ext cx="7581900" cy="2066925"/>
            <a:chOff x="552" y="872"/>
            <a:chExt cx="4776" cy="1302"/>
          </a:xfrm>
        </p:grpSpPr>
        <p:sp>
          <p:nvSpPr>
            <p:cNvPr id="332806" name="ans"/>
            <p:cNvSpPr>
              <a:spLocks noChangeArrowheads="1"/>
            </p:cNvSpPr>
            <p:nvPr/>
          </p:nvSpPr>
          <p:spPr bwMode="auto">
            <a:xfrm>
              <a:off x="552" y="872"/>
              <a:ext cx="4776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485900" indent="-1485900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 = (–∞, 0) 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 (0, ∞)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; R = (–∞, 0) 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 (0, 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∞);        </a:t>
              </a:r>
            </a:p>
            <a:p>
              <a:pPr marL="1485900" indent="-1485900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	                                              ;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infinite discontinuity at </a:t>
              </a: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x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= 0;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decreasing:  (–∞, 0) and (0, ∞)          </a:t>
              </a:r>
            </a:p>
          </p:txBody>
        </p:sp>
        <p:pic>
          <p:nvPicPr>
            <p:cNvPr id="332811" name="Picture 11" descr="Eqn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9" b="-1425"/>
            <a:stretch>
              <a:fillRect/>
            </a:stretch>
          </p:blipFill>
          <p:spPr bwMode="auto">
            <a:xfrm>
              <a:off x="1482" y="1284"/>
              <a:ext cx="2421" cy="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2815" name="Picture 15" descr="11Pcal_02_01_02_A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8" t="25385"/>
          <a:stretch>
            <a:fillRect/>
          </a:stretch>
        </p:blipFill>
        <p:spPr bwMode="auto">
          <a:xfrm>
            <a:off x="3259138" y="3429000"/>
            <a:ext cx="26257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1796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3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Rational Exponents</a:t>
            </a:r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876300" y="1263650"/>
            <a:ext cx="7562850" cy="2046288"/>
            <a:chOff x="552" y="868"/>
            <a:chExt cx="4764" cy="1289"/>
          </a:xfrm>
        </p:grpSpPr>
        <p:sp>
          <p:nvSpPr>
            <p:cNvPr id="9233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6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Graph and analyze               . Describe the domain, range, intercepts, end behavior, continuity, and where the function is increasing or decreasing.</a:t>
              </a:r>
            </a:p>
          </p:txBody>
        </p:sp>
        <p:pic>
          <p:nvPicPr>
            <p:cNvPr id="9235" name="Picture 19" descr="Eqn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868"/>
              <a:ext cx="795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38" name="Picture 22" descr="11Pcal_02_01_03_A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467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2089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6486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Rational Exponents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876300" y="21336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intercept: 0; </a:t>
            </a:r>
          </a:p>
        </p:txBody>
      </p:sp>
      <p:grpSp>
        <p:nvGrpSpPr>
          <p:cNvPr id="164891" name="Group 27"/>
          <p:cNvGrpSpPr>
            <a:grpSpLocks/>
          </p:cNvGrpSpPr>
          <p:nvPr/>
        </p:nvGrpSpPr>
        <p:grpSpPr bwMode="auto">
          <a:xfrm>
            <a:off x="876300" y="2743200"/>
            <a:ext cx="7572375" cy="552450"/>
            <a:chOff x="552" y="1728"/>
            <a:chExt cx="4770" cy="348"/>
          </a:xfrm>
        </p:grpSpPr>
        <p:sp>
          <p:nvSpPr>
            <p:cNvPr id="164889" name="Text Box 25"/>
            <p:cNvSpPr txBox="1">
              <a:spLocks noChangeArrowheads="1"/>
            </p:cNvSpPr>
            <p:nvPr/>
          </p:nvSpPr>
          <p:spPr bwMode="auto">
            <a:xfrm>
              <a:off x="552" y="1728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sym typeface="Arial" charset="0"/>
                </a:rPr>
                <a:t>end behavior: </a:t>
              </a:r>
            </a:p>
          </p:txBody>
        </p:sp>
        <p:pic>
          <p:nvPicPr>
            <p:cNvPr id="164890" name="Picture 26" descr="Eqn4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32"/>
              <a:ext cx="1005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4894" name="Text Box 30"/>
          <p:cNvSpPr txBox="1">
            <a:spLocks noChangeArrowheads="1"/>
          </p:cNvSpPr>
          <p:nvPr/>
        </p:nvSpPr>
        <p:spPr bwMode="auto">
          <a:xfrm>
            <a:off x="876300" y="42672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increasing: (0, ∞)</a:t>
            </a: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>
            <a:off x="876300" y="35433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continuity: continuous on [0, ∞); </a:t>
            </a: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>
            <a:off x="876300" y="1514475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 = [0, ∞); R = [0, ∞);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7568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8" grpId="0" autoUpdateAnimBg="0"/>
      <p:bldP spid="164894" grpId="0" autoUpdateAnimBg="0"/>
      <p:bldP spid="164892" grpId="0" autoUpdateAnimBg="0"/>
      <p:bldP spid="1649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3382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Rational Exponents</a:t>
            </a:r>
          </a:p>
        </p:txBody>
      </p:sp>
      <p:grpSp>
        <p:nvGrpSpPr>
          <p:cNvPr id="333842" name="Group 18"/>
          <p:cNvGrpSpPr>
            <a:grpSpLocks/>
          </p:cNvGrpSpPr>
          <p:nvPr/>
        </p:nvGrpSpPr>
        <p:grpSpPr bwMode="auto">
          <a:xfrm>
            <a:off x="533400" y="1400175"/>
            <a:ext cx="7924800" cy="1920875"/>
            <a:chOff x="336" y="882"/>
            <a:chExt cx="4992" cy="1210"/>
          </a:xfrm>
        </p:grpSpPr>
        <p:sp>
          <p:nvSpPr>
            <p:cNvPr id="333830" name="ans"/>
            <p:cNvSpPr>
              <a:spLocks noChangeArrowheads="1"/>
            </p:cNvSpPr>
            <p:nvPr/>
          </p:nvSpPr>
          <p:spPr bwMode="auto">
            <a:xfrm>
              <a:off x="336" y="882"/>
              <a:ext cx="4992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 = [0, ∞); R = [0, ∞); intercept: 0;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                  ;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continuous on (0, ∞);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increasing: (0, ∞)         </a:t>
              </a:r>
            </a:p>
          </p:txBody>
        </p:sp>
        <p:pic>
          <p:nvPicPr>
            <p:cNvPr id="333833" name="Picture 9" descr="Eqn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1233"/>
              <a:ext cx="1025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3841" name="Picture 17" descr="11Pcal_02_01_03_A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2" t="25853"/>
          <a:stretch>
            <a:fillRect/>
          </a:stretch>
        </p:blipFill>
        <p:spPr bwMode="auto">
          <a:xfrm>
            <a:off x="4572000" y="3735388"/>
            <a:ext cx="2419350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1715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sp>
        <p:nvSpPr>
          <p:cNvPr id="4113" name="then_textbox"/>
          <p:cNvSpPr txBox="1">
            <a:spLocks noChangeArrowheads="1"/>
          </p:cNvSpPr>
          <p:nvPr/>
        </p:nvSpPr>
        <p:spPr bwMode="auto">
          <a:xfrm>
            <a:off x="812800" y="18288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You analyzed parent functions and their families of graphs. (Lesson 1-5)</a:t>
            </a:r>
          </a:p>
        </p:txBody>
      </p:sp>
      <p:sp>
        <p:nvSpPr>
          <p:cNvPr id="4115" name="now_textbox"/>
          <p:cNvSpPr txBox="1">
            <a:spLocks noChangeArrowheads="1"/>
          </p:cNvSpPr>
          <p:nvPr/>
        </p:nvSpPr>
        <p:spPr bwMode="auto">
          <a:xfrm>
            <a:off x="812800" y="4191000"/>
            <a:ext cx="7620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Arial Unicode MS" pitchFamily="34" charset="-128"/>
                <a:cs typeface="Arial" charset="0"/>
                <a:sym typeface="Arial" charset="0"/>
              </a:rPr>
              <a:t>Graph and analyze power functions.</a:t>
            </a:r>
            <a:endParaRPr lang="en-US" sz="2400">
              <a:solidFill>
                <a:srgbClr val="800033"/>
              </a:solidFill>
              <a:ea typeface="Times New Roman" pitchFamily="18" charset="0"/>
              <a:cs typeface="Arial Unicode MS" pitchFamily="34" charset="-128"/>
              <a:sym typeface="Arial" charset="0"/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Arial Unicode MS" pitchFamily="34" charset="-128"/>
                <a:cs typeface="Arial" charset="0"/>
                <a:sym typeface="Arial" charset="0"/>
              </a:rPr>
              <a:t>Graph and analyze radical functions, and solve radical equations.</a:t>
            </a:r>
          </a:p>
        </p:txBody>
      </p:sp>
      <p:pic>
        <p:nvPicPr>
          <p:cNvPr id="4118" name="then_art" descr="Then-Now-T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76300"/>
            <a:ext cx="14478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now_art" descr="Then-Now-N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190875"/>
            <a:ext cx="1462088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287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utoUpdateAnimBg="0"/>
      <p:bldP spid="411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0925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Rational Exponents</a:t>
            </a:r>
          </a:p>
        </p:txBody>
      </p:sp>
      <p:grpSp>
        <p:nvGrpSpPr>
          <p:cNvPr id="309256" name="Group 8"/>
          <p:cNvGrpSpPr>
            <a:grpSpLocks/>
          </p:cNvGrpSpPr>
          <p:nvPr/>
        </p:nvGrpSpPr>
        <p:grpSpPr bwMode="auto">
          <a:xfrm>
            <a:off x="876300" y="1266825"/>
            <a:ext cx="7562850" cy="2039938"/>
            <a:chOff x="552" y="798"/>
            <a:chExt cx="4764" cy="1285"/>
          </a:xfrm>
        </p:grpSpPr>
        <p:sp>
          <p:nvSpPr>
            <p:cNvPr id="309252" name="txt_box"/>
            <p:cNvSpPr>
              <a:spLocks noChangeArrowheads="1"/>
            </p:cNvSpPr>
            <p:nvPr/>
          </p:nvSpPr>
          <p:spPr bwMode="auto">
            <a:xfrm>
              <a:off x="552" y="873"/>
              <a:ext cx="476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B.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Graph and analyze                   . Describe the domain, range, intercepts, end behavior, continuity, and where the function is increasing or decreasing.</a:t>
              </a:r>
            </a:p>
          </p:txBody>
        </p:sp>
        <p:pic>
          <p:nvPicPr>
            <p:cNvPr id="309254" name="Picture 6" descr="Eqn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798"/>
              <a:ext cx="973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257" name="Picture 9" descr="11Pcal_02_01_03_A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38575"/>
            <a:ext cx="7467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0637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1027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Rational Exponents</a:t>
            </a:r>
          </a:p>
        </p:txBody>
      </p:sp>
      <p:sp>
        <p:nvSpPr>
          <p:cNvPr id="310291" name="Text Box 19"/>
          <p:cNvSpPr txBox="1">
            <a:spLocks noChangeArrowheads="1"/>
          </p:cNvSpPr>
          <p:nvPr/>
        </p:nvSpPr>
        <p:spPr bwMode="auto">
          <a:xfrm>
            <a:off x="876300" y="21336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intercept: none; </a:t>
            </a:r>
          </a:p>
        </p:txBody>
      </p:sp>
      <p:sp>
        <p:nvSpPr>
          <p:cNvPr id="310299" name="Text Box 27"/>
          <p:cNvSpPr txBox="1">
            <a:spLocks noChangeArrowheads="1"/>
          </p:cNvSpPr>
          <p:nvPr/>
        </p:nvSpPr>
        <p:spPr bwMode="auto">
          <a:xfrm>
            <a:off x="876300" y="35433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continuity: infinite discontinuity 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 = 0; </a:t>
            </a:r>
          </a:p>
        </p:txBody>
      </p:sp>
      <p:grpSp>
        <p:nvGrpSpPr>
          <p:cNvPr id="310306" name="Group 34"/>
          <p:cNvGrpSpPr>
            <a:grpSpLocks/>
          </p:cNvGrpSpPr>
          <p:nvPr/>
        </p:nvGrpSpPr>
        <p:grpSpPr bwMode="auto">
          <a:xfrm>
            <a:off x="876300" y="2743200"/>
            <a:ext cx="7572375" cy="565150"/>
            <a:chOff x="552" y="1728"/>
            <a:chExt cx="4770" cy="356"/>
          </a:xfrm>
        </p:grpSpPr>
        <p:sp>
          <p:nvSpPr>
            <p:cNvPr id="310293" name="Text Box 21"/>
            <p:cNvSpPr txBox="1">
              <a:spLocks noChangeArrowheads="1"/>
            </p:cNvSpPr>
            <p:nvPr/>
          </p:nvSpPr>
          <p:spPr bwMode="auto">
            <a:xfrm>
              <a:off x="552" y="1728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sym typeface="Arial" charset="0"/>
                </a:rPr>
                <a:t>end behavior: </a:t>
              </a:r>
            </a:p>
          </p:txBody>
        </p:sp>
        <p:pic>
          <p:nvPicPr>
            <p:cNvPr id="310303" name="Picture 31" descr="Eqn4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" y="1740"/>
              <a:ext cx="2502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0296" name="Text Box 24"/>
          <p:cNvSpPr txBox="1">
            <a:spLocks noChangeArrowheads="1"/>
          </p:cNvSpPr>
          <p:nvPr/>
        </p:nvSpPr>
        <p:spPr bwMode="auto">
          <a:xfrm>
            <a:off x="876300" y="42672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increasing: (–∞, 0), decreasing: (0, ∞) </a:t>
            </a: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876300" y="1514475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 = (–∞, 0)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(0, ∞)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; R = (0, ∞);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3448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91" grpId="0" autoUpdateAnimBg="0"/>
      <p:bldP spid="310299" grpId="0" autoUpdateAnimBg="0"/>
      <p:bldP spid="310296" grpId="0" autoUpdateAnimBg="0"/>
      <p:bldP spid="3103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3485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Rational Exponents</a:t>
            </a:r>
          </a:p>
        </p:txBody>
      </p:sp>
      <p:grpSp>
        <p:nvGrpSpPr>
          <p:cNvPr id="334861" name="Group 13"/>
          <p:cNvGrpSpPr>
            <a:grpSpLocks/>
          </p:cNvGrpSpPr>
          <p:nvPr/>
        </p:nvGrpSpPr>
        <p:grpSpPr bwMode="auto">
          <a:xfrm>
            <a:off x="533400" y="1390650"/>
            <a:ext cx="8077200" cy="1920875"/>
            <a:chOff x="336" y="876"/>
            <a:chExt cx="5088" cy="1210"/>
          </a:xfrm>
        </p:grpSpPr>
        <p:sp>
          <p:nvSpPr>
            <p:cNvPr id="334854" name="ans"/>
            <p:cNvSpPr>
              <a:spLocks noChangeArrowheads="1"/>
            </p:cNvSpPr>
            <p:nvPr/>
          </p:nvSpPr>
          <p:spPr bwMode="auto">
            <a:xfrm>
              <a:off x="336" y="876"/>
              <a:ext cx="5088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 = (–∞, 0) 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(0, ∞)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; R = (0, ∞);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                                            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infinite discontinuity at </a:t>
              </a: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x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= 0;        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increasing: (–∞, 0), decreasing: (0, ∞)         </a:t>
              </a:r>
            </a:p>
          </p:txBody>
        </p:sp>
        <p:pic>
          <p:nvPicPr>
            <p:cNvPr id="334858" name="Picture 10" descr="Eqn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117" r="3989"/>
            <a:stretch>
              <a:fillRect/>
            </a:stretch>
          </p:blipFill>
          <p:spPr bwMode="auto">
            <a:xfrm>
              <a:off x="1481" y="1188"/>
              <a:ext cx="2455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4862" name="Picture 14" descr="11Pcal_02_01_03_A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9" t="26614"/>
          <a:stretch>
            <a:fillRect/>
          </a:stretch>
        </p:blipFill>
        <p:spPr bwMode="auto">
          <a:xfrm>
            <a:off x="3181350" y="3352800"/>
            <a:ext cx="2733675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53330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5</a:t>
            </a:r>
          </a:p>
        </p:txBody>
      </p:sp>
      <p:pic>
        <p:nvPicPr>
          <p:cNvPr id="133135" name="Picture 15" descr="11Pcal_02_01_b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057275"/>
            <a:ext cx="785177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553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7921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Graph Radical Functions</a:t>
            </a:r>
          </a:p>
        </p:txBody>
      </p:sp>
      <p:grpSp>
        <p:nvGrpSpPr>
          <p:cNvPr id="179217" name="Group 17"/>
          <p:cNvGrpSpPr>
            <a:grpSpLocks/>
          </p:cNvGrpSpPr>
          <p:nvPr/>
        </p:nvGrpSpPr>
        <p:grpSpPr bwMode="auto">
          <a:xfrm>
            <a:off x="876300" y="1398588"/>
            <a:ext cx="7562850" cy="1920875"/>
            <a:chOff x="552" y="881"/>
            <a:chExt cx="4764" cy="1210"/>
          </a:xfrm>
        </p:grpSpPr>
        <p:sp>
          <p:nvSpPr>
            <p:cNvPr id="179212" name="txt_box"/>
            <p:cNvSpPr>
              <a:spLocks noChangeArrowheads="1"/>
            </p:cNvSpPr>
            <p:nvPr/>
          </p:nvSpPr>
          <p:spPr bwMode="auto">
            <a:xfrm>
              <a:off x="552" y="881"/>
              <a:ext cx="476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Graph and analyze                      . Describe the domain, range, intercepts, end behavior, continuity, and where the function is increasing or decreasing.</a:t>
              </a:r>
            </a:p>
          </p:txBody>
        </p:sp>
        <p:pic>
          <p:nvPicPr>
            <p:cNvPr id="179214" name="Picture 14" descr="Eqn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891"/>
              <a:ext cx="1152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9216" name="Picture 16" descr="11Pcal_02_01_05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7467600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9150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Graph Radical Functions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876300" y="21336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intercept: 0; </a:t>
            </a:r>
          </a:p>
        </p:txBody>
      </p: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876300" y="42672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increasing: (0, ∞)          </a:t>
            </a:r>
          </a:p>
        </p:txBody>
      </p:sp>
      <p:pic>
        <p:nvPicPr>
          <p:cNvPr id="191525" name="Picture 37" descr="Eqn6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5954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876300" y="35433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continuous on [0, ∞); </a:t>
            </a:r>
          </a:p>
        </p:txBody>
      </p:sp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876300" y="1514475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 = [0, ∞); R = [0, ∞);</a:t>
            </a:r>
          </a:p>
        </p:txBody>
      </p:sp>
    </p:spTree>
    <p:extLst>
      <p:ext uri="{BB962C8B-B14F-4D97-AF65-F5344CB8AC3E}">
        <p14:creationId xmlns:p14="http://schemas.microsoft.com/office/powerpoint/2010/main" val="5133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2" grpId="0" autoUpdateAnimBg="0"/>
      <p:bldP spid="191519" grpId="0" autoUpdateAnimBg="0"/>
      <p:bldP spid="191513" grpId="0" autoUpdateAnimBg="0"/>
      <p:bldP spid="1915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33587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Graph Radical Functions</a:t>
            </a:r>
          </a:p>
        </p:txBody>
      </p:sp>
      <p:grpSp>
        <p:nvGrpSpPr>
          <p:cNvPr id="335885" name="Group 13"/>
          <p:cNvGrpSpPr>
            <a:grpSpLocks/>
          </p:cNvGrpSpPr>
          <p:nvPr/>
        </p:nvGrpSpPr>
        <p:grpSpPr bwMode="auto">
          <a:xfrm>
            <a:off x="533400" y="1389063"/>
            <a:ext cx="7915275" cy="1920875"/>
            <a:chOff x="336" y="875"/>
            <a:chExt cx="4986" cy="1210"/>
          </a:xfrm>
        </p:grpSpPr>
        <p:sp>
          <p:nvSpPr>
            <p:cNvPr id="335878" name="ans"/>
            <p:cNvSpPr>
              <a:spLocks noChangeArrowheads="1"/>
            </p:cNvSpPr>
            <p:nvPr/>
          </p:nvSpPr>
          <p:spPr bwMode="auto">
            <a:xfrm>
              <a:off x="336" y="875"/>
              <a:ext cx="4986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 = [0, ∞); R = [0, ∞); intercept: 0;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                   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continuous on [0, ∞);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increasing: (0, ∞)                </a:t>
              </a:r>
            </a:p>
          </p:txBody>
        </p:sp>
        <p:pic>
          <p:nvPicPr>
            <p:cNvPr id="335879" name="Picture 7" descr="Eqn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1228"/>
              <a:ext cx="1025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5884" name="Picture 12" descr="11Pcal_02_01_05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8" t="25600"/>
          <a:stretch>
            <a:fillRect/>
          </a:stretch>
        </p:blipFill>
        <p:spPr bwMode="auto">
          <a:xfrm>
            <a:off x="3181350" y="3429000"/>
            <a:ext cx="27813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31539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Graph Radical Functions</a:t>
            </a:r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>
            <a:off x="876300" y="1314450"/>
            <a:ext cx="7810500" cy="1735138"/>
            <a:chOff x="552" y="947"/>
            <a:chExt cx="4920" cy="1093"/>
          </a:xfrm>
        </p:grpSpPr>
        <p:sp>
          <p:nvSpPr>
            <p:cNvPr id="315396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920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B.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Graph and analyze                           . Describe the domain, range, intercepts, end behavior, continuity, and where the function is increasing or decreasing.</a:t>
              </a:r>
            </a:p>
          </p:txBody>
        </p:sp>
        <p:pic>
          <p:nvPicPr>
            <p:cNvPr id="315398" name="Picture 6" descr="Eqn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959"/>
              <a:ext cx="1405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400" name="Picture 8" descr="11Pcal_02_01_05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467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31642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Graph Radical Functions</a:t>
            </a:r>
          </a:p>
        </p:txBody>
      </p:sp>
      <p:sp>
        <p:nvSpPr>
          <p:cNvPr id="316442" name="Text Box 26"/>
          <p:cNvSpPr txBox="1">
            <a:spLocks noChangeArrowheads="1"/>
          </p:cNvSpPr>
          <p:nvPr/>
        </p:nvSpPr>
        <p:spPr bwMode="auto">
          <a:xfrm>
            <a:off x="876300" y="35433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continuous for all real numbers; </a:t>
            </a:r>
          </a:p>
        </p:txBody>
      </p:sp>
      <p:grpSp>
        <p:nvGrpSpPr>
          <p:cNvPr id="316452" name="Group 36"/>
          <p:cNvGrpSpPr>
            <a:grpSpLocks/>
          </p:cNvGrpSpPr>
          <p:nvPr/>
        </p:nvGrpSpPr>
        <p:grpSpPr bwMode="auto">
          <a:xfrm>
            <a:off x="876300" y="2743200"/>
            <a:ext cx="7572375" cy="546100"/>
            <a:chOff x="552" y="1728"/>
            <a:chExt cx="4770" cy="344"/>
          </a:xfrm>
        </p:grpSpPr>
        <p:sp>
          <p:nvSpPr>
            <p:cNvPr id="316439" name="Text Box 23"/>
            <p:cNvSpPr txBox="1">
              <a:spLocks noChangeArrowheads="1"/>
            </p:cNvSpPr>
            <p:nvPr/>
          </p:nvSpPr>
          <p:spPr bwMode="auto">
            <a:xfrm>
              <a:off x="552" y="1728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sym typeface="Arial" charset="0"/>
                </a:rPr>
                <a:t>                                               ; </a:t>
              </a:r>
            </a:p>
          </p:txBody>
        </p:sp>
        <p:pic>
          <p:nvPicPr>
            <p:cNvPr id="316445" name="Picture 29" descr="Eqn6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7"/>
            <a:stretch>
              <a:fillRect/>
            </a:stretch>
          </p:blipFill>
          <p:spPr bwMode="auto">
            <a:xfrm>
              <a:off x="576" y="1728"/>
              <a:ext cx="2550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6447" name="Group 31"/>
          <p:cNvGrpSpPr>
            <a:grpSpLocks/>
          </p:cNvGrpSpPr>
          <p:nvPr/>
        </p:nvGrpSpPr>
        <p:grpSpPr bwMode="auto">
          <a:xfrm>
            <a:off x="876300" y="1981200"/>
            <a:ext cx="7572375" cy="773113"/>
            <a:chOff x="552" y="1248"/>
            <a:chExt cx="4770" cy="487"/>
          </a:xfrm>
        </p:grpSpPr>
        <p:sp>
          <p:nvSpPr>
            <p:cNvPr id="316433" name="Text Box 17"/>
            <p:cNvSpPr txBox="1">
              <a:spLocks noChangeArrowheads="1"/>
            </p:cNvSpPr>
            <p:nvPr/>
          </p:nvSpPr>
          <p:spPr bwMode="auto">
            <a:xfrm>
              <a:off x="552" y="1344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sym typeface="Arial" charset="0"/>
                </a:rPr>
                <a:t>-intercept:    , y-intercept: about –0.6598; </a:t>
              </a:r>
            </a:p>
          </p:txBody>
        </p:sp>
        <p:pic>
          <p:nvPicPr>
            <p:cNvPr id="316446" name="Picture 30" descr="Eqn6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48"/>
              <a:ext cx="189" cy="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6435" name="Text Box 19"/>
          <p:cNvSpPr txBox="1">
            <a:spLocks noChangeArrowheads="1"/>
          </p:cNvSpPr>
          <p:nvPr/>
        </p:nvSpPr>
        <p:spPr bwMode="auto">
          <a:xfrm>
            <a:off x="876300" y="42672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increasing: (–∞, ∞)</a:t>
            </a:r>
          </a:p>
        </p:txBody>
      </p:sp>
      <p:sp>
        <p:nvSpPr>
          <p:cNvPr id="316451" name="Text Box 35"/>
          <p:cNvSpPr txBox="1">
            <a:spLocks noChangeArrowheads="1"/>
          </p:cNvSpPr>
          <p:nvPr/>
        </p:nvSpPr>
        <p:spPr bwMode="auto">
          <a:xfrm>
            <a:off x="876300" y="1512888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 = (–∞, ∞); R = (–∞, ∞);</a:t>
            </a:r>
          </a:p>
        </p:txBody>
      </p:sp>
    </p:spTree>
    <p:extLst>
      <p:ext uri="{BB962C8B-B14F-4D97-AF65-F5344CB8AC3E}">
        <p14:creationId xmlns:p14="http://schemas.microsoft.com/office/powerpoint/2010/main" val="2155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2" grpId="0" autoUpdateAnimBg="0"/>
      <p:bldP spid="316435" grpId="0" autoUpdateAnimBg="0"/>
      <p:bldP spid="31645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336899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Graph Radical Functions</a:t>
            </a:r>
          </a:p>
        </p:txBody>
      </p:sp>
      <p:grpSp>
        <p:nvGrpSpPr>
          <p:cNvPr id="336911" name="Group 15"/>
          <p:cNvGrpSpPr>
            <a:grpSpLocks/>
          </p:cNvGrpSpPr>
          <p:nvPr/>
        </p:nvGrpSpPr>
        <p:grpSpPr bwMode="auto">
          <a:xfrm>
            <a:off x="557213" y="1314450"/>
            <a:ext cx="8072437" cy="2830513"/>
            <a:chOff x="351" y="828"/>
            <a:chExt cx="5085" cy="1783"/>
          </a:xfrm>
        </p:grpSpPr>
        <p:pic>
          <p:nvPicPr>
            <p:cNvPr id="336902" name="Picture 6" descr="Eqn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29" b="8263"/>
            <a:stretch>
              <a:fillRect/>
            </a:stretch>
          </p:blipFill>
          <p:spPr bwMode="auto">
            <a:xfrm>
              <a:off x="1536" y="1635"/>
              <a:ext cx="2633" cy="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3" name="ans"/>
            <p:cNvSpPr>
              <a:spLocks noChangeArrowheads="1"/>
            </p:cNvSpPr>
            <p:nvPr/>
          </p:nvSpPr>
          <p:spPr bwMode="auto">
            <a:xfrm>
              <a:off x="351" y="828"/>
              <a:ext cx="5085" cy="1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 = (–∞, ∞) ; R = (–∞, ∞) ;  </a:t>
              </a: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x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-intercept:    ,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y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-intercept: about –0.6598;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                                                 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continuous for all real numbers;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increasing: (–∞, ∞)  </a:t>
              </a:r>
            </a:p>
          </p:txBody>
        </p:sp>
        <p:pic>
          <p:nvPicPr>
            <p:cNvPr id="336906" name="Picture 10" descr="Eqn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" y="829"/>
              <a:ext cx="196" cy="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6913" name="Picture 17" descr="11Pcal_02_01_05_A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0" t="25681"/>
          <a:stretch>
            <a:fillRect/>
          </a:stretch>
        </p:blipFill>
        <p:spPr bwMode="auto">
          <a:xfrm>
            <a:off x="3514725" y="4111625"/>
            <a:ext cx="211455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sp>
        <p:nvSpPr>
          <p:cNvPr id="88072" name="vocab_1"/>
          <p:cNvSpPr txBox="1">
            <a:spLocks noChangeArrowheads="1"/>
          </p:cNvSpPr>
          <p:nvPr/>
        </p:nvSpPr>
        <p:spPr bwMode="auto">
          <a:xfrm>
            <a:off x="812800" y="1828800"/>
            <a:ext cx="37592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power function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monomial function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radical function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extraneous solution</a:t>
            </a:r>
          </a:p>
        </p:txBody>
      </p:sp>
      <p:pic>
        <p:nvPicPr>
          <p:cNvPr id="88079" name="nv_art" descr="Then-Now-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866775"/>
            <a:ext cx="4706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869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5419725" y="1971675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original equation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66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Solve Radical Equations</a:t>
            </a:r>
          </a:p>
        </p:txBody>
      </p:sp>
      <p:grpSp>
        <p:nvGrpSpPr>
          <p:cNvPr id="220168" name="Group 8"/>
          <p:cNvGrpSpPr>
            <a:grpSpLocks/>
          </p:cNvGrpSpPr>
          <p:nvPr/>
        </p:nvGrpSpPr>
        <p:grpSpPr bwMode="auto">
          <a:xfrm>
            <a:off x="876300" y="1447800"/>
            <a:ext cx="7581900" cy="476250"/>
            <a:chOff x="552" y="912"/>
            <a:chExt cx="4776" cy="300"/>
          </a:xfrm>
        </p:grpSpPr>
        <p:sp>
          <p:nvSpPr>
            <p:cNvPr id="220164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7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Solve                                .</a:t>
              </a:r>
            </a:p>
          </p:txBody>
        </p:sp>
        <p:pic>
          <p:nvPicPr>
            <p:cNvPr id="220167" name="Picture 7" descr="Eqn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912"/>
              <a:ext cx="1664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0173" name="Picture 13" descr="Eqn8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389188"/>
            <a:ext cx="255111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4" name="Picture 14" descr="Eqn8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828925"/>
            <a:ext cx="3246438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5" name="Picture 15" descr="Eqn8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562350"/>
            <a:ext cx="2447925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6" name="Picture 16" descr="Eqn89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95775"/>
            <a:ext cx="24003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7" name="Picture 17" descr="Eqn90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829175"/>
            <a:ext cx="2346325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9" name="Picture 19" descr="Eqn92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924050"/>
            <a:ext cx="2551112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82" name="Text Box 22"/>
          <p:cNvSpPr txBox="1">
            <a:spLocks noChangeArrowheads="1"/>
          </p:cNvSpPr>
          <p:nvPr/>
        </p:nvSpPr>
        <p:spPr bwMode="auto">
          <a:xfrm>
            <a:off x="5419725" y="2428875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Isolate the radical.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83" name="Text Box 23"/>
          <p:cNvSpPr txBox="1">
            <a:spLocks noChangeArrowheads="1"/>
          </p:cNvSpPr>
          <p:nvPr/>
        </p:nvSpPr>
        <p:spPr bwMode="auto">
          <a:xfrm>
            <a:off x="5419725" y="2857500"/>
            <a:ext cx="3343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Square each side to eliminate the radical.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84" name="Text Box 24"/>
          <p:cNvSpPr txBox="1">
            <a:spLocks noChangeArrowheads="1"/>
          </p:cNvSpPr>
          <p:nvPr/>
        </p:nvSpPr>
        <p:spPr bwMode="auto">
          <a:xfrm>
            <a:off x="5419725" y="3581400"/>
            <a:ext cx="3343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Subtract 28</a:t>
            </a:r>
            <a:r>
              <a:rPr lang="en-US" sz="2400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and 29 from each side.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5419725" y="43434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Factor.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86" name="Text Box 26"/>
          <p:cNvSpPr txBox="1">
            <a:spLocks noChangeArrowheads="1"/>
          </p:cNvSpPr>
          <p:nvPr/>
        </p:nvSpPr>
        <p:spPr bwMode="auto">
          <a:xfrm>
            <a:off x="5419725" y="4810125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Factor.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990600" y="5297488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 – 5	= 0 or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 + 1	= 0 </a:t>
            </a:r>
          </a:p>
        </p:txBody>
      </p:sp>
      <p:sp>
        <p:nvSpPr>
          <p:cNvPr id="220188" name="Text Box 28"/>
          <p:cNvSpPr txBox="1">
            <a:spLocks noChangeArrowheads="1"/>
          </p:cNvSpPr>
          <p:nvPr/>
        </p:nvSpPr>
        <p:spPr bwMode="auto">
          <a:xfrm>
            <a:off x="5419725" y="53340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Zero Product Property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990600" y="57912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8650" algn="r"/>
                <a:tab pos="742950" algn="l"/>
                <a:tab pos="2286000" algn="r"/>
                <a:tab pos="2400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	x 	= 5 	x	= –1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220190" name="Text Box 30"/>
          <p:cNvSpPr txBox="1">
            <a:spLocks noChangeArrowheads="1"/>
          </p:cNvSpPr>
          <p:nvPr/>
        </p:nvSpPr>
        <p:spPr bwMode="auto">
          <a:xfrm>
            <a:off x="5419725" y="57912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Solve.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621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  <p:bldP spid="220182" grpId="0" autoUpdateAnimBg="0"/>
      <p:bldP spid="220183" grpId="0" autoUpdateAnimBg="0"/>
      <p:bldP spid="220184" grpId="0" autoUpdateAnimBg="0"/>
      <p:bldP spid="220185" grpId="0" autoUpdateAnimBg="0"/>
      <p:bldP spid="220186" grpId="0" autoUpdateAnimBg="0"/>
      <p:bldP spid="220187" grpId="0" build="p" autoUpdateAnimBg="0"/>
      <p:bldP spid="220188" grpId="0" autoUpdateAnimBg="0"/>
      <p:bldP spid="220189" grpId="0" build="p" autoUpdateAnimBg="0"/>
      <p:bldP spid="22019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37924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Solve Radical Equations</a:t>
            </a:r>
          </a:p>
        </p:txBody>
      </p:sp>
      <p:sp>
        <p:nvSpPr>
          <p:cNvPr id="337926" name="txt_box"/>
          <p:cNvSpPr>
            <a:spLocks noChangeArrowheads="1"/>
          </p:cNvSpPr>
          <p:nvPr/>
        </p:nvSpPr>
        <p:spPr bwMode="auto">
          <a:xfrm>
            <a:off x="876300" y="2378075"/>
            <a:ext cx="75819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Check</a:t>
            </a:r>
          </a:p>
        </p:txBody>
      </p:sp>
      <p:pic>
        <p:nvPicPr>
          <p:cNvPr id="337928" name="Picture 8" descr="Eqn9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056063"/>
            <a:ext cx="18716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9" name="Picture 9" descr="Eqn8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60688"/>
            <a:ext cx="2551113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0" name="Picture 10" descr="Eqn8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960688"/>
            <a:ext cx="2551113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8" name="Picture 18" descr="Eqn9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478213"/>
            <a:ext cx="2471738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9" name="Picture 19" descr="Eqn9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75038"/>
            <a:ext cx="2520950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2" name="Text Box 22"/>
          <p:cNvSpPr txBox="1">
            <a:spLocks noChangeArrowheads="1"/>
          </p:cNvSpPr>
          <p:nvPr/>
        </p:nvSpPr>
        <p:spPr bwMode="auto">
          <a:xfrm>
            <a:off x="3867150" y="3511550"/>
            <a:ext cx="11334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66B3"/>
                </a:solidFill>
                <a:sym typeface="Arial" charset="0"/>
              </a:rPr>
              <a:t>x = 5</a:t>
            </a:r>
            <a:endParaRPr lang="en-US" sz="2400">
              <a:solidFill>
                <a:srgbClr val="0066B3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37943" name="Text Box 23"/>
          <p:cNvSpPr txBox="1">
            <a:spLocks noChangeArrowheads="1"/>
          </p:cNvSpPr>
          <p:nvPr/>
        </p:nvSpPr>
        <p:spPr bwMode="auto">
          <a:xfrm>
            <a:off x="1219200" y="4760913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10 = 10 </a:t>
            </a:r>
            <a:r>
              <a:rPr lang="en-US" sz="2400">
                <a:solidFill>
                  <a:srgbClr val="962E45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337945" name="Text Box 25"/>
          <p:cNvSpPr txBox="1">
            <a:spLocks noChangeArrowheads="1"/>
          </p:cNvSpPr>
          <p:nvPr/>
        </p:nvSpPr>
        <p:spPr bwMode="auto">
          <a:xfrm>
            <a:off x="7620000" y="3511550"/>
            <a:ext cx="11334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66B3"/>
                </a:solidFill>
                <a:sym typeface="Arial" charset="0"/>
              </a:rPr>
              <a:t>x = –1</a:t>
            </a:r>
            <a:endParaRPr lang="en-US" sz="2400">
              <a:solidFill>
                <a:srgbClr val="0066B3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pic>
        <p:nvPicPr>
          <p:cNvPr id="337946" name="Picture 26" descr="Eqn96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64000"/>
            <a:ext cx="1500188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7" name="Text Box 27"/>
          <p:cNvSpPr txBox="1">
            <a:spLocks noChangeArrowheads="1"/>
          </p:cNvSpPr>
          <p:nvPr/>
        </p:nvSpPr>
        <p:spPr bwMode="auto">
          <a:xfrm>
            <a:off x="4943475" y="4760913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–2 = –2 </a:t>
            </a:r>
            <a:r>
              <a:rPr lang="en-US" sz="2400">
                <a:solidFill>
                  <a:srgbClr val="962E45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337948" name="Text Box 28"/>
          <p:cNvSpPr txBox="1">
            <a:spLocks noChangeArrowheads="1"/>
          </p:cNvSpPr>
          <p:nvPr/>
        </p:nvSpPr>
        <p:spPr bwMode="auto">
          <a:xfrm>
            <a:off x="876300" y="5307013"/>
            <a:ext cx="7572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A check of the solutions in the original equation confirms that the solutions are valid.</a:t>
            </a:r>
          </a:p>
        </p:txBody>
      </p:sp>
      <p:sp>
        <p:nvSpPr>
          <p:cNvPr id="337949" name="ans"/>
          <p:cNvSpPr>
            <a:spLocks noChangeArrowheads="1"/>
          </p:cNvSpPr>
          <p:nvPr/>
        </p:nvSpPr>
        <p:spPr bwMode="auto">
          <a:xfrm>
            <a:off x="876300" y="1504950"/>
            <a:ext cx="75819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sym typeface="Arial" charset="0"/>
              </a:rPr>
              <a:t>Answer:</a:t>
            </a:r>
            <a:r>
              <a:rPr lang="en-US" sz="2400">
                <a:solidFill>
                  <a:srgbClr val="962E45"/>
                </a:solidFill>
                <a:sym typeface="Arial" charset="0"/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  <a:sym typeface="Arial" charset="0"/>
              </a:rPr>
              <a:t>–1, 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067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6" grpId="0" autoUpdateAnimBg="0"/>
      <p:bldP spid="337942" grpId="0" autoUpdateAnimBg="0"/>
      <p:bldP spid="337943" grpId="0" autoUpdateAnimBg="0"/>
      <p:bldP spid="337945" grpId="0" autoUpdateAnimBg="0"/>
      <p:bldP spid="337947" grpId="0" autoUpdateAnimBg="0"/>
      <p:bldP spid="337948" grpId="0" autoUpdateAnimBg="0"/>
      <p:bldP spid="33794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2563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Solve Radical Equations</a:t>
            </a:r>
          </a:p>
        </p:txBody>
      </p:sp>
      <p:grpSp>
        <p:nvGrpSpPr>
          <p:cNvPr id="325639" name="Group 7"/>
          <p:cNvGrpSpPr>
            <a:grpSpLocks/>
          </p:cNvGrpSpPr>
          <p:nvPr/>
        </p:nvGrpSpPr>
        <p:grpSpPr bwMode="auto">
          <a:xfrm>
            <a:off x="876300" y="1428750"/>
            <a:ext cx="7581900" cy="557213"/>
            <a:chOff x="552" y="888"/>
            <a:chExt cx="4776" cy="351"/>
          </a:xfrm>
        </p:grpSpPr>
        <p:sp>
          <p:nvSpPr>
            <p:cNvPr id="325635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7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B.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Solve                             .</a:t>
              </a:r>
            </a:p>
          </p:txBody>
        </p:sp>
        <p:pic>
          <p:nvPicPr>
            <p:cNvPr id="325638" name="Picture 6" descr="Eqn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888"/>
              <a:ext cx="1509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5640" name="Picture 8" descr="Eqn10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854450"/>
            <a:ext cx="1374775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1" name="Picture 9" descr="Eqn9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234632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3" name="Picture 11" descr="Eqn99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552700"/>
            <a:ext cx="17462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4" name="Picture 12" descr="Eqn100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048000"/>
            <a:ext cx="1674813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3733800" y="215265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original equation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3733800" y="2638425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Subtract 8 from each side.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3733800" y="3059113"/>
            <a:ext cx="419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Raise each side to the third power. (The index is 3.)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5649" name="Text Box 17"/>
          <p:cNvSpPr txBox="1">
            <a:spLocks noChangeArrowheads="1"/>
          </p:cNvSpPr>
          <p:nvPr/>
        </p:nvSpPr>
        <p:spPr bwMode="auto">
          <a:xfrm>
            <a:off x="3733800" y="3830638"/>
            <a:ext cx="4876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Take the square root of each side.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3733800" y="43434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Add 2 to each side.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5653" name="Text Box 21"/>
          <p:cNvSpPr txBox="1">
            <a:spLocks noChangeArrowheads="1"/>
          </p:cNvSpPr>
          <p:nvPr/>
        </p:nvSpPr>
        <p:spPr bwMode="auto">
          <a:xfrm>
            <a:off x="1247775" y="43434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x = 10 or –6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5654" name="Text Box 22"/>
          <p:cNvSpPr txBox="1">
            <a:spLocks noChangeArrowheads="1"/>
          </p:cNvSpPr>
          <p:nvPr/>
        </p:nvSpPr>
        <p:spPr bwMode="auto">
          <a:xfrm>
            <a:off x="876300" y="4889500"/>
            <a:ext cx="7572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A check of the solutions in the original equation confirms that the solutions are valid.</a:t>
            </a:r>
          </a:p>
        </p:txBody>
      </p:sp>
      <p:sp>
        <p:nvSpPr>
          <p:cNvPr id="325655" name="ans"/>
          <p:cNvSpPr>
            <a:spLocks noChangeArrowheads="1"/>
          </p:cNvSpPr>
          <p:nvPr/>
        </p:nvSpPr>
        <p:spPr bwMode="auto">
          <a:xfrm>
            <a:off x="876300" y="5715000"/>
            <a:ext cx="75819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sym typeface="Arial" charset="0"/>
              </a:rPr>
              <a:t>Answer:</a:t>
            </a:r>
            <a:r>
              <a:rPr lang="en-US" sz="2400">
                <a:solidFill>
                  <a:srgbClr val="962E45"/>
                </a:solidFill>
                <a:sym typeface="Arial" charset="0"/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  <a:sym typeface="Arial" charset="0"/>
              </a:rPr>
              <a:t>10, –6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06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5" grpId="0" autoUpdateAnimBg="0"/>
      <p:bldP spid="325646" grpId="0" autoUpdateAnimBg="0"/>
      <p:bldP spid="325647" grpId="0" autoUpdateAnimBg="0"/>
      <p:bldP spid="325649" grpId="0" autoUpdateAnimBg="0"/>
      <p:bldP spid="325650" grpId="0" autoUpdateAnimBg="0"/>
      <p:bldP spid="325653" grpId="0" autoUpdateAnimBg="0"/>
      <p:bldP spid="325654" grpId="0" autoUpdateAnimBg="0"/>
      <p:bldP spid="32565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2666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Solve Radical Equations</a:t>
            </a:r>
          </a:p>
        </p:txBody>
      </p:sp>
      <p:grpSp>
        <p:nvGrpSpPr>
          <p:cNvPr id="326665" name="Group 9"/>
          <p:cNvGrpSpPr>
            <a:grpSpLocks/>
          </p:cNvGrpSpPr>
          <p:nvPr/>
        </p:nvGrpSpPr>
        <p:grpSpPr bwMode="auto">
          <a:xfrm>
            <a:off x="876300" y="1438275"/>
            <a:ext cx="7581900" cy="485775"/>
            <a:chOff x="552" y="906"/>
            <a:chExt cx="4776" cy="306"/>
          </a:xfrm>
        </p:grpSpPr>
        <p:sp>
          <p:nvSpPr>
            <p:cNvPr id="326662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7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C.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Solve                                  .</a:t>
              </a:r>
            </a:p>
          </p:txBody>
        </p:sp>
        <p:pic>
          <p:nvPicPr>
            <p:cNvPr id="326664" name="Picture 8" descr="Eqn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906"/>
              <a:ext cx="1774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6666" name="Picture 10" descr="Eqn10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794250"/>
            <a:ext cx="2424113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8" name="Picture 12" descr="Eqn10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933575"/>
            <a:ext cx="2747962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9" name="Picture 13" descr="Eqn10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379663"/>
            <a:ext cx="3900487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0" name="Picture 14" descr="Eqn105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282950"/>
            <a:ext cx="2670175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1" name="Picture 15" descr="Eqn106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797300"/>
            <a:ext cx="3570288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2" name="Picture 16" descr="Eqn107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360863"/>
            <a:ext cx="324643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5686425" y="1971675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original equation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5686425" y="2779713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Square each side.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5686425" y="3332163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Isolate the radical.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5686425" y="4370388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Distributive Property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5686425" y="4818063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Combine like terms.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5686425" y="3817938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Square each side.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5686425" y="5267325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Factor.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5686425" y="57912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Zero Product Property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828675" y="5265738"/>
            <a:ext cx="3343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– 8)(</a:t>
            </a:r>
            <a:r>
              <a:rPr lang="en-US" sz="2400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– 24) = 0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981075" y="5800725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sym typeface="Arial" charset="0"/>
              </a:rPr>
              <a:t>x 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– 8 = 0 or </a:t>
            </a:r>
            <a:r>
              <a:rPr lang="en-US" sz="2400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– 24 = 0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8925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73" grpId="0" autoUpdateAnimBg="0"/>
      <p:bldP spid="326674" grpId="0" autoUpdateAnimBg="0"/>
      <p:bldP spid="326675" grpId="0" autoUpdateAnimBg="0"/>
      <p:bldP spid="326676" grpId="0" autoUpdateAnimBg="0"/>
      <p:bldP spid="326677" grpId="0" autoUpdateAnimBg="0"/>
      <p:bldP spid="326680" grpId="0" autoUpdateAnimBg="0"/>
      <p:bldP spid="326685" grpId="0" autoUpdateAnimBg="0"/>
      <p:bldP spid="326686" grpId="0" autoUpdateAnimBg="0"/>
      <p:bldP spid="326687" grpId="0" autoUpdateAnimBg="0"/>
      <p:bldP spid="32668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3894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Solve Radical Equations</a:t>
            </a:r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5686425" y="152400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Solve.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1009650" y="1533525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742950" algn="l"/>
                <a:tab pos="2400300" algn="r"/>
                <a:tab pos="2514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sym typeface="Arial" charset="0"/>
              </a:rPr>
              <a:t>	x	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= 8  	</a:t>
            </a:r>
            <a:r>
              <a:rPr lang="en-US" sz="2400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	= 24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338969" name="Text Box 25"/>
          <p:cNvSpPr txBox="1">
            <a:spLocks noChangeArrowheads="1"/>
          </p:cNvSpPr>
          <p:nvPr/>
        </p:nvSpPr>
        <p:spPr bwMode="auto">
          <a:xfrm>
            <a:off x="876300" y="2603500"/>
            <a:ext cx="7572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sym typeface="Arial" charset="0"/>
              </a:rPr>
              <a:t>One solution checks and the other solution does not. Therefore, the solution is 8. </a:t>
            </a:r>
          </a:p>
        </p:txBody>
      </p:sp>
      <p:sp>
        <p:nvSpPr>
          <p:cNvPr id="338970" name="ans"/>
          <p:cNvSpPr>
            <a:spLocks noChangeArrowheads="1"/>
          </p:cNvSpPr>
          <p:nvPr/>
        </p:nvSpPr>
        <p:spPr bwMode="auto">
          <a:xfrm>
            <a:off x="876300" y="4151313"/>
            <a:ext cx="7581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sym typeface="Arial" charset="0"/>
              </a:rPr>
              <a:t>Answer:</a:t>
            </a:r>
            <a:r>
              <a:rPr lang="en-US" sz="2400">
                <a:solidFill>
                  <a:srgbClr val="962E45"/>
                </a:solidFill>
                <a:sym typeface="Arial" charset="0"/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  <a:sym typeface="Arial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4867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7" grpId="0" autoUpdateAnimBg="0"/>
      <p:bldP spid="338968" grpId="0" autoUpdateAnimBg="0"/>
      <p:bldP spid="338969" grpId="0" autoUpdateAnimBg="0"/>
      <p:bldP spid="33897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37873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1</a:t>
            </a:r>
          </a:p>
        </p:txBody>
      </p:sp>
      <p:pic>
        <p:nvPicPr>
          <p:cNvPr id="146444" name="Picture 12" descr="11Pcal_02_01_a_k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4958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707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Analyze Monomial Functions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876300" y="3124200"/>
            <a:ext cx="75723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Evaluate the function for several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-values in its domain. Then use a smooth curve to connect each of these points to complete the graph.</a:t>
            </a:r>
          </a:p>
        </p:txBody>
      </p:sp>
      <p:grpSp>
        <p:nvGrpSpPr>
          <p:cNvPr id="5913" name="Group 793"/>
          <p:cNvGrpSpPr>
            <a:grpSpLocks/>
          </p:cNvGrpSpPr>
          <p:nvPr/>
        </p:nvGrpSpPr>
        <p:grpSpPr bwMode="auto">
          <a:xfrm>
            <a:off x="876300" y="1312863"/>
            <a:ext cx="7734300" cy="1735137"/>
            <a:chOff x="552" y="947"/>
            <a:chExt cx="4872" cy="1093"/>
          </a:xfrm>
        </p:grpSpPr>
        <p:sp>
          <p:nvSpPr>
            <p:cNvPr id="5903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872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75000"/>
                </a:spcBef>
                <a:spcAft>
                  <a:spcPct val="75000"/>
                </a:spcAft>
                <a:buClr>
                  <a:srgbClr val="FFFFFF"/>
                </a:buClr>
                <a:tabLst>
                  <a:tab pos="0" algn="l"/>
                </a:tabLs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  <a:sym typeface="Arial" charset="0"/>
                </a:rPr>
                <a:t> Graph and analyze                  . Describe the domain, range, intercepts, end behavior, continuity, and where the function is increasing or decreasing.</a:t>
              </a:r>
            </a:p>
          </p:txBody>
        </p:sp>
        <p:pic>
          <p:nvPicPr>
            <p:cNvPr id="5912" name="Picture 792" descr="Eqn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" y="951"/>
              <a:ext cx="939" cy="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30" name="Picture 810" descr="11Pcal_02_01_01_A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b="79329"/>
          <a:stretch>
            <a:fillRect/>
          </a:stretch>
        </p:blipFill>
        <p:spPr bwMode="auto">
          <a:xfrm>
            <a:off x="895350" y="4381500"/>
            <a:ext cx="77152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43420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6077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Analyze Monomial Functions</a:t>
            </a:r>
          </a:p>
        </p:txBody>
      </p:sp>
      <p:sp>
        <p:nvSpPr>
          <p:cNvPr id="160804" name="Text Box 36"/>
          <p:cNvSpPr txBox="1">
            <a:spLocks noChangeArrowheads="1"/>
          </p:cNvSpPr>
          <p:nvPr/>
        </p:nvSpPr>
        <p:spPr bwMode="auto">
          <a:xfrm>
            <a:off x="876300" y="21336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intercept: 0; </a:t>
            </a:r>
          </a:p>
        </p:txBody>
      </p:sp>
      <p:sp>
        <p:nvSpPr>
          <p:cNvPr id="160816" name="Text Box 48"/>
          <p:cNvSpPr txBox="1">
            <a:spLocks noChangeArrowheads="1"/>
          </p:cNvSpPr>
          <p:nvPr/>
        </p:nvSpPr>
        <p:spPr bwMode="auto">
          <a:xfrm>
            <a:off x="876300" y="34417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continuity: continuous for all real numbers; </a:t>
            </a:r>
          </a:p>
        </p:txBody>
      </p:sp>
      <p:sp>
        <p:nvSpPr>
          <p:cNvPr id="160818" name="Text Box 50"/>
          <p:cNvSpPr txBox="1">
            <a:spLocks noChangeArrowheads="1"/>
          </p:cNvSpPr>
          <p:nvPr/>
        </p:nvSpPr>
        <p:spPr bwMode="auto">
          <a:xfrm>
            <a:off x="876300" y="415131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decreasing: (–∞, 0); increasing: (0, ∞)</a:t>
            </a:r>
          </a:p>
        </p:txBody>
      </p:sp>
      <p:grpSp>
        <p:nvGrpSpPr>
          <p:cNvPr id="160821" name="Group 53"/>
          <p:cNvGrpSpPr>
            <a:grpSpLocks/>
          </p:cNvGrpSpPr>
          <p:nvPr/>
        </p:nvGrpSpPr>
        <p:grpSpPr bwMode="auto">
          <a:xfrm>
            <a:off x="876300" y="2743200"/>
            <a:ext cx="7572375" cy="558800"/>
            <a:chOff x="552" y="1728"/>
            <a:chExt cx="4770" cy="352"/>
          </a:xfrm>
        </p:grpSpPr>
        <p:sp>
          <p:nvSpPr>
            <p:cNvPr id="160815" name="Text Box 47"/>
            <p:cNvSpPr txBox="1">
              <a:spLocks noChangeArrowheads="1"/>
            </p:cNvSpPr>
            <p:nvPr/>
          </p:nvSpPr>
          <p:spPr bwMode="auto">
            <a:xfrm>
              <a:off x="552" y="1728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Arial" charset="0"/>
                </a:rPr>
                <a:t>end behavior:</a:t>
              </a:r>
            </a:p>
          </p:txBody>
        </p:sp>
        <p:pic>
          <p:nvPicPr>
            <p:cNvPr id="160820" name="Picture 52" descr="Eqn08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38"/>
              <a:ext cx="2676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0824" name="Text Box 56"/>
          <p:cNvSpPr txBox="1">
            <a:spLocks noChangeArrowheads="1"/>
          </p:cNvSpPr>
          <p:nvPr/>
        </p:nvSpPr>
        <p:spPr bwMode="auto">
          <a:xfrm>
            <a:off x="876300" y="15240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 = (–∞, ∞); R = [0, ∞);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9383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4" grpId="0" build="p" autoUpdateAnimBg="0"/>
      <p:bldP spid="160816" grpId="0" build="p" autoUpdateAnimBg="0"/>
      <p:bldP spid="160818" grpId="0" autoUpdateAnimBg="0"/>
      <p:bldP spid="1608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2973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Analyze Monomial Functions</a:t>
            </a:r>
          </a:p>
        </p:txBody>
      </p:sp>
      <p:grpSp>
        <p:nvGrpSpPr>
          <p:cNvPr id="329741" name="Group 13"/>
          <p:cNvGrpSpPr>
            <a:grpSpLocks/>
          </p:cNvGrpSpPr>
          <p:nvPr/>
        </p:nvGrpSpPr>
        <p:grpSpPr bwMode="auto">
          <a:xfrm>
            <a:off x="533400" y="1390650"/>
            <a:ext cx="8001000" cy="2066925"/>
            <a:chOff x="336" y="876"/>
            <a:chExt cx="5040" cy="1302"/>
          </a:xfrm>
        </p:grpSpPr>
        <p:sp>
          <p:nvSpPr>
            <p:cNvPr id="329734" name="ans"/>
            <p:cNvSpPr>
              <a:spLocks noChangeArrowheads="1"/>
            </p:cNvSpPr>
            <p:nvPr/>
          </p:nvSpPr>
          <p:spPr bwMode="auto">
            <a:xfrm>
              <a:off x="336" y="876"/>
              <a:ext cx="5040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  <a:sym typeface="Arial" charset="0"/>
                </a:rPr>
                <a:t>Answer:</a:t>
              </a:r>
              <a:r>
                <a:rPr lang="en-US" sz="2400">
                  <a:solidFill>
                    <a:srgbClr val="962E45"/>
                  </a:solidFill>
                  <a:sym typeface="Arial" charset="0"/>
                </a:rPr>
                <a:t>   D = (–</a:t>
              </a:r>
              <a:r>
                <a:rPr lang="en-US" sz="2400">
                  <a:solidFill>
                    <a:srgbClr val="962E45"/>
                  </a:solidFill>
                  <a:latin typeface="Times New Roman" pitchFamily="18" charset="0"/>
                  <a:cs typeface="Arial" charset="0"/>
                  <a:sym typeface="Arial" charset="0"/>
                </a:rPr>
                <a:t>∞</a:t>
              </a:r>
              <a:r>
                <a:rPr lang="en-US" sz="2400">
                  <a:solidFill>
                    <a:srgbClr val="962E45"/>
                  </a:solidFill>
                  <a:cs typeface="Arial" charset="0"/>
                  <a:sym typeface="Arial" charset="0"/>
                </a:rPr>
                <a:t>, ∞);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 R = [0, ∞); intercept: 0;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endPara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  <a:sym typeface="Arial" charset="0"/>
              </a:endParaRPr>
            </a:p>
            <a:p>
              <a:pPr marL="1828800" indent="-1484313" fontAlgn="base">
                <a:lnSpc>
                  <a:spcPct val="12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	continuous for all real numbers;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  <a:sym typeface="Arial" charset="0"/>
                </a:rPr>
                <a:t>decreasing: (–∞, 0) , increasing: (0, ∞)</a:t>
              </a:r>
            </a:p>
          </p:txBody>
        </p:sp>
        <p:pic>
          <p:nvPicPr>
            <p:cNvPr id="329736" name="Picture 8" descr="Eqn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33"/>
              <a:ext cx="2637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9745" name="Picture 17" descr="11Pcal_02_01_01_A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7" t="26666"/>
          <a:stretch>
            <a:fillRect/>
          </a:stretch>
        </p:blipFill>
        <p:spPr bwMode="auto">
          <a:xfrm>
            <a:off x="3305175" y="3648075"/>
            <a:ext cx="25241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1264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0515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Analyze Monomial Functions</a:t>
            </a:r>
          </a:p>
        </p:txBody>
      </p:sp>
      <p:sp>
        <p:nvSpPr>
          <p:cNvPr id="305156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  <a:sym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Graph and analyze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  <a:sym typeface="Arial" charset="0"/>
              </a:rPr>
              <a:t>= –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x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5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  <a:sym typeface="Arial" charset="0"/>
              </a:rPr>
              <a:t>. Describe the domain, range, intercepts, end behavior, continuity, and where the function is increasing or decreasing.</a:t>
            </a:r>
          </a:p>
        </p:txBody>
      </p:sp>
      <p:pic>
        <p:nvPicPr>
          <p:cNvPr id="305159" name="Picture 7" descr="11Pcal_02_01_01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467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1000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0618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sym typeface="Arial" charset="0"/>
              </a:rPr>
              <a:t>Analyze Monomial Functions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876300" y="2162175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intercept: 0; </a:t>
            </a:r>
          </a:p>
        </p:txBody>
      </p:sp>
      <p:grpSp>
        <p:nvGrpSpPr>
          <p:cNvPr id="306198" name="Group 22"/>
          <p:cNvGrpSpPr>
            <a:grpSpLocks/>
          </p:cNvGrpSpPr>
          <p:nvPr/>
        </p:nvGrpSpPr>
        <p:grpSpPr bwMode="auto">
          <a:xfrm>
            <a:off x="876300" y="2895600"/>
            <a:ext cx="7572375" cy="542925"/>
            <a:chOff x="552" y="1824"/>
            <a:chExt cx="4770" cy="342"/>
          </a:xfrm>
        </p:grpSpPr>
        <p:sp>
          <p:nvSpPr>
            <p:cNvPr id="306195" name="Text Box 19"/>
            <p:cNvSpPr txBox="1">
              <a:spLocks noChangeArrowheads="1"/>
            </p:cNvSpPr>
            <p:nvPr/>
          </p:nvSpPr>
          <p:spPr bwMode="auto">
            <a:xfrm>
              <a:off x="552" y="1824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Arial" charset="0"/>
                </a:rPr>
                <a:t>end behavior: </a:t>
              </a:r>
            </a:p>
          </p:txBody>
        </p:sp>
        <p:pic>
          <p:nvPicPr>
            <p:cNvPr id="306197" name="Picture 21" descr="Eqn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" y="1824"/>
              <a:ext cx="2786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6199" name="Text Box 23"/>
          <p:cNvSpPr txBox="1">
            <a:spLocks noChangeArrowheads="1"/>
          </p:cNvSpPr>
          <p:nvPr/>
        </p:nvSpPr>
        <p:spPr bwMode="auto">
          <a:xfrm>
            <a:off x="876300" y="35814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continuity: continuous for all real numbers; </a:t>
            </a:r>
          </a:p>
        </p:txBody>
      </p:sp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876300" y="42672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decreasing: (–∞, ∞)</a:t>
            </a:r>
          </a:p>
        </p:txBody>
      </p:sp>
      <p:sp>
        <p:nvSpPr>
          <p:cNvPr id="306202" name="Text Box 26"/>
          <p:cNvSpPr txBox="1">
            <a:spLocks noChangeArrowheads="1"/>
          </p:cNvSpPr>
          <p:nvPr/>
        </p:nvSpPr>
        <p:spPr bwMode="auto">
          <a:xfrm>
            <a:off x="876300" y="15240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Arial" charset="0"/>
              </a:rPr>
              <a:t>D = (–∞, ∞); R = (–∞, ∞);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614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4" grpId="0" build="p" autoUpdateAnimBg="0"/>
      <p:bldP spid="306199" grpId="0" build="p" autoUpdateAnimBg="0"/>
      <p:bldP spid="306200" grpId="0" autoUpdateAnimBg="0"/>
      <p:bldP spid="30620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46B"/>
      </a:accent1>
      <a:accent2>
        <a:srgbClr val="0066B3"/>
      </a:accent2>
      <a:accent3>
        <a:srgbClr val="FFFFFF"/>
      </a:accent3>
      <a:accent4>
        <a:srgbClr val="000000"/>
      </a:accent4>
      <a:accent5>
        <a:srgbClr val="AABCBA"/>
      </a:accent5>
      <a:accent6>
        <a:srgbClr val="005CA2"/>
      </a:accent6>
      <a:hlink>
        <a:srgbClr val="962E45"/>
      </a:hlink>
      <a:folHlink>
        <a:srgbClr val="962E45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60000"/>
          </a:spcAft>
          <a:buClr>
            <a:srgbClr val="00539D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1055</Words>
  <Application>Microsoft Office PowerPoint</Application>
  <PresentationFormat>On-screen Show (4:3)</PresentationFormat>
  <Paragraphs>172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3_Default Design</vt:lpstr>
      <vt:lpstr>2_Default Design</vt:lpstr>
      <vt:lpstr>5_Default Design</vt:lpstr>
      <vt:lpstr>6_Default Design</vt:lpstr>
      <vt:lpstr>7_Default Design</vt:lpstr>
      <vt:lpstr>9_Default Design</vt:lpstr>
      <vt:lpstr>10_Default Design</vt:lpstr>
      <vt:lpstr>11_Default Design</vt:lpstr>
      <vt:lpstr>Splash Screen</vt:lpstr>
      <vt:lpstr>Then/Now</vt:lpstr>
      <vt:lpstr>Vocabulary</vt:lpstr>
      <vt:lpstr>Key Concept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2</vt:lpstr>
      <vt:lpstr>Example 3</vt:lpstr>
      <vt:lpstr>Example 3</vt:lpstr>
      <vt:lpstr>Example 3</vt:lpstr>
      <vt:lpstr>Example 3</vt:lpstr>
      <vt:lpstr>Example 3</vt:lpstr>
      <vt:lpstr>Example 3</vt:lpstr>
      <vt:lpstr>Key Concept 5</vt:lpstr>
      <vt:lpstr>Example 5</vt:lpstr>
      <vt:lpstr>Example 5</vt:lpstr>
      <vt:lpstr>Example 5</vt:lpstr>
      <vt:lpstr>Example 5</vt:lpstr>
      <vt:lpstr>Example 5</vt:lpstr>
      <vt:lpstr>Example 5</vt:lpstr>
      <vt:lpstr>Example 6</vt:lpstr>
      <vt:lpstr>Example 6</vt:lpstr>
      <vt:lpstr>Example 6</vt:lpstr>
      <vt:lpstr>Example 6</vt:lpstr>
      <vt:lpstr>Example 6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2012-10-30T16:59:34Z</dcterms:created>
  <dcterms:modified xsi:type="dcterms:W3CDTF">2012-10-30T17:02:12Z</dcterms:modified>
</cp:coreProperties>
</file>