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</p:sldMasterIdLst>
  <p:sldIdLst>
    <p:sldId id="257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9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7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3000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722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764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21034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1688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6025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0388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7738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292035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56276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83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553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13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56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03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330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43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61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71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9343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190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57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4833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95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596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01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923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38321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605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645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846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7137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06792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36714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00170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105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841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6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111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34952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920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495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6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389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29985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9229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6657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542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169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703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653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89804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916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81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317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474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6319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55320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02319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894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361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61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240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267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2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861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55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078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7734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56637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83465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700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909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62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559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6355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68806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849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54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073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4621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41483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25459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166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144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525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58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3481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79299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183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631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975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88716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23588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90525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021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634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39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10154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945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21492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7095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2201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123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567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98931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321066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0178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8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hyperlink" Target="11Math_PRECAL_CR03.ppt" TargetMode="Externa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connected.mcgraw-hill.com/connected/" TargetMode="External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8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" Target="../slides/slide1.xml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102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17" Type="http://schemas.openxmlformats.org/officeDocument/2006/relationships/image" Target="../media/image10.png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2.png"/><Relationship Id="rId20" Type="http://schemas.openxmlformats.org/officeDocument/2006/relationships/hyperlink" Target="11Math_PRECAL_CR03.ppt" TargetMode="Externa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.png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20.png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19.jpeg"/><Relationship Id="rId22" Type="http://schemas.openxmlformats.org/officeDocument/2006/relationships/hyperlink" Target="http://connected.mcgraw-hill.com/connected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://connected.mcgraw-hill.com/connected/" TargetMode="External"/><Relationship Id="rId20" Type="http://schemas.openxmlformats.org/officeDocument/2006/relationships/slide" Target="../slides/slide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9.jpeg"/><Relationship Id="rId22" Type="http://schemas.openxmlformats.org/officeDocument/2006/relationships/hyperlink" Target="11Math_PRECAL_CR03.ppt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25.xml"/><Relationship Id="rId21" Type="http://schemas.openxmlformats.org/officeDocument/2006/relationships/hyperlink" Target="http://connected.mcgraw-hill.com/connected/" TargetMode="Externa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slide" Target="../slides/slide1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0.png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32.xml"/><Relationship Id="rId19" Type="http://schemas.openxmlformats.org/officeDocument/2006/relationships/hyperlink" Target="11Math_PRECAL_CR03.ppt" TargetMode="Externa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Relationship Id="rId22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18" Type="http://schemas.openxmlformats.org/officeDocument/2006/relationships/slide" Target="../slides/slide1.xml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11.png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0.png"/><Relationship Id="rId20" Type="http://schemas.openxmlformats.org/officeDocument/2006/relationships/hyperlink" Target="11Math_PRECAL_CR03.ppt" TargetMode="Externa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png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3.jpeg"/><Relationship Id="rId22" Type="http://schemas.openxmlformats.org/officeDocument/2006/relationships/hyperlink" Target="http://connected.mcgraw-hill.com/connected/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47.xml"/><Relationship Id="rId21" Type="http://schemas.openxmlformats.org/officeDocument/2006/relationships/hyperlink" Target="http://connected.mcgraw-hill.com/connected/" TargetMode="Externa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slide" Target="../slides/slide1.xml"/><Relationship Id="rId25" Type="http://schemas.openxmlformats.org/officeDocument/2006/relationships/image" Target="../media/image14.jpe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1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0.png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54.xml"/><Relationship Id="rId19" Type="http://schemas.openxmlformats.org/officeDocument/2006/relationships/hyperlink" Target="11Math_PRECAL_CR03.ppt" TargetMode="Externa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Relationship Id="rId22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18" Type="http://schemas.openxmlformats.org/officeDocument/2006/relationships/slide" Target="../slides/slide1.xml"/><Relationship Id="rId3" Type="http://schemas.openxmlformats.org/officeDocument/2006/relationships/slideLayout" Target="../slideLayouts/slideLayout58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11.png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10.png"/><Relationship Id="rId20" Type="http://schemas.openxmlformats.org/officeDocument/2006/relationships/hyperlink" Target="11Math_PRECAL_CR03.ppt" TargetMode="Externa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png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5.jpeg"/><Relationship Id="rId22" Type="http://schemas.openxmlformats.org/officeDocument/2006/relationships/hyperlink" Target="http://connected.mcgraw-hill.com/connected/" TargetMode="Externa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18" Type="http://schemas.openxmlformats.org/officeDocument/2006/relationships/slide" Target="../slides/slide1.xml"/><Relationship Id="rId3" Type="http://schemas.openxmlformats.org/officeDocument/2006/relationships/slideLayout" Target="../slideLayouts/slideLayout69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11.png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10.png"/><Relationship Id="rId20" Type="http://schemas.openxmlformats.org/officeDocument/2006/relationships/hyperlink" Target="11Math_PRECAL_CR03.ppt" TargetMode="Externa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2.png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16.jpeg"/><Relationship Id="rId22" Type="http://schemas.openxmlformats.org/officeDocument/2006/relationships/hyperlink" Target="http://connected.mcgraw-hill.com/connected/" TargetMode="Externa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18" Type="http://schemas.openxmlformats.org/officeDocument/2006/relationships/slide" Target="../slides/slide1.xml"/><Relationship Id="rId3" Type="http://schemas.openxmlformats.org/officeDocument/2006/relationships/slideLayout" Target="../slideLayouts/slideLayout80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image" Target="../media/image11.png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10.png"/><Relationship Id="rId20" Type="http://schemas.openxmlformats.org/officeDocument/2006/relationships/hyperlink" Target="11Math_PRECAL_CR03.ppt" TargetMode="Externa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2.png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7.jpeg"/><Relationship Id="rId22" Type="http://schemas.openxmlformats.org/officeDocument/2006/relationships/hyperlink" Target="http://connected.mcgraw-hill.com/connected/" TargetMode="Externa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18" Type="http://schemas.openxmlformats.org/officeDocument/2006/relationships/slide" Target="../slides/slide1.xml"/><Relationship Id="rId3" Type="http://schemas.openxmlformats.org/officeDocument/2006/relationships/slideLayout" Target="../slideLayouts/slideLayout91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7" Type="http://schemas.openxmlformats.org/officeDocument/2006/relationships/image" Target="../media/image11.png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10.png"/><Relationship Id="rId20" Type="http://schemas.openxmlformats.org/officeDocument/2006/relationships/hyperlink" Target="11Math_PRECAL_CR03.ppt" TargetMode="Externa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2.png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98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18.jpeg"/><Relationship Id="rId22" Type="http://schemas.openxmlformats.org/officeDocument/2006/relationships/hyperlink" Target="http://connected.mcgraw-hill.com/connected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15" name="border" descr="11_PreCalc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6" name="border_2" descr="11_PreCalc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03"/>
          <a:stretch>
            <a:fillRect/>
          </a:stretch>
        </p:blipFill>
        <p:spPr bwMode="hidden">
          <a:xfrm>
            <a:off x="2743200" y="6162675"/>
            <a:ext cx="6400800" cy="6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7897" name="exit" descr="09_PAlg-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8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globe" descr="09_PAlg-Online">
            <a:hlinkClick r:id="rId16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7" name="CR" descr="09_PAlg-Ch Resources">
            <a:hlinkClick r:id="rId18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6343650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9" name="LM_art" descr="Lesson Menu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714375"/>
            <a:ext cx="3683000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20" name="title" descr="11_PC LT 03-03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21" name="number" descr="09PreAlg LNHeader03-03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00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51" name="end_of" descr="11_PreCalc EndOf">
            <a:hlinkClick r:id="rId13" action="ppaction://hlinksldjump"/>
          </p:cNvPr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7" name="border" descr="11_PreCalc Int_01A">
            <a:hlinkClick r:id="rId13" action="ppaction://hlinksldjump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8" name="border_2" descr="11_PreCalc Nav_Bar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0"/>
          <a:stretch>
            <a:fillRect/>
          </a:stretch>
        </p:blipFill>
        <p:spPr bwMode="hidden">
          <a:xfrm>
            <a:off x="1323975" y="6115050"/>
            <a:ext cx="7820025" cy="7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431" name="back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3" name="menu" descr="09_PAlg-Home">
            <a:hlinkClick r:id="rId13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8" name="dead_forward" descr="09_PAlg-ForwardDEAD">
            <a:hlinkClick r:id="" action="ppaction://noaction" highlightClick="1" endSnd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53" name="cr" descr="09_PAlg-Ch Resources">
            <a:hlinkClick r:id="rId20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43650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54" name="globe" descr="09_PAlg-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55" name="title" descr="11_PC LT 03-03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56" name="number" descr="09PreAlg LNHeader03-03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381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12" name="border" descr="11_PreCalc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14" name="five_min_art" descr="PreCalc-5Min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827088"/>
            <a:ext cx="34004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3" name="border_2" descr="11_PreCalc Nav_Ba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0"/>
          <a:stretch>
            <a:fillRect/>
          </a:stretch>
        </p:blipFill>
        <p:spPr bwMode="hidden">
          <a:xfrm>
            <a:off x="1323975" y="6115050"/>
            <a:ext cx="7820025" cy="7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4" name="globe" descr="09_PAlg-Online">
            <a:hlinkClick r:id="rId16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41997" name="back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8" name="forward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0" name="menu" descr="09_PAlg-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003" name="over"/>
          <p:cNvSpPr txBox="1">
            <a:spLocks noChangeArrowheads="1"/>
          </p:cNvSpPr>
          <p:nvPr userDrawn="1"/>
        </p:nvSpPr>
        <p:spPr bwMode="auto">
          <a:xfrm>
            <a:off x="4267200" y="944563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00746B"/>
                </a:solidFill>
              </a:rPr>
              <a:t>Over Lesson 3-2</a:t>
            </a:r>
          </a:p>
        </p:txBody>
      </p:sp>
      <p:pic>
        <p:nvPicPr>
          <p:cNvPr id="42011" name="cr" descr="09_PAlg-Ch Resources">
            <a:hlinkClick r:id="rId22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43650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16" name="title" descr="11_PC LT 03-03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17" name="number" descr="09PreAlg LNHeader03-03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62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95" name="border" descr="11_PreCalc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2796" name="border_2" descr="11_PreCalc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0"/>
          <a:stretch>
            <a:fillRect/>
          </a:stretch>
        </p:blipFill>
        <p:spPr bwMode="hidden">
          <a:xfrm>
            <a:off x="1323975" y="6115050"/>
            <a:ext cx="7820025" cy="7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04" name="back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05" name="forward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06" name="menu" descr="09_PAlg-Home">
            <a:hlinkClick r:id="rId17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07" name="cr" descr="09_PAlg-Ch Resources">
            <a:hlinkClick r:id="rId19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43650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08" name="globe" descr="09_PAlg-Online">
            <a:hlinkClick r:id="rId21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09" name="title" descr="11_PC LT 03-03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810" name="number" descr="09PreAlg LNHeader03-03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10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53" name="border" descr="11_PreCalc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69654" name="example_1" descr="Example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55" name="border_2" descr="11_PreCalc Nav_Ba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0"/>
          <a:stretch>
            <a:fillRect/>
          </a:stretch>
        </p:blipFill>
        <p:spPr bwMode="hidden">
          <a:xfrm>
            <a:off x="1323975" y="6115050"/>
            <a:ext cx="7820025" cy="7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63" name="back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64" name="forward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65" name="menu" descr="09_PAlg-Home">
            <a:hlinkClick r:id="rId18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66" name="cr" descr="09_PAlg-Ch Resources">
            <a:hlinkClick r:id="rId20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43650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68" name="globe" descr="09_PAlg-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69" name="title" descr="11_PC LT 03-03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70" name="number" descr="09PreAlg LNHeader03-03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63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75" name="border" descr="11_PreCalc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70677" name="border_2" descr="11_PreCalc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0"/>
          <a:stretch>
            <a:fillRect/>
          </a:stretch>
        </p:blipFill>
        <p:spPr bwMode="hidden">
          <a:xfrm>
            <a:off x="1323975" y="6115050"/>
            <a:ext cx="7820025" cy="7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9" name="back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80" name="forward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81" name="menu" descr="09_PAlg-Home">
            <a:hlinkClick r:id="rId17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82" name="cr" descr="09_PAlg-Ch Resources">
            <a:hlinkClick r:id="rId19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43650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85" name="globe" descr="09_PAlg-Online">
            <a:hlinkClick r:id="rId21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86" name="title" descr="11_PC LT 03-03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87" name="number" descr="09PreAlg LNHeader03-03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88" name="Example 2" descr="Example2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69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9" name="border" descr="11_PreCalc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71700" name="example_3" descr="Example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1" name="border_2" descr="11_PreCalc Nav_Ba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0"/>
          <a:stretch>
            <a:fillRect/>
          </a:stretch>
        </p:blipFill>
        <p:spPr bwMode="hidden">
          <a:xfrm>
            <a:off x="1323975" y="6115050"/>
            <a:ext cx="7820025" cy="7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3" name="back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4" name="forward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5" name="menu" descr="09_PAlg-Home">
            <a:hlinkClick r:id="rId18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9" name="cr" descr="09_PAlg-Ch Resources">
            <a:hlinkClick r:id="rId20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43650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0" name="globe" descr="09_PAlg-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1" name="title" descr="11_PC LT 03-03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2" name="number" descr="09PreAlg LNHeader03-03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25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24" name="border" descr="11_PreCalc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72725" name="example_4" descr="Example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6" name="border_2" descr="11_PreCalc Nav_Ba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0"/>
          <a:stretch>
            <a:fillRect/>
          </a:stretch>
        </p:blipFill>
        <p:spPr bwMode="hidden">
          <a:xfrm>
            <a:off x="1323975" y="6115050"/>
            <a:ext cx="7820025" cy="7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8" name="back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9" name="forward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30" name="menu" descr="09_PAlg-Home">
            <a:hlinkClick r:id="rId18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34" name="cr" descr="09_PAlg-Ch Resources">
            <a:hlinkClick r:id="rId20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43650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35" name="globe" descr="09_PAlg-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36" name="title" descr="11_PC LT 03-03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37" name="number" descr="09PreAlg LNHeader03-03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75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47" name="border" descr="11_PreCalc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73748" name="example_5" descr="Example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49" name="border_2" descr="11_PreCalc Nav_Ba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0"/>
          <a:stretch>
            <a:fillRect/>
          </a:stretch>
        </p:blipFill>
        <p:spPr bwMode="hidden">
          <a:xfrm>
            <a:off x="1323975" y="6115050"/>
            <a:ext cx="7820025" cy="7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51" name="back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52" name="forward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53" name="menu" descr="09_PAlg-Home">
            <a:hlinkClick r:id="rId18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57" name="cr" descr="09_PAlg-Ch Resources">
            <a:hlinkClick r:id="rId20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43650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58" name="globe" descr="09_PAlg-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59" name="title" descr="11_PC LT 03-03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60" name="number" descr="09PreAlg LNHeader03-03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96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71" name="border" descr="11_PreCalc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74772" name="example_6" descr="Example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73" name="border_2" descr="11_PreCalc Nav_Ba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0"/>
          <a:stretch>
            <a:fillRect/>
          </a:stretch>
        </p:blipFill>
        <p:spPr bwMode="hidden">
          <a:xfrm>
            <a:off x="1323975" y="6115050"/>
            <a:ext cx="7820025" cy="7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75" name="back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76" name="forward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77" name="menu" descr="09_PAlg-Home">
            <a:hlinkClick r:id="rId18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81" name="CR" descr="09_PAlg-Ch Resources">
            <a:hlinkClick r:id="rId20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43650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82" name="globe" descr="09_PAlg-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83" name="title" descr="11_PC LT 03-03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84" name="number" descr="09PreAlg LNHeader03-03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81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1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1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8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7" Type="http://schemas.openxmlformats.org/officeDocument/2006/relationships/image" Target="../media/image53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image" Target="../media/image2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22.xml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5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36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10" name="splash" descr="11_PreCalc_Splash_00-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11" name="arm" descr="11_PreCalc_Splash_Arm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98"/>
          <a:stretch>
            <a:fillRect/>
          </a:stretch>
        </p:blipFill>
        <p:spPr bwMode="auto">
          <a:xfrm>
            <a:off x="2266950" y="0"/>
            <a:ext cx="3438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Splash Screen</a:t>
            </a:r>
          </a:p>
        </p:txBody>
      </p:sp>
      <p:pic>
        <p:nvPicPr>
          <p:cNvPr id="36913" name="splash_title" descr="11_PC LT 03-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095375" y="4886325"/>
            <a:ext cx="73406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914" name="splash_number" descr="09PreAlg LNHeader03-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4200525" y="464820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828540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9232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</a:rPr>
              <a:t>Expand Logarithmic Expressions</a:t>
            </a:r>
          </a:p>
        </p:txBody>
      </p:sp>
      <p:sp>
        <p:nvSpPr>
          <p:cNvPr id="9233" name="txt_box"/>
          <p:cNvSpPr>
            <a:spLocks noChangeArrowheads="1"/>
          </p:cNvSpPr>
          <p:nvPr/>
        </p:nvSpPr>
        <p:spPr bwMode="auto">
          <a:xfrm>
            <a:off x="876300" y="1503363"/>
            <a:ext cx="75628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A.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Expand ln 4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m</a:t>
            </a:r>
            <a:r>
              <a:rPr lang="en-US" sz="2400" b="1" baseline="40000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3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n</a:t>
            </a:r>
            <a:r>
              <a:rPr lang="en-US" sz="2400" b="1" baseline="40000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5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. 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876300" y="2362200"/>
            <a:ext cx="75723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143000" algn="r"/>
                <a:tab pos="12573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800600">
              <a:tabLst>
                <a:tab pos="1143000" algn="r"/>
                <a:tab pos="12573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4914900">
              <a:tabLst>
                <a:tab pos="1143000" algn="r"/>
                <a:tab pos="12573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5029200">
              <a:tabLst>
                <a:tab pos="1143000" algn="r"/>
                <a:tab pos="12573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5143500">
              <a:tabLst>
                <a:tab pos="1143000" algn="r"/>
                <a:tab pos="12573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5600700" fontAlgn="base">
              <a:spcBef>
                <a:spcPct val="0"/>
              </a:spcBef>
              <a:spcAft>
                <a:spcPct val="0"/>
              </a:spcAft>
              <a:tabLst>
                <a:tab pos="1143000" algn="r"/>
                <a:tab pos="12573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6057900" fontAlgn="base">
              <a:spcBef>
                <a:spcPct val="0"/>
              </a:spcBef>
              <a:spcAft>
                <a:spcPct val="0"/>
              </a:spcAft>
              <a:tabLst>
                <a:tab pos="1143000" algn="r"/>
                <a:tab pos="12573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6515100" fontAlgn="base">
              <a:spcBef>
                <a:spcPct val="0"/>
              </a:spcBef>
              <a:spcAft>
                <a:spcPct val="0"/>
              </a:spcAft>
              <a:tabLst>
                <a:tab pos="1143000" algn="r"/>
                <a:tab pos="12573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6972300" fontAlgn="base">
              <a:spcBef>
                <a:spcPct val="0"/>
              </a:spcBef>
              <a:spcAft>
                <a:spcPct val="0"/>
              </a:spcAft>
              <a:tabLst>
                <a:tab pos="1143000" algn="r"/>
                <a:tab pos="12573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The expression is the logarithm of the product of 4,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m</a:t>
            </a:r>
            <a:r>
              <a:rPr lang="en-US" sz="2400" baseline="3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3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, and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n</a:t>
            </a:r>
            <a:r>
              <a:rPr lang="en-US" sz="2400" baseline="3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5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876300" y="3165475"/>
            <a:ext cx="75723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800600" indent="-4800600">
              <a:tabLst>
                <a:tab pos="1257300" algn="r"/>
                <a:tab pos="1371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914900">
              <a:tabLst>
                <a:tab pos="1257300" algn="r"/>
                <a:tab pos="1371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5029200">
              <a:tabLst>
                <a:tab pos="1257300" algn="r"/>
                <a:tab pos="1371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5143500">
              <a:tabLst>
                <a:tab pos="1257300" algn="r"/>
                <a:tab pos="1371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5257800">
              <a:tabLst>
                <a:tab pos="1257300" algn="r"/>
                <a:tab pos="1371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5715000" fontAlgn="base">
              <a:spcBef>
                <a:spcPct val="0"/>
              </a:spcBef>
              <a:spcAft>
                <a:spcPct val="0"/>
              </a:spcAft>
              <a:tabLst>
                <a:tab pos="1257300" algn="r"/>
                <a:tab pos="1371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6172200" fontAlgn="base">
              <a:spcBef>
                <a:spcPct val="0"/>
              </a:spcBef>
              <a:spcAft>
                <a:spcPct val="0"/>
              </a:spcAft>
              <a:tabLst>
                <a:tab pos="1257300" algn="r"/>
                <a:tab pos="1371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6629400" fontAlgn="base">
              <a:spcBef>
                <a:spcPct val="0"/>
              </a:spcBef>
              <a:spcAft>
                <a:spcPct val="0"/>
              </a:spcAft>
              <a:tabLst>
                <a:tab pos="1257300" algn="r"/>
                <a:tab pos="1371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7086600" fontAlgn="base">
              <a:spcBef>
                <a:spcPct val="0"/>
              </a:spcBef>
              <a:spcAft>
                <a:spcPct val="0"/>
              </a:spcAft>
              <a:tabLst>
                <a:tab pos="1257300" algn="r"/>
                <a:tab pos="1371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ln 4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m</a:t>
            </a:r>
            <a:r>
              <a:rPr lang="en-US" sz="2400" baseline="4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3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n</a:t>
            </a:r>
            <a:r>
              <a:rPr lang="en-US" sz="2400" baseline="4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5</a:t>
            </a:r>
            <a:r>
              <a:rPr lang="en-US" baseline="3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= ln 4 + ln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m</a:t>
            </a:r>
            <a:r>
              <a:rPr lang="en-US" sz="2400" baseline="4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3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+ ln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n</a:t>
            </a:r>
            <a:r>
              <a:rPr lang="en-US" sz="2400" baseline="4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5</a:t>
            </a:r>
            <a:r>
              <a:rPr lang="en-US" sz="2400" baseline="3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Product Property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	= ln 4 + 3 ln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m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+ 5 ln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n	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Power Property</a:t>
            </a:r>
          </a:p>
        </p:txBody>
      </p:sp>
      <p:sp>
        <p:nvSpPr>
          <p:cNvPr id="9236" name="ans"/>
          <p:cNvSpPr>
            <a:spLocks noChangeArrowheads="1"/>
          </p:cNvSpPr>
          <p:nvPr/>
        </p:nvSpPr>
        <p:spPr bwMode="auto">
          <a:xfrm>
            <a:off x="533400" y="5384800"/>
            <a:ext cx="7924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828800" indent="-1484313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66B3"/>
                </a:solidFill>
              </a:rPr>
              <a:t>Answer:</a:t>
            </a:r>
            <a:r>
              <a:rPr lang="en-US" sz="2400">
                <a:solidFill>
                  <a:srgbClr val="962E45"/>
                </a:solidFill>
              </a:rPr>
              <a:t> 	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ln 4 + 3 ln </a:t>
            </a:r>
            <a:r>
              <a:rPr lang="en-US" sz="2400" i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m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 + 5 ln </a:t>
            </a:r>
            <a:r>
              <a:rPr lang="en-US" sz="2400" i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n</a:t>
            </a:r>
            <a:endParaRPr lang="en-US" sz="2400">
              <a:solidFill>
                <a:srgbClr val="962E45"/>
              </a:solidFill>
              <a:ea typeface="Times New Roman" pitchFamily="18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558430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3" grpId="0" build="p" autoUpdateAnimBg="0" advAuto="0"/>
      <p:bldP spid="9234" grpId="0" build="p" autoUpdateAnimBg="0"/>
      <p:bldP spid="9235" grpId="0" build="p" autoUpdateAnimBg="0"/>
      <p:bldP spid="9236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309251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</a:rPr>
              <a:t>Expand Logarithmic Expressions</a:t>
            </a:r>
          </a:p>
        </p:txBody>
      </p:sp>
      <p:grpSp>
        <p:nvGrpSpPr>
          <p:cNvPr id="309260" name="Group 12"/>
          <p:cNvGrpSpPr>
            <a:grpSpLocks/>
          </p:cNvGrpSpPr>
          <p:nvPr/>
        </p:nvGrpSpPr>
        <p:grpSpPr bwMode="auto">
          <a:xfrm>
            <a:off x="876300" y="1333500"/>
            <a:ext cx="7562850" cy="941388"/>
            <a:chOff x="552" y="840"/>
            <a:chExt cx="4764" cy="593"/>
          </a:xfrm>
        </p:grpSpPr>
        <p:sp>
          <p:nvSpPr>
            <p:cNvPr id="309257" name="txt_box"/>
            <p:cNvSpPr>
              <a:spLocks noChangeArrowheads="1"/>
            </p:cNvSpPr>
            <p:nvPr/>
          </p:nvSpPr>
          <p:spPr bwMode="auto">
            <a:xfrm>
              <a:off x="552" y="947"/>
              <a:ext cx="476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 b="1">
                  <a:solidFill>
                    <a:srgbClr val="962E45"/>
                  </a:solidFill>
                  <a:ea typeface="Times New Roman" pitchFamily="18" charset="0"/>
                  <a:cs typeface="Arial" charset="0"/>
                </a:rPr>
                <a:t>B.</a:t>
              </a:r>
              <a:r>
                <a:rPr lang="en-US" sz="2400" b="1">
                  <a:solidFill>
                    <a:srgbClr val="0066B3"/>
                  </a:solidFill>
                  <a:ea typeface="Times New Roman" pitchFamily="18" charset="0"/>
                  <a:cs typeface="Arial" charset="0"/>
                </a:rPr>
                <a:t> Expand               .</a:t>
              </a:r>
            </a:p>
          </p:txBody>
        </p:sp>
        <p:pic>
          <p:nvPicPr>
            <p:cNvPr id="309258" name="Picture 10" descr="Eqn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046" b="-14716"/>
            <a:stretch>
              <a:fillRect/>
            </a:stretch>
          </p:blipFill>
          <p:spPr bwMode="auto">
            <a:xfrm>
              <a:off x="1599" y="840"/>
              <a:ext cx="875" cy="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9266" name="Group 18"/>
          <p:cNvGrpSpPr>
            <a:grpSpLocks/>
          </p:cNvGrpSpPr>
          <p:nvPr/>
        </p:nvGrpSpPr>
        <p:grpSpPr bwMode="auto">
          <a:xfrm>
            <a:off x="876300" y="2057400"/>
            <a:ext cx="7572375" cy="1187450"/>
            <a:chOff x="552" y="1392"/>
            <a:chExt cx="4770" cy="748"/>
          </a:xfrm>
        </p:grpSpPr>
        <p:sp>
          <p:nvSpPr>
            <p:cNvPr id="309253" name="Text Box 5"/>
            <p:cNvSpPr txBox="1">
              <a:spLocks noChangeArrowheads="1"/>
            </p:cNvSpPr>
            <p:nvPr/>
          </p:nvSpPr>
          <p:spPr bwMode="auto">
            <a:xfrm>
              <a:off x="552" y="1392"/>
              <a:ext cx="4770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The expression is the logarithm of the quotient of </a:t>
              </a:r>
              <a:b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</a:b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2x – 3 and </a:t>
              </a:r>
            </a:p>
          </p:txBody>
        </p:sp>
        <p:pic>
          <p:nvPicPr>
            <p:cNvPr id="309262" name="Picture 14" descr="Eqn24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" y="1830"/>
              <a:ext cx="518" cy="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9274" name="Group 26"/>
          <p:cNvGrpSpPr>
            <a:grpSpLocks/>
          </p:cNvGrpSpPr>
          <p:nvPr/>
        </p:nvGrpSpPr>
        <p:grpSpPr bwMode="auto">
          <a:xfrm>
            <a:off x="2324100" y="4038600"/>
            <a:ext cx="6667500" cy="609600"/>
            <a:chOff x="1464" y="2640"/>
            <a:chExt cx="4200" cy="384"/>
          </a:xfrm>
        </p:grpSpPr>
        <p:sp>
          <p:nvSpPr>
            <p:cNvPr id="309268" name="Text Box 20"/>
            <p:cNvSpPr txBox="1">
              <a:spLocks noChangeArrowheads="1"/>
            </p:cNvSpPr>
            <p:nvPr/>
          </p:nvSpPr>
          <p:spPr bwMode="auto">
            <a:xfrm>
              <a:off x="3936" y="2645"/>
              <a:ext cx="1728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Product Property </a:t>
              </a:r>
            </a:p>
          </p:txBody>
        </p:sp>
        <p:pic>
          <p:nvPicPr>
            <p:cNvPr id="309269" name="Picture 21" descr="Eqn26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50" b="53902"/>
            <a:stretch>
              <a:fillRect/>
            </a:stretch>
          </p:blipFill>
          <p:spPr bwMode="auto">
            <a:xfrm>
              <a:off x="1464" y="2640"/>
              <a:ext cx="2363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9277" name="Group 29"/>
          <p:cNvGrpSpPr>
            <a:grpSpLocks/>
          </p:cNvGrpSpPr>
          <p:nvPr/>
        </p:nvGrpSpPr>
        <p:grpSpPr bwMode="auto">
          <a:xfrm>
            <a:off x="2324100" y="4476750"/>
            <a:ext cx="6667500" cy="819150"/>
            <a:chOff x="1464" y="2820"/>
            <a:chExt cx="4200" cy="516"/>
          </a:xfrm>
        </p:grpSpPr>
        <p:pic>
          <p:nvPicPr>
            <p:cNvPr id="309267" name="Picture 19" descr="Eqn26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777" b="31572"/>
            <a:stretch>
              <a:fillRect/>
            </a:stretch>
          </p:blipFill>
          <p:spPr bwMode="auto">
            <a:xfrm>
              <a:off x="1464" y="2820"/>
              <a:ext cx="2363" cy="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9270" name="Text Box 22"/>
            <p:cNvSpPr txBox="1">
              <a:spLocks noChangeArrowheads="1"/>
            </p:cNvSpPr>
            <p:nvPr/>
          </p:nvSpPr>
          <p:spPr bwMode="auto">
            <a:xfrm>
              <a:off x="3936" y="2880"/>
              <a:ext cx="1728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3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Rewrite using rational exponents. </a:t>
              </a:r>
            </a:p>
          </p:txBody>
        </p:sp>
      </p:grpSp>
      <p:grpSp>
        <p:nvGrpSpPr>
          <p:cNvPr id="309276" name="Group 28"/>
          <p:cNvGrpSpPr>
            <a:grpSpLocks/>
          </p:cNvGrpSpPr>
          <p:nvPr/>
        </p:nvGrpSpPr>
        <p:grpSpPr bwMode="auto">
          <a:xfrm>
            <a:off x="2324100" y="5334000"/>
            <a:ext cx="6667500" cy="739775"/>
            <a:chOff x="1464" y="3360"/>
            <a:chExt cx="4200" cy="466"/>
          </a:xfrm>
        </p:grpSpPr>
        <p:pic>
          <p:nvPicPr>
            <p:cNvPr id="309261" name="Picture 13" descr="Eqn26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029"/>
            <a:stretch>
              <a:fillRect/>
            </a:stretch>
          </p:blipFill>
          <p:spPr bwMode="auto">
            <a:xfrm>
              <a:off x="1464" y="3360"/>
              <a:ext cx="2363" cy="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9272" name="Text Box 24"/>
            <p:cNvSpPr txBox="1">
              <a:spLocks noChangeArrowheads="1"/>
            </p:cNvSpPr>
            <p:nvPr/>
          </p:nvSpPr>
          <p:spPr bwMode="auto">
            <a:xfrm>
              <a:off x="3936" y="3438"/>
              <a:ext cx="1728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Power Property </a:t>
              </a:r>
            </a:p>
          </p:txBody>
        </p:sp>
      </p:grpSp>
      <p:grpSp>
        <p:nvGrpSpPr>
          <p:cNvPr id="309279" name="Group 31"/>
          <p:cNvGrpSpPr>
            <a:grpSpLocks/>
          </p:cNvGrpSpPr>
          <p:nvPr/>
        </p:nvGrpSpPr>
        <p:grpSpPr bwMode="auto">
          <a:xfrm>
            <a:off x="933450" y="3219450"/>
            <a:ext cx="8058150" cy="822325"/>
            <a:chOff x="588" y="2028"/>
            <a:chExt cx="5076" cy="518"/>
          </a:xfrm>
        </p:grpSpPr>
        <p:pic>
          <p:nvPicPr>
            <p:cNvPr id="309263" name="Picture 15" descr="Eqn25"/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" y="2028"/>
              <a:ext cx="851" cy="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9264" name="Text Box 16"/>
            <p:cNvSpPr txBox="1">
              <a:spLocks noChangeArrowheads="1"/>
            </p:cNvSpPr>
            <p:nvPr/>
          </p:nvSpPr>
          <p:spPr bwMode="auto">
            <a:xfrm>
              <a:off x="3936" y="2142"/>
              <a:ext cx="1728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Quotient Property</a:t>
              </a:r>
            </a:p>
          </p:txBody>
        </p:sp>
        <p:pic>
          <p:nvPicPr>
            <p:cNvPr id="309278" name="Picture 30" descr="Eqn26"/>
            <p:cNvPicPr preferRelativeResize="0"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654" b="80420"/>
            <a:stretch>
              <a:fillRect/>
            </a:stretch>
          </p:blipFill>
          <p:spPr bwMode="auto">
            <a:xfrm>
              <a:off x="1464" y="2100"/>
              <a:ext cx="206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71017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310275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</a:rPr>
              <a:t>Expand Logarithmic Expressions</a:t>
            </a:r>
          </a:p>
        </p:txBody>
      </p:sp>
      <p:grpSp>
        <p:nvGrpSpPr>
          <p:cNvPr id="310285" name="Group 13"/>
          <p:cNvGrpSpPr>
            <a:grpSpLocks/>
          </p:cNvGrpSpPr>
          <p:nvPr/>
        </p:nvGrpSpPr>
        <p:grpSpPr bwMode="auto">
          <a:xfrm>
            <a:off x="533400" y="1428750"/>
            <a:ext cx="7924800" cy="600075"/>
            <a:chOff x="336" y="900"/>
            <a:chExt cx="4992" cy="378"/>
          </a:xfrm>
        </p:grpSpPr>
        <p:sp>
          <p:nvSpPr>
            <p:cNvPr id="310282" name="ans"/>
            <p:cNvSpPr>
              <a:spLocks noChangeArrowheads="1"/>
            </p:cNvSpPr>
            <p:nvPr/>
          </p:nvSpPr>
          <p:spPr bwMode="auto">
            <a:xfrm>
              <a:off x="336" y="939"/>
              <a:ext cx="499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1828800" indent="-1484313"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 b="1">
                  <a:solidFill>
                    <a:srgbClr val="0066B3"/>
                  </a:solidFill>
                </a:rPr>
                <a:t>Answer:</a:t>
              </a:r>
              <a:r>
                <a:rPr lang="en-US" sz="2400">
                  <a:solidFill>
                    <a:srgbClr val="962E45"/>
                  </a:solidFill>
                </a:rPr>
                <a:t> 	</a:t>
              </a:r>
              <a:endParaRPr lang="en-US" sz="2400">
                <a:solidFill>
                  <a:srgbClr val="962E45"/>
                </a:solidFill>
                <a:ea typeface="Times New Roman" pitchFamily="18" charset="0"/>
                <a:cs typeface="Arial" charset="0"/>
              </a:endParaRPr>
            </a:p>
          </p:txBody>
        </p:sp>
        <p:pic>
          <p:nvPicPr>
            <p:cNvPr id="310284" name="Picture 12" descr="Eqn27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" y="900"/>
              <a:ext cx="2189" cy="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54157162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pic>
        <p:nvPicPr>
          <p:cNvPr id="115731" name="GP_art" descr="Guided-Pract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874713"/>
            <a:ext cx="2846388" cy="48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59" name="Oval"/>
          <p:cNvSpPr>
            <a:spLocks noChangeArrowheads="1"/>
          </p:cNvSpPr>
          <p:nvPr/>
        </p:nvSpPr>
        <p:spPr bwMode="auto">
          <a:xfrm>
            <a:off x="876300" y="2657475"/>
            <a:ext cx="457200" cy="457200"/>
          </a:xfrm>
          <a:prstGeom prst="ellipse">
            <a:avLst/>
          </a:prstGeom>
          <a:noFill/>
          <a:ln w="57150">
            <a:solidFill>
              <a:srgbClr val="962E4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aseline="40000">
              <a:solidFill>
                <a:srgbClr val="000000"/>
              </a:solidFill>
            </a:endParaRPr>
          </a:p>
        </p:txBody>
      </p:sp>
      <p:grpSp>
        <p:nvGrpSpPr>
          <p:cNvPr id="115769" name="Group 57"/>
          <p:cNvGrpSpPr>
            <a:grpSpLocks/>
          </p:cNvGrpSpPr>
          <p:nvPr/>
        </p:nvGrpSpPr>
        <p:grpSpPr bwMode="auto">
          <a:xfrm>
            <a:off x="533400" y="1290638"/>
            <a:ext cx="7915275" cy="1071562"/>
            <a:chOff x="336" y="813"/>
            <a:chExt cx="4986" cy="675"/>
          </a:xfrm>
        </p:grpSpPr>
        <p:sp>
          <p:nvSpPr>
            <p:cNvPr id="115757" name="txt_box"/>
            <p:cNvSpPr>
              <a:spLocks noChangeArrowheads="1"/>
            </p:cNvSpPr>
            <p:nvPr/>
          </p:nvSpPr>
          <p:spPr bwMode="auto">
            <a:xfrm>
              <a:off x="336" y="948"/>
              <a:ext cx="4986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3429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66B3"/>
                  </a:solidFill>
                  <a:ea typeface="Times New Roman" pitchFamily="18" charset="0"/>
                  <a:cs typeface="Arial" charset="0"/>
                </a:rPr>
                <a:t>Expand                . </a:t>
              </a:r>
            </a:p>
          </p:txBody>
        </p:sp>
        <p:pic>
          <p:nvPicPr>
            <p:cNvPr id="115761" name="Picture 49" descr="Eqn2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962" b="-22510"/>
            <a:stretch>
              <a:fillRect/>
            </a:stretch>
          </p:blipFill>
          <p:spPr bwMode="auto">
            <a:xfrm>
              <a:off x="1344" y="813"/>
              <a:ext cx="783" cy="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5768" name="Group 56"/>
          <p:cNvGrpSpPr>
            <a:grpSpLocks/>
          </p:cNvGrpSpPr>
          <p:nvPr/>
        </p:nvGrpSpPr>
        <p:grpSpPr bwMode="auto">
          <a:xfrm>
            <a:off x="885825" y="2566988"/>
            <a:ext cx="7543800" cy="2986087"/>
            <a:chOff x="558" y="1881"/>
            <a:chExt cx="4752" cy="1881"/>
          </a:xfrm>
        </p:grpSpPr>
        <p:sp>
          <p:nvSpPr>
            <p:cNvPr id="115758" name="Answers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58" y="1952"/>
              <a:ext cx="4752" cy="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533400" indent="-533400" fontAlgn="base">
                <a:lnSpc>
                  <a:spcPct val="90000"/>
                </a:lnSpc>
                <a:spcBef>
                  <a:spcPct val="60000"/>
                </a:spcBef>
                <a:spcAft>
                  <a:spcPct val="60000"/>
                </a:spcAft>
                <a:buClr>
                  <a:srgbClr val="00539D"/>
                </a:buClr>
              </a:pPr>
              <a:r>
                <a:rPr lang="pt-BR" sz="2400" b="1">
                  <a:solidFill>
                    <a:srgbClr val="0066B3"/>
                  </a:solidFill>
                  <a:sym typeface="Arial" charset="0"/>
                </a:rPr>
                <a:t>A.	</a:t>
              </a:r>
              <a:r>
                <a:rPr lang="pt-BR" sz="2400">
                  <a:solidFill>
                    <a:srgbClr val="000000"/>
                  </a:solidFill>
                  <a:sym typeface="Arial" charset="0"/>
                </a:rPr>
                <a:t>3 ln </a:t>
              </a:r>
              <a:r>
                <a:rPr lang="pt-BR" sz="2400" i="1">
                  <a:solidFill>
                    <a:srgbClr val="000000"/>
                  </a:solidFill>
                  <a:sym typeface="Arial" charset="0"/>
                </a:rPr>
                <a:t>x</a:t>
              </a:r>
              <a:r>
                <a:rPr lang="pt-BR" sz="2400">
                  <a:solidFill>
                    <a:srgbClr val="000000"/>
                  </a:solidFill>
                  <a:sym typeface="Arial" charset="0"/>
                </a:rPr>
                <a:t> –     ln (</a:t>
              </a:r>
              <a:r>
                <a:rPr lang="pt-BR" sz="2400" i="1">
                  <a:solidFill>
                    <a:srgbClr val="000000"/>
                  </a:solidFill>
                  <a:sym typeface="Arial" charset="0"/>
                </a:rPr>
                <a:t>x</a:t>
              </a:r>
              <a:r>
                <a:rPr lang="pt-BR" sz="2400">
                  <a:solidFill>
                    <a:srgbClr val="000000"/>
                  </a:solidFill>
                  <a:sym typeface="Arial" charset="0"/>
                </a:rPr>
                <a:t> – 7)</a:t>
              </a:r>
            </a:p>
            <a:p>
              <a:pPr marL="533400" indent="-533400" fontAlgn="base">
                <a:lnSpc>
                  <a:spcPct val="90000"/>
                </a:lnSpc>
                <a:spcBef>
                  <a:spcPct val="60000"/>
                </a:spcBef>
                <a:spcAft>
                  <a:spcPct val="60000"/>
                </a:spcAft>
                <a:buClr>
                  <a:srgbClr val="00539D"/>
                </a:buClr>
              </a:pPr>
              <a:r>
                <a:rPr lang="pt-BR" sz="2400" b="1">
                  <a:solidFill>
                    <a:srgbClr val="0066B3"/>
                  </a:solidFill>
                  <a:sym typeface="Arial" charset="0"/>
                </a:rPr>
                <a:t>B.	</a:t>
              </a:r>
              <a:r>
                <a:rPr lang="pt-BR" sz="2400">
                  <a:solidFill>
                    <a:srgbClr val="000000"/>
                  </a:solidFill>
                  <a:sym typeface="Arial" charset="0"/>
                </a:rPr>
                <a:t>3 ln </a:t>
              </a:r>
              <a:r>
                <a:rPr lang="pt-BR" sz="2400" i="1">
                  <a:solidFill>
                    <a:srgbClr val="000000"/>
                  </a:solidFill>
                  <a:sym typeface="Arial" charset="0"/>
                </a:rPr>
                <a:t>x</a:t>
              </a:r>
              <a:r>
                <a:rPr lang="pt-BR" sz="2400">
                  <a:solidFill>
                    <a:srgbClr val="000000"/>
                  </a:solidFill>
                  <a:sym typeface="Arial" charset="0"/>
                </a:rPr>
                <a:t> +     ln (</a:t>
              </a:r>
              <a:r>
                <a:rPr lang="pt-BR" sz="2400" i="1">
                  <a:solidFill>
                    <a:srgbClr val="000000"/>
                  </a:solidFill>
                  <a:sym typeface="Arial" charset="0"/>
                </a:rPr>
                <a:t>x</a:t>
              </a:r>
              <a:r>
                <a:rPr lang="pt-BR" sz="2400">
                  <a:solidFill>
                    <a:srgbClr val="000000"/>
                  </a:solidFill>
                  <a:sym typeface="Arial" charset="0"/>
                </a:rPr>
                <a:t> – 7)</a:t>
              </a:r>
            </a:p>
            <a:p>
              <a:pPr marL="533400" indent="-533400" fontAlgn="base">
                <a:lnSpc>
                  <a:spcPct val="90000"/>
                </a:lnSpc>
                <a:spcBef>
                  <a:spcPct val="60000"/>
                </a:spcBef>
                <a:spcAft>
                  <a:spcPct val="60000"/>
                </a:spcAft>
                <a:buClr>
                  <a:srgbClr val="00539D"/>
                </a:buClr>
              </a:pPr>
              <a:r>
                <a:rPr lang="pt-BR" sz="2400" b="1">
                  <a:solidFill>
                    <a:srgbClr val="0066B3"/>
                  </a:solidFill>
                  <a:sym typeface="Arial" charset="0"/>
                </a:rPr>
                <a:t>C.	</a:t>
              </a:r>
              <a:r>
                <a:rPr lang="pt-BR" sz="2400">
                  <a:solidFill>
                    <a:srgbClr val="000000"/>
                  </a:solidFill>
                  <a:sym typeface="Arial" charset="0"/>
                </a:rPr>
                <a:t>   ln (</a:t>
              </a:r>
              <a:r>
                <a:rPr lang="pt-BR" sz="2400" i="1">
                  <a:solidFill>
                    <a:srgbClr val="000000"/>
                  </a:solidFill>
                  <a:sym typeface="Arial" charset="0"/>
                </a:rPr>
                <a:t>x</a:t>
              </a:r>
              <a:r>
                <a:rPr lang="pt-BR" sz="2400">
                  <a:solidFill>
                    <a:srgbClr val="000000"/>
                  </a:solidFill>
                  <a:sym typeface="Arial" charset="0"/>
                </a:rPr>
                <a:t> – 7) – 3 ln </a:t>
              </a:r>
              <a:r>
                <a:rPr lang="pt-BR" sz="2400" i="1">
                  <a:solidFill>
                    <a:srgbClr val="000000"/>
                  </a:solidFill>
                  <a:sym typeface="Arial" charset="0"/>
                </a:rPr>
                <a:t>x</a:t>
              </a:r>
              <a:r>
                <a:rPr lang="pt-BR" sz="2400" b="1">
                  <a:solidFill>
                    <a:srgbClr val="000000"/>
                  </a:solidFill>
                  <a:sym typeface="Arial" charset="0"/>
                </a:rPr>
                <a:t> </a:t>
              </a:r>
              <a:endParaRPr lang="pt-BR" sz="2400">
                <a:solidFill>
                  <a:srgbClr val="000000"/>
                </a:solidFill>
                <a:sym typeface="Arial" charset="0"/>
              </a:endParaRPr>
            </a:p>
            <a:p>
              <a:pPr marL="533400" indent="-533400" fontAlgn="base">
                <a:lnSpc>
                  <a:spcPct val="90000"/>
                </a:lnSpc>
                <a:spcBef>
                  <a:spcPct val="60000"/>
                </a:spcBef>
                <a:spcAft>
                  <a:spcPct val="60000"/>
                </a:spcAft>
                <a:buClr>
                  <a:srgbClr val="00539D"/>
                </a:buClr>
              </a:pPr>
              <a:r>
                <a:rPr lang="pt-BR" sz="2400" b="1">
                  <a:solidFill>
                    <a:srgbClr val="0066B3"/>
                  </a:solidFill>
                  <a:sym typeface="Arial" charset="0"/>
                </a:rPr>
                <a:t>D.	</a:t>
              </a:r>
              <a:r>
                <a:rPr lang="pt-BR" sz="2400">
                  <a:solidFill>
                    <a:srgbClr val="000000"/>
                  </a:solidFill>
                  <a:sym typeface="Arial" charset="0"/>
                </a:rPr>
                <a:t>ln</a:t>
              </a:r>
              <a:r>
                <a:rPr lang="pt-BR" sz="2400" b="1">
                  <a:solidFill>
                    <a:srgbClr val="000000"/>
                  </a:solidFill>
                  <a:sym typeface="Arial" charset="0"/>
                </a:rPr>
                <a:t> </a:t>
              </a:r>
              <a:r>
                <a:rPr lang="pt-BR" sz="2400" i="1">
                  <a:solidFill>
                    <a:srgbClr val="000000"/>
                  </a:solidFill>
                  <a:sym typeface="Arial" charset="0"/>
                </a:rPr>
                <a:t>x</a:t>
              </a:r>
              <a:r>
                <a:rPr lang="pt-BR" sz="2400" baseline="40000">
                  <a:solidFill>
                    <a:srgbClr val="000000"/>
                  </a:solidFill>
                  <a:sym typeface="Arial" charset="0"/>
                </a:rPr>
                <a:t>3</a:t>
              </a:r>
              <a:r>
                <a:rPr lang="pt-BR" sz="2400">
                  <a:solidFill>
                    <a:srgbClr val="000000"/>
                  </a:solidFill>
                  <a:sym typeface="Arial" charset="0"/>
                </a:rPr>
                <a:t> –    ln (</a:t>
              </a:r>
              <a:r>
                <a:rPr lang="pt-BR" sz="2400" i="1">
                  <a:solidFill>
                    <a:srgbClr val="000000"/>
                  </a:solidFill>
                  <a:sym typeface="Arial" charset="0"/>
                </a:rPr>
                <a:t>x</a:t>
              </a:r>
              <a:r>
                <a:rPr lang="pt-BR" sz="2400">
                  <a:solidFill>
                    <a:srgbClr val="000000"/>
                  </a:solidFill>
                  <a:sym typeface="Arial" charset="0"/>
                </a:rPr>
                <a:t> – 7)</a:t>
              </a:r>
            </a:p>
          </p:txBody>
        </p:sp>
        <p:pic>
          <p:nvPicPr>
            <p:cNvPr id="115763" name="Picture 51" descr="Eqn0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9" y="1881"/>
              <a:ext cx="167" cy="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765" name="Picture 53" descr="Eqn0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2832"/>
              <a:ext cx="167" cy="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766" name="Picture 54" descr="Eqn0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5" y="3330"/>
              <a:ext cx="167" cy="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767" name="Picture 55" descr="Eqn0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7" y="2352"/>
              <a:ext cx="167" cy="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39591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5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5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4</a:t>
            </a:r>
          </a:p>
        </p:txBody>
      </p:sp>
      <p:sp>
        <p:nvSpPr>
          <p:cNvPr id="93193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</a:rPr>
              <a:t>Condense Logarithmic Expressions</a:t>
            </a:r>
          </a:p>
        </p:txBody>
      </p:sp>
      <p:grpSp>
        <p:nvGrpSpPr>
          <p:cNvPr id="93197" name="Group 13"/>
          <p:cNvGrpSpPr>
            <a:grpSpLocks/>
          </p:cNvGrpSpPr>
          <p:nvPr/>
        </p:nvGrpSpPr>
        <p:grpSpPr bwMode="auto">
          <a:xfrm>
            <a:off x="876300" y="1336675"/>
            <a:ext cx="7562850" cy="796925"/>
            <a:chOff x="552" y="842"/>
            <a:chExt cx="4764" cy="502"/>
          </a:xfrm>
        </p:grpSpPr>
        <p:sp>
          <p:nvSpPr>
            <p:cNvPr id="93194" name="txt_box"/>
            <p:cNvSpPr>
              <a:spLocks noChangeArrowheads="1"/>
            </p:cNvSpPr>
            <p:nvPr/>
          </p:nvSpPr>
          <p:spPr bwMode="auto">
            <a:xfrm>
              <a:off x="552" y="947"/>
              <a:ext cx="476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 b="1">
                  <a:solidFill>
                    <a:srgbClr val="962E45"/>
                  </a:solidFill>
                  <a:ea typeface="Times New Roman" pitchFamily="18" charset="0"/>
                  <a:cs typeface="Arial" charset="0"/>
                </a:rPr>
                <a:t>A.</a:t>
              </a:r>
              <a:r>
                <a:rPr lang="en-US" sz="2400" b="1">
                  <a:solidFill>
                    <a:srgbClr val="0066B3"/>
                  </a:solidFill>
                  <a:ea typeface="Times New Roman" pitchFamily="18" charset="0"/>
                  <a:cs typeface="Arial" charset="0"/>
                </a:rPr>
                <a:t> Condense                                    .</a:t>
              </a:r>
            </a:p>
          </p:txBody>
        </p:sp>
        <p:pic>
          <p:nvPicPr>
            <p:cNvPr id="93196" name="Picture 12" descr="Eqn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12"/>
            <a:stretch>
              <a:fillRect/>
            </a:stretch>
          </p:blipFill>
          <p:spPr bwMode="auto">
            <a:xfrm>
              <a:off x="1812" y="842"/>
              <a:ext cx="1878" cy="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3207" name="Group 23"/>
          <p:cNvGrpSpPr>
            <a:grpSpLocks/>
          </p:cNvGrpSpPr>
          <p:nvPr/>
        </p:nvGrpSpPr>
        <p:grpSpPr bwMode="auto">
          <a:xfrm>
            <a:off x="2768600" y="4400550"/>
            <a:ext cx="4587875" cy="1038225"/>
            <a:chOff x="1744" y="3186"/>
            <a:chExt cx="2890" cy="654"/>
          </a:xfrm>
        </p:grpSpPr>
        <p:pic>
          <p:nvPicPr>
            <p:cNvPr id="93198" name="Picture 14" descr="Eqn3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8" y="3258"/>
              <a:ext cx="806" cy="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200" name="Picture 16" descr="Eqn35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456"/>
            <a:stretch>
              <a:fillRect/>
            </a:stretch>
          </p:blipFill>
          <p:spPr bwMode="auto">
            <a:xfrm>
              <a:off x="1744" y="3186"/>
              <a:ext cx="1856" cy="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3205" name="Group 21"/>
          <p:cNvGrpSpPr>
            <a:grpSpLocks/>
          </p:cNvGrpSpPr>
          <p:nvPr/>
        </p:nvGrpSpPr>
        <p:grpSpPr bwMode="auto">
          <a:xfrm>
            <a:off x="2768600" y="3248025"/>
            <a:ext cx="5918200" cy="1219200"/>
            <a:chOff x="1744" y="2418"/>
            <a:chExt cx="3728" cy="768"/>
          </a:xfrm>
        </p:grpSpPr>
        <p:sp>
          <p:nvSpPr>
            <p:cNvPr id="93201" name="Text Box 17"/>
            <p:cNvSpPr txBox="1">
              <a:spLocks noChangeArrowheads="1"/>
            </p:cNvSpPr>
            <p:nvPr/>
          </p:nvSpPr>
          <p:spPr bwMode="auto">
            <a:xfrm>
              <a:off x="3798" y="2746"/>
              <a:ext cx="167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  <a:cs typeface="Arial" charset="0"/>
                </a:rPr>
                <a:t>Quotient Property</a:t>
              </a:r>
            </a:p>
          </p:txBody>
        </p:sp>
        <p:pic>
          <p:nvPicPr>
            <p:cNvPr id="93202" name="Picture 18" descr="Eqn35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17" b="35544"/>
            <a:stretch>
              <a:fillRect/>
            </a:stretch>
          </p:blipFill>
          <p:spPr bwMode="auto">
            <a:xfrm>
              <a:off x="1744" y="2418"/>
              <a:ext cx="1856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3204" name="Group 20"/>
          <p:cNvGrpSpPr>
            <a:grpSpLocks/>
          </p:cNvGrpSpPr>
          <p:nvPr/>
        </p:nvGrpSpPr>
        <p:grpSpPr bwMode="auto">
          <a:xfrm>
            <a:off x="942975" y="2057400"/>
            <a:ext cx="7743825" cy="1247775"/>
            <a:chOff x="594" y="1632"/>
            <a:chExt cx="4878" cy="786"/>
          </a:xfrm>
        </p:grpSpPr>
        <p:sp>
          <p:nvSpPr>
            <p:cNvPr id="93195" name="Text Box 11"/>
            <p:cNvSpPr txBox="1">
              <a:spLocks noChangeArrowheads="1"/>
            </p:cNvSpPr>
            <p:nvPr/>
          </p:nvSpPr>
          <p:spPr bwMode="auto">
            <a:xfrm>
              <a:off x="3798" y="2142"/>
              <a:ext cx="167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  <a:cs typeface="Arial" charset="0"/>
                </a:rPr>
                <a:t>Power Property</a:t>
              </a:r>
            </a:p>
          </p:txBody>
        </p:sp>
        <p:pic>
          <p:nvPicPr>
            <p:cNvPr id="93199" name="Picture 15" descr="Eqn34"/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632"/>
              <a:ext cx="1856" cy="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203" name="Picture 19" descr="Eqn35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283"/>
            <a:stretch>
              <a:fillRect/>
            </a:stretch>
          </p:blipFill>
          <p:spPr bwMode="auto">
            <a:xfrm>
              <a:off x="1744" y="2000"/>
              <a:ext cx="1856" cy="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3211" name="Group 27"/>
          <p:cNvGrpSpPr>
            <a:grpSpLocks/>
          </p:cNvGrpSpPr>
          <p:nvPr/>
        </p:nvGrpSpPr>
        <p:grpSpPr bwMode="auto">
          <a:xfrm>
            <a:off x="533400" y="5454650"/>
            <a:ext cx="3962400" cy="1022350"/>
            <a:chOff x="336" y="3436"/>
            <a:chExt cx="2496" cy="644"/>
          </a:xfrm>
        </p:grpSpPr>
        <p:sp>
          <p:nvSpPr>
            <p:cNvPr id="93209" name="ans"/>
            <p:cNvSpPr>
              <a:spLocks noChangeArrowheads="1"/>
            </p:cNvSpPr>
            <p:nvPr/>
          </p:nvSpPr>
          <p:spPr bwMode="auto">
            <a:xfrm>
              <a:off x="336" y="3552"/>
              <a:ext cx="2496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1828800" indent="-1484313"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 b="1">
                  <a:solidFill>
                    <a:srgbClr val="0066B3"/>
                  </a:solidFill>
                </a:rPr>
                <a:t>Answer:</a:t>
              </a:r>
              <a:r>
                <a:rPr lang="en-US" sz="2400">
                  <a:solidFill>
                    <a:srgbClr val="962E45"/>
                  </a:solidFill>
                </a:rPr>
                <a:t>	</a:t>
              </a:r>
              <a:endParaRPr lang="en-US" sz="2400" baseline="40000">
                <a:solidFill>
                  <a:srgbClr val="962E45"/>
                </a:solidFill>
                <a:ea typeface="Times New Roman" pitchFamily="18" charset="0"/>
                <a:cs typeface="Arial" charset="0"/>
              </a:endParaRPr>
            </a:p>
          </p:txBody>
        </p:sp>
        <p:pic>
          <p:nvPicPr>
            <p:cNvPr id="93210" name="Picture 26" descr="Eqn3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4" y="3436"/>
              <a:ext cx="1083" cy="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61176913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3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3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4</a:t>
            </a:r>
          </a:p>
        </p:txBody>
      </p:sp>
      <p:sp>
        <p:nvSpPr>
          <p:cNvPr id="311299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</a:rPr>
              <a:t>Condense Logarithmic Expressions</a:t>
            </a:r>
          </a:p>
        </p:txBody>
      </p:sp>
      <p:sp>
        <p:nvSpPr>
          <p:cNvPr id="311300" name="txt_box"/>
          <p:cNvSpPr>
            <a:spLocks noChangeArrowheads="1"/>
          </p:cNvSpPr>
          <p:nvPr/>
        </p:nvSpPr>
        <p:spPr bwMode="auto">
          <a:xfrm>
            <a:off x="876300" y="1503363"/>
            <a:ext cx="75628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B.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Condense 5 ln (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x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 Unicode MS" pitchFamily="34" charset="-128"/>
              </a:rPr>
              <a:t>+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1)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 Unicode MS" pitchFamily="34" charset="-128"/>
              </a:rPr>
              <a:t>+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6 ln 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311301" name="Text Box 5"/>
          <p:cNvSpPr txBox="1">
            <a:spLocks noChangeArrowheads="1"/>
          </p:cNvSpPr>
          <p:nvPr/>
        </p:nvSpPr>
        <p:spPr bwMode="auto">
          <a:xfrm>
            <a:off x="876300" y="2746375"/>
            <a:ext cx="75723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600700" indent="-5600700">
              <a:tabLst>
                <a:tab pos="2628900" algn="r"/>
                <a:tab pos="2743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5715000">
              <a:tabLst>
                <a:tab pos="2628900" algn="r"/>
                <a:tab pos="2743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5829300">
              <a:tabLst>
                <a:tab pos="2628900" algn="r"/>
                <a:tab pos="2743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5943600">
              <a:tabLst>
                <a:tab pos="2628900" algn="r"/>
                <a:tab pos="2743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6057900">
              <a:tabLst>
                <a:tab pos="2628900" algn="r"/>
                <a:tab pos="2743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6515100" fontAlgn="base">
              <a:spcBef>
                <a:spcPct val="0"/>
              </a:spcBef>
              <a:spcAft>
                <a:spcPct val="0"/>
              </a:spcAft>
              <a:tabLst>
                <a:tab pos="2628900" algn="r"/>
                <a:tab pos="2743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6972300" fontAlgn="base">
              <a:spcBef>
                <a:spcPct val="0"/>
              </a:spcBef>
              <a:spcAft>
                <a:spcPct val="0"/>
              </a:spcAft>
              <a:tabLst>
                <a:tab pos="2628900" algn="r"/>
                <a:tab pos="2743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7429500" fontAlgn="base">
              <a:spcBef>
                <a:spcPct val="0"/>
              </a:spcBef>
              <a:spcAft>
                <a:spcPct val="0"/>
              </a:spcAft>
              <a:tabLst>
                <a:tab pos="2628900" algn="r"/>
                <a:tab pos="2743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7886700" fontAlgn="base">
              <a:spcBef>
                <a:spcPct val="0"/>
              </a:spcBef>
              <a:spcAft>
                <a:spcPct val="0"/>
              </a:spcAft>
              <a:tabLst>
                <a:tab pos="2628900" algn="r"/>
                <a:tab pos="2743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5 ln (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+ 1) + 6 ln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x	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= ln (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+ 1)</a:t>
            </a:r>
            <a:r>
              <a:rPr lang="en-US" sz="2400" baseline="3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5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+ ln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 baseline="3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6	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Power Property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	= ln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 baseline="3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6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+ 1)</a:t>
            </a:r>
            <a:r>
              <a:rPr lang="en-US" sz="2400" baseline="3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5	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Product Property</a:t>
            </a:r>
          </a:p>
        </p:txBody>
      </p:sp>
      <p:sp>
        <p:nvSpPr>
          <p:cNvPr id="311302" name="ans"/>
          <p:cNvSpPr>
            <a:spLocks noChangeArrowheads="1"/>
          </p:cNvSpPr>
          <p:nvPr/>
        </p:nvSpPr>
        <p:spPr bwMode="auto">
          <a:xfrm>
            <a:off x="533400" y="4876800"/>
            <a:ext cx="79152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828800" indent="-1484313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66B3"/>
                </a:solidFill>
              </a:rPr>
              <a:t>Answer:</a:t>
            </a:r>
            <a:r>
              <a:rPr lang="en-US" sz="2400">
                <a:solidFill>
                  <a:srgbClr val="962E45"/>
                </a:solidFill>
              </a:rPr>
              <a:t>	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ln </a:t>
            </a:r>
            <a:r>
              <a:rPr lang="en-US" sz="2400" i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 baseline="40000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6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sz="2400" i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 + 1)</a:t>
            </a:r>
            <a:r>
              <a:rPr lang="en-US" sz="2400" baseline="40000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95875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1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1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1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1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0" grpId="0" build="p" autoUpdateAnimBg="0" advAuto="0"/>
      <p:bldP spid="311301" grpId="0" build="p" autoUpdateAnimBg="0"/>
      <p:bldP spid="311302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4</a:t>
            </a:r>
          </a:p>
        </p:txBody>
      </p:sp>
      <p:pic>
        <p:nvPicPr>
          <p:cNvPr id="116753" name="GP_art" descr="Guided-Pract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874713"/>
            <a:ext cx="2846388" cy="48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66" name="txt_box"/>
          <p:cNvSpPr>
            <a:spLocks noChangeArrowheads="1"/>
          </p:cNvSpPr>
          <p:nvPr/>
        </p:nvSpPr>
        <p:spPr bwMode="auto">
          <a:xfrm>
            <a:off x="533400" y="1504950"/>
            <a:ext cx="79152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Condense – ln 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 b="1" baseline="40000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+ ln (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+ 3) + ln 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. </a:t>
            </a:r>
          </a:p>
        </p:txBody>
      </p:sp>
      <p:sp>
        <p:nvSpPr>
          <p:cNvPr id="116767" name="Oval"/>
          <p:cNvSpPr>
            <a:spLocks noChangeArrowheads="1"/>
          </p:cNvSpPr>
          <p:nvPr/>
        </p:nvSpPr>
        <p:spPr bwMode="auto">
          <a:xfrm>
            <a:off x="874713" y="3333750"/>
            <a:ext cx="457200" cy="457200"/>
          </a:xfrm>
          <a:prstGeom prst="ellipse">
            <a:avLst/>
          </a:prstGeom>
          <a:noFill/>
          <a:ln w="57150">
            <a:solidFill>
              <a:srgbClr val="962E4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aseline="40000">
              <a:solidFill>
                <a:srgbClr val="000000"/>
              </a:solidFill>
            </a:endParaRPr>
          </a:p>
        </p:txBody>
      </p:sp>
      <p:grpSp>
        <p:nvGrpSpPr>
          <p:cNvPr id="116774" name="Group 38"/>
          <p:cNvGrpSpPr>
            <a:grpSpLocks/>
          </p:cNvGrpSpPr>
          <p:nvPr/>
        </p:nvGrpSpPr>
        <p:grpSpPr bwMode="auto">
          <a:xfrm>
            <a:off x="885825" y="2362200"/>
            <a:ext cx="7543800" cy="3402013"/>
            <a:chOff x="558" y="1488"/>
            <a:chExt cx="4752" cy="2143"/>
          </a:xfrm>
        </p:grpSpPr>
        <p:sp>
          <p:nvSpPr>
            <p:cNvPr id="116770" name="Answers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58" y="1488"/>
              <a:ext cx="4752" cy="2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533400" indent="-533400" fontAlgn="base">
                <a:lnSpc>
                  <a:spcPct val="125000"/>
                </a:lnSpc>
                <a:spcBef>
                  <a:spcPct val="60000"/>
                </a:spcBef>
                <a:spcAft>
                  <a:spcPct val="60000"/>
                </a:spcAft>
                <a:buClr>
                  <a:srgbClr val="00539D"/>
                </a:buClr>
              </a:pPr>
              <a:r>
                <a:rPr lang="pt-BR" sz="2400" b="1">
                  <a:solidFill>
                    <a:srgbClr val="0066B3"/>
                  </a:solidFill>
                  <a:sym typeface="Arial" charset="0"/>
                </a:rPr>
                <a:t>A.	</a:t>
              </a:r>
              <a:r>
                <a:rPr lang="pt-BR" sz="2400">
                  <a:solidFill>
                    <a:srgbClr val="000000"/>
                  </a:solidFill>
                  <a:sym typeface="Arial" charset="0"/>
                </a:rPr>
                <a:t>In </a:t>
              </a:r>
              <a:r>
                <a:rPr lang="pt-BR" sz="2400" i="1">
                  <a:solidFill>
                    <a:srgbClr val="000000"/>
                  </a:solidFill>
                  <a:sym typeface="Arial" charset="0"/>
                </a:rPr>
                <a:t>x</a:t>
              </a:r>
              <a:r>
                <a:rPr lang="pt-BR" sz="2400">
                  <a:solidFill>
                    <a:srgbClr val="000000"/>
                  </a:solidFill>
                  <a:sym typeface="Arial" charset="0"/>
                </a:rPr>
                <a:t>(</a:t>
              </a:r>
              <a:r>
                <a:rPr lang="pt-BR" sz="2400" i="1">
                  <a:solidFill>
                    <a:srgbClr val="000000"/>
                  </a:solidFill>
                  <a:sym typeface="Arial" charset="0"/>
                </a:rPr>
                <a:t>x</a:t>
              </a:r>
              <a:r>
                <a:rPr lang="pt-BR" sz="2400">
                  <a:solidFill>
                    <a:srgbClr val="000000"/>
                  </a:solidFill>
                  <a:sym typeface="Arial" charset="0"/>
                </a:rPr>
                <a:t> + 3)</a:t>
              </a:r>
            </a:p>
            <a:p>
              <a:pPr marL="533400" indent="-533400" fontAlgn="base">
                <a:lnSpc>
                  <a:spcPct val="125000"/>
                </a:lnSpc>
                <a:spcBef>
                  <a:spcPct val="60000"/>
                </a:spcBef>
                <a:spcAft>
                  <a:spcPct val="60000"/>
                </a:spcAft>
                <a:buClr>
                  <a:srgbClr val="00539D"/>
                </a:buClr>
              </a:pPr>
              <a:r>
                <a:rPr lang="pt-BR" sz="2400" b="1">
                  <a:solidFill>
                    <a:srgbClr val="0066B3"/>
                  </a:solidFill>
                  <a:sym typeface="Arial" charset="0"/>
                </a:rPr>
                <a:t>B.	</a:t>
              </a:r>
              <a:endParaRPr lang="pt-BR" sz="2400">
                <a:solidFill>
                  <a:srgbClr val="000000"/>
                </a:solidFill>
                <a:sym typeface="Arial" charset="0"/>
              </a:endParaRPr>
            </a:p>
            <a:p>
              <a:pPr marL="533400" indent="-533400" fontAlgn="base">
                <a:lnSpc>
                  <a:spcPct val="125000"/>
                </a:lnSpc>
                <a:spcBef>
                  <a:spcPct val="60000"/>
                </a:spcBef>
                <a:spcAft>
                  <a:spcPct val="60000"/>
                </a:spcAft>
                <a:buClr>
                  <a:srgbClr val="00539D"/>
                </a:buClr>
              </a:pPr>
              <a:r>
                <a:rPr lang="pt-BR" sz="2400" b="1">
                  <a:solidFill>
                    <a:srgbClr val="0066B3"/>
                  </a:solidFill>
                  <a:sym typeface="Arial" charset="0"/>
                </a:rPr>
                <a:t>C.	</a:t>
              </a:r>
              <a:endParaRPr lang="pt-BR" sz="2400">
                <a:solidFill>
                  <a:srgbClr val="000000"/>
                </a:solidFill>
                <a:sym typeface="Arial" charset="0"/>
              </a:endParaRPr>
            </a:p>
            <a:p>
              <a:pPr marL="533400" indent="-533400" fontAlgn="base">
                <a:lnSpc>
                  <a:spcPct val="125000"/>
                </a:lnSpc>
                <a:spcBef>
                  <a:spcPct val="60000"/>
                </a:spcBef>
                <a:spcAft>
                  <a:spcPct val="60000"/>
                </a:spcAft>
                <a:buClr>
                  <a:srgbClr val="00539D"/>
                </a:buClr>
              </a:pPr>
              <a:r>
                <a:rPr lang="pt-BR" sz="2400" b="1">
                  <a:solidFill>
                    <a:srgbClr val="0066B3"/>
                  </a:solidFill>
                  <a:sym typeface="Arial" charset="0"/>
                </a:rPr>
                <a:t>D.	</a:t>
              </a:r>
              <a:endParaRPr lang="pt-BR" sz="2400">
                <a:solidFill>
                  <a:srgbClr val="000000"/>
                </a:solidFill>
                <a:sym typeface="Arial" charset="0"/>
              </a:endParaRPr>
            </a:p>
          </p:txBody>
        </p:sp>
        <p:pic>
          <p:nvPicPr>
            <p:cNvPr id="116771" name="Picture 35" descr="Eqn3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" y="2016"/>
              <a:ext cx="662" cy="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772" name="Picture 36" descr="Eqn3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" y="2521"/>
              <a:ext cx="950" cy="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773" name="Picture 37" descr="Eqn48"/>
            <p:cNvPicPr preferRelativeResize="0"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" y="3144"/>
              <a:ext cx="643" cy="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3022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6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6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66" grpId="0" autoUpdateAnimBg="0"/>
      <p:bldP spid="1167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Concept 2</a:t>
            </a:r>
          </a:p>
        </p:txBody>
      </p:sp>
      <p:pic>
        <p:nvPicPr>
          <p:cNvPr id="133129" name="Picture 9" descr="11Pcal_03_03_b_k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336675"/>
            <a:ext cx="785177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3001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5</a:t>
            </a:r>
          </a:p>
        </p:txBody>
      </p:sp>
      <p:sp>
        <p:nvSpPr>
          <p:cNvPr id="179211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</a:rPr>
              <a:t>Use the Change of Base Formula</a:t>
            </a:r>
          </a:p>
        </p:txBody>
      </p:sp>
      <p:sp>
        <p:nvSpPr>
          <p:cNvPr id="179212" name="txt_box"/>
          <p:cNvSpPr>
            <a:spLocks noChangeArrowheads="1"/>
          </p:cNvSpPr>
          <p:nvPr/>
        </p:nvSpPr>
        <p:spPr bwMode="auto">
          <a:xfrm>
            <a:off x="876300" y="1503363"/>
            <a:ext cx="75628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A.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Evaluate log</a:t>
            </a:r>
            <a:r>
              <a:rPr lang="en-US" sz="8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 b="1" baseline="-30000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6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4.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endParaRPr lang="en-US" sz="2400" b="1">
              <a:solidFill>
                <a:srgbClr val="0066B3"/>
              </a:solidFill>
              <a:ea typeface="Times New Roman" pitchFamily="18" charset="0"/>
              <a:cs typeface="Arial" charset="0"/>
            </a:endParaRPr>
          </a:p>
        </p:txBody>
      </p:sp>
      <p:grpSp>
        <p:nvGrpSpPr>
          <p:cNvPr id="179216" name="Group 16"/>
          <p:cNvGrpSpPr>
            <a:grpSpLocks/>
          </p:cNvGrpSpPr>
          <p:nvPr/>
        </p:nvGrpSpPr>
        <p:grpSpPr bwMode="auto">
          <a:xfrm>
            <a:off x="876300" y="2562225"/>
            <a:ext cx="7572375" cy="822325"/>
            <a:chOff x="552" y="1614"/>
            <a:chExt cx="4770" cy="518"/>
          </a:xfrm>
        </p:grpSpPr>
        <p:sp>
          <p:nvSpPr>
            <p:cNvPr id="179213" name="Text Box 13"/>
            <p:cNvSpPr txBox="1">
              <a:spLocks noChangeArrowheads="1"/>
            </p:cNvSpPr>
            <p:nvPr/>
          </p:nvSpPr>
          <p:spPr bwMode="auto">
            <a:xfrm>
              <a:off x="552" y="1730"/>
              <a:ext cx="477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314700" indent="-33147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2862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440055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451485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462915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5086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55435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6000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64579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log</a:t>
              </a:r>
              <a:r>
                <a:rPr lang="en-US" sz="8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</a:t>
              </a:r>
              <a:r>
                <a:rPr lang="en-US" sz="2400" baseline="-300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6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4 =	Change of Base Formula</a:t>
              </a:r>
            </a:p>
          </p:txBody>
        </p:sp>
        <p:pic>
          <p:nvPicPr>
            <p:cNvPr id="179214" name="Picture 14" descr="Eqn49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614"/>
              <a:ext cx="454" cy="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9215" name="Text Box 15"/>
          <p:cNvSpPr txBox="1">
            <a:spLocks noChangeArrowheads="1"/>
          </p:cNvSpPr>
          <p:nvPr/>
        </p:nvSpPr>
        <p:spPr bwMode="auto">
          <a:xfrm>
            <a:off x="876300" y="3403600"/>
            <a:ext cx="75723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314700" indent="-3314700">
              <a:tabLst>
                <a:tab pos="9715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286250">
              <a:tabLst>
                <a:tab pos="9715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4400550">
              <a:tabLst>
                <a:tab pos="9715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4514850">
              <a:tabLst>
                <a:tab pos="9715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4629150">
              <a:tabLst>
                <a:tab pos="9715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5086350" fontAlgn="base">
              <a:spcBef>
                <a:spcPct val="0"/>
              </a:spcBef>
              <a:spcAft>
                <a:spcPct val="0"/>
              </a:spcAft>
              <a:tabLst>
                <a:tab pos="9715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5543550" fontAlgn="base">
              <a:spcBef>
                <a:spcPct val="0"/>
              </a:spcBef>
              <a:spcAft>
                <a:spcPct val="0"/>
              </a:spcAft>
              <a:tabLst>
                <a:tab pos="9715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6000750" fontAlgn="base">
              <a:spcBef>
                <a:spcPct val="0"/>
              </a:spcBef>
              <a:spcAft>
                <a:spcPct val="0"/>
              </a:spcAft>
              <a:tabLst>
                <a:tab pos="9715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6457950" fontAlgn="base">
              <a:spcBef>
                <a:spcPct val="0"/>
              </a:spcBef>
              <a:spcAft>
                <a:spcPct val="0"/>
              </a:spcAft>
              <a:tabLst>
                <a:tab pos="9715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≈ 0.77	Use a calculator.</a:t>
            </a:r>
          </a:p>
        </p:txBody>
      </p:sp>
      <p:sp>
        <p:nvSpPr>
          <p:cNvPr id="179218" name="ans"/>
          <p:cNvSpPr>
            <a:spLocks noChangeArrowheads="1"/>
          </p:cNvSpPr>
          <p:nvPr/>
        </p:nvSpPr>
        <p:spPr bwMode="auto">
          <a:xfrm>
            <a:off x="533400" y="4876800"/>
            <a:ext cx="79152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828800" indent="-1484313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66B3"/>
                </a:solidFill>
              </a:rPr>
              <a:t>Answer:</a:t>
            </a:r>
            <a:r>
              <a:rPr lang="en-US" sz="2400">
                <a:solidFill>
                  <a:srgbClr val="962E45"/>
                </a:solidFill>
              </a:rPr>
              <a:t>	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0.77</a:t>
            </a:r>
          </a:p>
        </p:txBody>
      </p:sp>
    </p:spTree>
    <p:extLst>
      <p:ext uri="{BB962C8B-B14F-4D97-AF65-F5344CB8AC3E}">
        <p14:creationId xmlns:p14="http://schemas.microsoft.com/office/powerpoint/2010/main" val="234053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9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9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2" grpId="0" build="p" autoUpdateAnimBg="0" advAuto="0"/>
      <p:bldP spid="179218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5</a:t>
            </a:r>
          </a:p>
        </p:txBody>
      </p:sp>
      <p:sp>
        <p:nvSpPr>
          <p:cNvPr id="313347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</a:rPr>
              <a:t>Use the Change of Base Formula</a:t>
            </a:r>
          </a:p>
        </p:txBody>
      </p:sp>
      <p:grpSp>
        <p:nvGrpSpPr>
          <p:cNvPr id="313350" name="Group 6"/>
          <p:cNvGrpSpPr>
            <a:grpSpLocks/>
          </p:cNvGrpSpPr>
          <p:nvPr/>
        </p:nvGrpSpPr>
        <p:grpSpPr bwMode="auto">
          <a:xfrm>
            <a:off x="876300" y="1503363"/>
            <a:ext cx="7562850" cy="793750"/>
            <a:chOff x="552" y="947"/>
            <a:chExt cx="4764" cy="500"/>
          </a:xfrm>
        </p:grpSpPr>
        <p:sp>
          <p:nvSpPr>
            <p:cNvPr id="313351" name="txt_box"/>
            <p:cNvSpPr>
              <a:spLocks noChangeArrowheads="1"/>
            </p:cNvSpPr>
            <p:nvPr/>
          </p:nvSpPr>
          <p:spPr bwMode="auto">
            <a:xfrm>
              <a:off x="552" y="947"/>
              <a:ext cx="476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nb-NO" sz="2400" b="1">
                  <a:solidFill>
                    <a:srgbClr val="962E45"/>
                  </a:solidFill>
                  <a:cs typeface="Times New Roman" pitchFamily="18" charset="0"/>
                </a:rPr>
                <a:t>B.</a:t>
              </a:r>
              <a:r>
                <a:rPr lang="nb-NO" sz="2400" b="1">
                  <a:solidFill>
                    <a:srgbClr val="0066B3"/>
                  </a:solidFill>
                  <a:cs typeface="Times New Roman" pitchFamily="18" charset="0"/>
                </a:rPr>
                <a:t> </a:t>
              </a:r>
              <a:r>
                <a:rPr lang="en-US" sz="2400" b="1">
                  <a:solidFill>
                    <a:srgbClr val="0066B3"/>
                  </a:solidFill>
                  <a:cs typeface="Times New Roman" pitchFamily="18" charset="0"/>
                </a:rPr>
                <a:t>Evaluate           </a:t>
              </a:r>
              <a:r>
                <a:rPr lang="nb-NO" sz="2400" b="1">
                  <a:solidFill>
                    <a:srgbClr val="0066B3"/>
                  </a:solidFill>
                  <a:cs typeface="Times New Roman" pitchFamily="18" charset="0"/>
                </a:rPr>
                <a:t>.</a:t>
              </a:r>
              <a:endParaRPr lang="en-US" sz="2400" b="1">
                <a:solidFill>
                  <a:srgbClr val="0066B3"/>
                </a:solidFill>
                <a:cs typeface="Times New Roman" pitchFamily="18" charset="0"/>
              </a:endParaRPr>
            </a:p>
          </p:txBody>
        </p:sp>
        <p:pic>
          <p:nvPicPr>
            <p:cNvPr id="313352" name="Picture 8" descr="Eqn4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84" b="-10666"/>
            <a:stretch>
              <a:fillRect/>
            </a:stretch>
          </p:blipFill>
          <p:spPr bwMode="auto">
            <a:xfrm>
              <a:off x="1694" y="949"/>
              <a:ext cx="514" cy="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3358" name="Group 14"/>
          <p:cNvGrpSpPr>
            <a:grpSpLocks/>
          </p:cNvGrpSpPr>
          <p:nvPr/>
        </p:nvGrpSpPr>
        <p:grpSpPr bwMode="auto">
          <a:xfrm>
            <a:off x="876300" y="2560638"/>
            <a:ext cx="7572375" cy="1146175"/>
            <a:chOff x="552" y="1613"/>
            <a:chExt cx="4770" cy="722"/>
          </a:xfrm>
        </p:grpSpPr>
        <p:sp>
          <p:nvSpPr>
            <p:cNvPr id="313349" name="Text Box 5"/>
            <p:cNvSpPr txBox="1">
              <a:spLocks noChangeArrowheads="1"/>
            </p:cNvSpPr>
            <p:nvPr/>
          </p:nvSpPr>
          <p:spPr bwMode="auto">
            <a:xfrm>
              <a:off x="552" y="1730"/>
              <a:ext cx="477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371850" indent="-337185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6576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37719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38862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40005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4577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4914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53721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58293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  <a:cs typeface="Arial" charset="0"/>
                </a:rPr>
                <a:t>          =	Change of Base Formula</a:t>
              </a:r>
            </a:p>
          </p:txBody>
        </p:sp>
        <p:pic>
          <p:nvPicPr>
            <p:cNvPr id="313355" name="Picture 11" descr="Eqn42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0" y="1613"/>
              <a:ext cx="488" cy="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3356" name="Picture 12" descr="Eqn41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740"/>
              <a:ext cx="518" cy="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3357" name="Text Box 13"/>
          <p:cNvSpPr txBox="1">
            <a:spLocks noChangeArrowheads="1"/>
          </p:cNvSpPr>
          <p:nvPr/>
        </p:nvSpPr>
        <p:spPr bwMode="auto">
          <a:xfrm>
            <a:off x="876300" y="3922713"/>
            <a:ext cx="75723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371850" indent="-3371850">
              <a:defRPr>
                <a:solidFill>
                  <a:schemeClr val="tx1"/>
                </a:solidFill>
                <a:latin typeface="Arial" charset="0"/>
              </a:defRPr>
            </a:lvl1pPr>
            <a:lvl2pPr marL="3657600">
              <a:defRPr>
                <a:solidFill>
                  <a:schemeClr val="tx1"/>
                </a:solidFill>
                <a:latin typeface="Arial" charset="0"/>
              </a:defRPr>
            </a:lvl2pPr>
            <a:lvl3pPr marL="3771900">
              <a:defRPr>
                <a:solidFill>
                  <a:schemeClr val="tx1"/>
                </a:solidFill>
                <a:latin typeface="Arial" charset="0"/>
              </a:defRPr>
            </a:lvl3pPr>
            <a:lvl4pPr marL="3886200">
              <a:defRPr>
                <a:solidFill>
                  <a:schemeClr val="tx1"/>
                </a:solidFill>
                <a:latin typeface="Arial" charset="0"/>
              </a:defRPr>
            </a:lvl4pPr>
            <a:lvl5pPr marL="4000500">
              <a:defRPr>
                <a:solidFill>
                  <a:schemeClr val="tx1"/>
                </a:solidFill>
                <a:latin typeface="Arial" charset="0"/>
              </a:defRPr>
            </a:lvl5pPr>
            <a:lvl6pPr marL="4457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4914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537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5829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cs typeface="Arial" charset="0"/>
              </a:rPr>
              <a:t>          ≈ –1.89	Use a calculator.</a:t>
            </a:r>
          </a:p>
        </p:txBody>
      </p:sp>
      <p:sp>
        <p:nvSpPr>
          <p:cNvPr id="313359" name="ans"/>
          <p:cNvSpPr>
            <a:spLocks noChangeArrowheads="1"/>
          </p:cNvSpPr>
          <p:nvPr/>
        </p:nvSpPr>
        <p:spPr bwMode="auto">
          <a:xfrm>
            <a:off x="533400" y="4876800"/>
            <a:ext cx="79152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828800" indent="-1484313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66B3"/>
                </a:solidFill>
              </a:rPr>
              <a:t>Answer:</a:t>
            </a:r>
            <a:r>
              <a:rPr lang="en-US" sz="2400">
                <a:solidFill>
                  <a:srgbClr val="962E45"/>
                </a:solidFill>
              </a:rPr>
              <a:t>	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–1.89</a:t>
            </a:r>
          </a:p>
        </p:txBody>
      </p:sp>
    </p:spTree>
    <p:extLst>
      <p:ext uri="{BB962C8B-B14F-4D97-AF65-F5344CB8AC3E}">
        <p14:creationId xmlns:p14="http://schemas.microsoft.com/office/powerpoint/2010/main" val="48999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3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57" grpId="0" autoUpdateAnimBg="0"/>
      <p:bldP spid="31335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Then/Now</a:t>
            </a:r>
          </a:p>
        </p:txBody>
      </p:sp>
      <p:sp>
        <p:nvSpPr>
          <p:cNvPr id="4113" name="then_textbox"/>
          <p:cNvSpPr txBox="1">
            <a:spLocks noChangeArrowheads="1"/>
          </p:cNvSpPr>
          <p:nvPr/>
        </p:nvSpPr>
        <p:spPr bwMode="auto">
          <a:xfrm>
            <a:off x="812800" y="1828800"/>
            <a:ext cx="7620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You evaluated logarithmic expressions with different bases. (Lesson 3–2)</a:t>
            </a:r>
          </a:p>
        </p:txBody>
      </p:sp>
      <p:sp>
        <p:nvSpPr>
          <p:cNvPr id="4115" name="now_textbox"/>
          <p:cNvSpPr txBox="1">
            <a:spLocks noChangeArrowheads="1"/>
          </p:cNvSpPr>
          <p:nvPr/>
        </p:nvSpPr>
        <p:spPr bwMode="auto">
          <a:xfrm>
            <a:off x="812800" y="4191000"/>
            <a:ext cx="76200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ea typeface="Arial Unicode MS" pitchFamily="34" charset="-128"/>
                <a:cs typeface="Arial" charset="0"/>
              </a:rPr>
              <a:t>Apply properties of logarithms.</a:t>
            </a:r>
            <a:endParaRPr lang="en-US" sz="2400">
              <a:solidFill>
                <a:srgbClr val="800033"/>
              </a:solidFill>
              <a:ea typeface="Times New Roman" pitchFamily="18" charset="0"/>
              <a:cs typeface="Arial Unicode MS" pitchFamily="34" charset="-128"/>
            </a:endParaRP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ea typeface="Arial Unicode MS" pitchFamily="34" charset="-128"/>
                <a:cs typeface="Arial" charset="0"/>
              </a:rPr>
              <a:t>Apply the Change of Base Formula.</a:t>
            </a:r>
          </a:p>
        </p:txBody>
      </p:sp>
      <p:pic>
        <p:nvPicPr>
          <p:cNvPr id="4118" name="then_art" descr="Then-Now-TH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876300"/>
            <a:ext cx="1447800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9" name="now_art" descr="Then-Now-NO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3190875"/>
            <a:ext cx="1462088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69515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3" grpId="0" autoUpdateAnimBg="0"/>
      <p:bldP spid="4115" grpId="0" build="p" autoUpdateAnimBg="0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5</a:t>
            </a:r>
          </a:p>
        </p:txBody>
      </p:sp>
      <p:sp>
        <p:nvSpPr>
          <p:cNvPr id="193549" name="Answers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2794000"/>
            <a:ext cx="7848600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sym typeface="Arial" charset="0"/>
              </a:rPr>
              <a:t>A.	</a:t>
            </a:r>
            <a:r>
              <a:rPr lang="en-US" sz="2400" b="1">
                <a:solidFill>
                  <a:srgbClr val="000000"/>
                </a:solidFill>
                <a:sym typeface="Arial" charset="0"/>
              </a:rPr>
              <a:t>–2</a:t>
            </a:r>
            <a:r>
              <a:rPr lang="en-US" sz="2400">
                <a:solidFill>
                  <a:srgbClr val="000000"/>
                </a:solidFill>
                <a:sym typeface="Arial" charset="0"/>
              </a:rPr>
              <a:t> </a:t>
            </a:r>
            <a:endParaRPr lang="pt-BR" sz="2400" b="1">
              <a:solidFill>
                <a:srgbClr val="000000"/>
              </a:solidFill>
              <a:sym typeface="Arial" charset="0"/>
            </a:endParaRP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sym typeface="Arial" charset="0"/>
              </a:rPr>
              <a:t>B.	</a:t>
            </a:r>
            <a:r>
              <a:rPr lang="en-US" sz="2400" b="1">
                <a:solidFill>
                  <a:srgbClr val="000000"/>
                </a:solidFill>
                <a:sym typeface="Arial" charset="0"/>
              </a:rPr>
              <a:t>–0.5</a:t>
            </a:r>
            <a:r>
              <a:rPr lang="en-US" sz="2400">
                <a:solidFill>
                  <a:srgbClr val="000000"/>
                </a:solidFill>
                <a:sym typeface="Arial" charset="0"/>
              </a:rPr>
              <a:t> </a:t>
            </a:r>
            <a:endParaRPr lang="pt-BR" sz="2400" b="1">
              <a:solidFill>
                <a:srgbClr val="000000"/>
              </a:solidFill>
              <a:sym typeface="Arial" charset="0"/>
            </a:endParaRP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sym typeface="Arial" charset="0"/>
              </a:rPr>
              <a:t>C.	</a:t>
            </a:r>
            <a:r>
              <a:rPr lang="en-US" sz="2400" b="1">
                <a:solidFill>
                  <a:srgbClr val="000000"/>
                </a:solidFill>
                <a:sym typeface="Arial" charset="0"/>
              </a:rPr>
              <a:t>0.5</a:t>
            </a:r>
            <a:endParaRPr lang="pt-BR" sz="2400" b="1">
              <a:solidFill>
                <a:srgbClr val="000000"/>
              </a:solidFill>
              <a:sym typeface="Arial" charset="0"/>
            </a:endParaRP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sym typeface="Arial" charset="0"/>
              </a:rPr>
              <a:t>D.	</a:t>
            </a:r>
            <a:r>
              <a:rPr lang="en-US" sz="2400" b="1">
                <a:solidFill>
                  <a:srgbClr val="000000"/>
                </a:solidFill>
                <a:sym typeface="Arial" charset="0"/>
              </a:rPr>
              <a:t>2</a:t>
            </a:r>
            <a:endParaRPr lang="pt-BR" sz="24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193550" name="Oval"/>
          <p:cNvSpPr>
            <a:spLocks noChangeArrowheads="1"/>
          </p:cNvSpPr>
          <p:nvPr/>
        </p:nvSpPr>
        <p:spPr bwMode="auto">
          <a:xfrm>
            <a:off x="917575" y="2790825"/>
            <a:ext cx="457200" cy="457200"/>
          </a:xfrm>
          <a:prstGeom prst="ellipse">
            <a:avLst/>
          </a:prstGeom>
          <a:noFill/>
          <a:ln w="57150">
            <a:solidFill>
              <a:srgbClr val="962E4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aseline="40000">
              <a:solidFill>
                <a:srgbClr val="000000"/>
              </a:solidFill>
            </a:endParaRPr>
          </a:p>
        </p:txBody>
      </p:sp>
      <p:pic>
        <p:nvPicPr>
          <p:cNvPr id="193551" name="GP_art" descr="Guided-Pract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874713"/>
            <a:ext cx="2846388" cy="48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3553" name="Group 17"/>
          <p:cNvGrpSpPr>
            <a:grpSpLocks/>
          </p:cNvGrpSpPr>
          <p:nvPr/>
        </p:nvGrpSpPr>
        <p:grpSpPr bwMode="auto">
          <a:xfrm>
            <a:off x="533400" y="1504950"/>
            <a:ext cx="7915275" cy="792163"/>
            <a:chOff x="336" y="948"/>
            <a:chExt cx="4986" cy="499"/>
          </a:xfrm>
        </p:grpSpPr>
        <p:sp>
          <p:nvSpPr>
            <p:cNvPr id="193554" name="txt_box"/>
            <p:cNvSpPr>
              <a:spLocks noChangeArrowheads="1"/>
            </p:cNvSpPr>
            <p:nvPr/>
          </p:nvSpPr>
          <p:spPr bwMode="auto">
            <a:xfrm>
              <a:off x="336" y="948"/>
              <a:ext cx="4986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3429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66B3"/>
                  </a:solidFill>
                  <a:ea typeface="Times New Roman" pitchFamily="18" charset="0"/>
                  <a:cs typeface="Arial" charset="0"/>
                </a:rPr>
                <a:t>Evaluate             . </a:t>
              </a:r>
            </a:p>
          </p:txBody>
        </p:sp>
        <p:pic>
          <p:nvPicPr>
            <p:cNvPr id="193555" name="Picture 19" descr="Eqn4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695" b="-10713"/>
            <a:stretch>
              <a:fillRect/>
            </a:stretch>
          </p:blipFill>
          <p:spPr bwMode="auto">
            <a:xfrm>
              <a:off x="1447" y="951"/>
              <a:ext cx="624" cy="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0358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3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3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9" grpId="0" autoUpdateAnimBg="0"/>
      <p:bldP spid="1935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 of the Lesson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6345529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Concept 1</a:t>
            </a:r>
          </a:p>
        </p:txBody>
      </p:sp>
      <p:pic>
        <p:nvPicPr>
          <p:cNvPr id="146443" name="Picture 11" descr="11Pcal_03_03_a_k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336675"/>
            <a:ext cx="785177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82081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</a:t>
            </a:r>
          </a:p>
        </p:txBody>
      </p:sp>
      <p:sp>
        <p:nvSpPr>
          <p:cNvPr id="5131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</a:rPr>
              <a:t>Use the Properties of Logarithms</a:t>
            </a:r>
          </a:p>
        </p:txBody>
      </p:sp>
      <p:sp>
        <p:nvSpPr>
          <p:cNvPr id="5903" name="txt_box"/>
          <p:cNvSpPr>
            <a:spLocks noChangeArrowheads="1"/>
          </p:cNvSpPr>
          <p:nvPr/>
        </p:nvSpPr>
        <p:spPr bwMode="auto">
          <a:xfrm>
            <a:off x="876300" y="1503363"/>
            <a:ext cx="75628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A.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Express log 96 in terms of log 2 and log 3.</a:t>
            </a:r>
          </a:p>
        </p:txBody>
      </p:sp>
      <p:sp>
        <p:nvSpPr>
          <p:cNvPr id="5904" name="Text Box 784"/>
          <p:cNvSpPr txBox="1">
            <a:spLocks noChangeArrowheads="1"/>
          </p:cNvSpPr>
          <p:nvPr/>
        </p:nvSpPr>
        <p:spPr bwMode="auto">
          <a:xfrm>
            <a:off x="876300" y="2746375"/>
            <a:ext cx="7572375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0" indent="-3429000">
              <a:tabLst>
                <a:tab pos="800100" algn="r"/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543300">
              <a:tabLst>
                <a:tab pos="800100" algn="r"/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3657600">
              <a:tabLst>
                <a:tab pos="800100" algn="r"/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3771900">
              <a:tabLst>
                <a:tab pos="800100" algn="r"/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3886200">
              <a:tabLst>
                <a:tab pos="800100" algn="r"/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34340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480060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525780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571500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ln 96	= ln (2</a:t>
            </a:r>
            <a:r>
              <a:rPr lang="en-US" sz="2400" baseline="4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5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● 3)	96 = 2</a:t>
            </a:r>
            <a:r>
              <a:rPr lang="en-US" sz="2400" baseline="4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5</a:t>
            </a:r>
            <a:r>
              <a:rPr lang="en-US" sz="2400" baseline="3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●</a:t>
            </a:r>
            <a:r>
              <a:rPr lang="en-US" sz="2400" baseline="3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3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	= ln 2</a:t>
            </a:r>
            <a:r>
              <a:rPr lang="en-US" sz="2400" baseline="4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5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+ ln 3	Product Property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	= 5 ln 2 + ln 3	Power Property</a:t>
            </a:r>
          </a:p>
        </p:txBody>
      </p:sp>
      <p:sp>
        <p:nvSpPr>
          <p:cNvPr id="5911" name="ans"/>
          <p:cNvSpPr>
            <a:spLocks noChangeArrowheads="1"/>
          </p:cNvSpPr>
          <p:nvPr/>
        </p:nvSpPr>
        <p:spPr bwMode="auto">
          <a:xfrm>
            <a:off x="533400" y="5384800"/>
            <a:ext cx="7924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828800" indent="-1484313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66B3"/>
                </a:solidFill>
              </a:rPr>
              <a:t>Answer:</a:t>
            </a:r>
            <a:r>
              <a:rPr lang="en-US" sz="2400">
                <a:solidFill>
                  <a:srgbClr val="962E45"/>
                </a:solidFill>
              </a:rPr>
              <a:t> 	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5 ln 2 + ln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388584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3" grpId="0" build="p" autoUpdateAnimBg="0" advAuto="0"/>
      <p:bldP spid="5904" grpId="0" build="p" autoUpdateAnimBg="0"/>
      <p:bldP spid="591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</a:t>
            </a:r>
          </a:p>
        </p:txBody>
      </p:sp>
      <p:sp>
        <p:nvSpPr>
          <p:cNvPr id="305155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</a:rPr>
              <a:t>Use the Properties of Logarithms</a:t>
            </a:r>
          </a:p>
        </p:txBody>
      </p:sp>
      <p:grpSp>
        <p:nvGrpSpPr>
          <p:cNvPr id="305158" name="Group 6"/>
          <p:cNvGrpSpPr>
            <a:grpSpLocks/>
          </p:cNvGrpSpPr>
          <p:nvPr/>
        </p:nvGrpSpPr>
        <p:grpSpPr bwMode="auto">
          <a:xfrm>
            <a:off x="876300" y="1339850"/>
            <a:ext cx="7562850" cy="796925"/>
            <a:chOff x="552" y="844"/>
            <a:chExt cx="4764" cy="502"/>
          </a:xfrm>
        </p:grpSpPr>
        <p:sp>
          <p:nvSpPr>
            <p:cNvPr id="305159" name="txt_box"/>
            <p:cNvSpPr>
              <a:spLocks noChangeArrowheads="1"/>
            </p:cNvSpPr>
            <p:nvPr/>
          </p:nvSpPr>
          <p:spPr bwMode="auto">
            <a:xfrm>
              <a:off x="552" y="947"/>
              <a:ext cx="476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 b="1">
                  <a:solidFill>
                    <a:srgbClr val="962E45"/>
                  </a:solidFill>
                  <a:ea typeface="Times New Roman" pitchFamily="18" charset="0"/>
                  <a:cs typeface="Arial" charset="0"/>
                </a:rPr>
                <a:t>B.</a:t>
              </a:r>
              <a:r>
                <a:rPr lang="en-US" sz="2400" b="1">
                  <a:solidFill>
                    <a:srgbClr val="0066B3"/>
                  </a:solidFill>
                  <a:ea typeface="Times New Roman" pitchFamily="18" charset="0"/>
                  <a:cs typeface="Arial" charset="0"/>
                </a:rPr>
                <a:t> Express             in terms of log 2 and log 3.</a:t>
              </a:r>
            </a:p>
          </p:txBody>
        </p:sp>
        <p:pic>
          <p:nvPicPr>
            <p:cNvPr id="305160" name="Picture 8" descr="Eqn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" y="844"/>
              <a:ext cx="564" cy="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5165" name="Group 13"/>
          <p:cNvGrpSpPr>
            <a:grpSpLocks/>
          </p:cNvGrpSpPr>
          <p:nvPr/>
        </p:nvGrpSpPr>
        <p:grpSpPr bwMode="auto">
          <a:xfrm>
            <a:off x="876300" y="2593975"/>
            <a:ext cx="7572375" cy="773113"/>
            <a:chOff x="552" y="1634"/>
            <a:chExt cx="4770" cy="487"/>
          </a:xfrm>
        </p:grpSpPr>
        <p:pic>
          <p:nvPicPr>
            <p:cNvPr id="305161" name="Picture 9" descr="Eqn13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" y="1634"/>
              <a:ext cx="548" cy="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5162" name="Text Box 10"/>
            <p:cNvSpPr txBox="1">
              <a:spLocks noChangeArrowheads="1"/>
            </p:cNvSpPr>
            <p:nvPr/>
          </p:nvSpPr>
          <p:spPr bwMode="auto">
            <a:xfrm>
              <a:off x="552" y="1730"/>
              <a:ext cx="4770" cy="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000500" indent="-4000500">
                <a:tabLst>
                  <a:tab pos="914400" algn="r"/>
                  <a:tab pos="1028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114800">
                <a:tabLst>
                  <a:tab pos="914400" algn="r"/>
                  <a:tab pos="1028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4229100">
                <a:tabLst>
                  <a:tab pos="914400" algn="r"/>
                  <a:tab pos="1028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4343400">
                <a:tabLst>
                  <a:tab pos="914400" algn="r"/>
                  <a:tab pos="1028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4457700">
                <a:tabLst>
                  <a:tab pos="914400" algn="r"/>
                  <a:tab pos="1028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914900" fontAlgn="base">
                <a:spcBef>
                  <a:spcPct val="0"/>
                </a:spcBef>
                <a:spcAft>
                  <a:spcPct val="0"/>
                </a:spcAft>
                <a:tabLst>
                  <a:tab pos="914400" algn="r"/>
                  <a:tab pos="1028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5372100" fontAlgn="base">
                <a:spcBef>
                  <a:spcPct val="0"/>
                </a:spcBef>
                <a:spcAft>
                  <a:spcPct val="0"/>
                </a:spcAft>
                <a:tabLst>
                  <a:tab pos="914400" algn="r"/>
                  <a:tab pos="1028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5829300" fontAlgn="base">
                <a:spcBef>
                  <a:spcPct val="0"/>
                </a:spcBef>
                <a:spcAft>
                  <a:spcPct val="0"/>
                </a:spcAft>
                <a:tabLst>
                  <a:tab pos="914400" algn="r"/>
                  <a:tab pos="1028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6286500" fontAlgn="base">
                <a:spcBef>
                  <a:spcPct val="0"/>
                </a:spcBef>
                <a:spcAft>
                  <a:spcPct val="0"/>
                </a:spcAft>
                <a:tabLst>
                  <a:tab pos="914400" algn="r"/>
                  <a:tab pos="10287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		= log 32 – log 9 	Quotient Property</a:t>
              </a:r>
            </a:p>
          </p:txBody>
        </p:sp>
      </p:grpSp>
      <p:sp>
        <p:nvSpPr>
          <p:cNvPr id="305163" name="Text Box 11"/>
          <p:cNvSpPr txBox="1">
            <a:spLocks noChangeArrowheads="1"/>
          </p:cNvSpPr>
          <p:nvPr/>
        </p:nvSpPr>
        <p:spPr bwMode="auto">
          <a:xfrm>
            <a:off x="876300" y="3409950"/>
            <a:ext cx="75723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00500" indent="-4000500">
              <a:tabLst>
                <a:tab pos="914400" algn="r"/>
                <a:tab pos="10287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114800">
              <a:tabLst>
                <a:tab pos="914400" algn="r"/>
                <a:tab pos="10287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4229100">
              <a:tabLst>
                <a:tab pos="914400" algn="r"/>
                <a:tab pos="10287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4343400">
              <a:tabLst>
                <a:tab pos="914400" algn="r"/>
                <a:tab pos="10287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4457700">
              <a:tabLst>
                <a:tab pos="914400" algn="r"/>
                <a:tab pos="10287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914900" fontAlgn="base">
              <a:spcBef>
                <a:spcPct val="0"/>
              </a:spcBef>
              <a:spcAft>
                <a:spcPct val="0"/>
              </a:spcAft>
              <a:tabLst>
                <a:tab pos="914400" algn="r"/>
                <a:tab pos="10287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5372100" fontAlgn="base">
              <a:spcBef>
                <a:spcPct val="0"/>
              </a:spcBef>
              <a:spcAft>
                <a:spcPct val="0"/>
              </a:spcAft>
              <a:tabLst>
                <a:tab pos="914400" algn="r"/>
                <a:tab pos="10287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5829300" fontAlgn="base">
              <a:spcBef>
                <a:spcPct val="0"/>
              </a:spcBef>
              <a:spcAft>
                <a:spcPct val="0"/>
              </a:spcAft>
              <a:tabLst>
                <a:tab pos="914400" algn="r"/>
                <a:tab pos="10287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6286500" fontAlgn="base">
              <a:spcBef>
                <a:spcPct val="0"/>
              </a:spcBef>
              <a:spcAft>
                <a:spcPct val="0"/>
              </a:spcAft>
              <a:tabLst>
                <a:tab pos="914400" algn="r"/>
                <a:tab pos="10287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	= log 2</a:t>
            </a:r>
            <a:r>
              <a:rPr lang="en-US" sz="2400" baseline="3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5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– log3</a:t>
            </a:r>
            <a:r>
              <a:rPr lang="en-US" sz="2400" baseline="3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2	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sz="2400" baseline="3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5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= 32 and 3</a:t>
            </a:r>
            <a:r>
              <a:rPr lang="en-US" sz="2400" baseline="3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= 9</a:t>
            </a:r>
          </a:p>
        </p:txBody>
      </p:sp>
      <p:sp>
        <p:nvSpPr>
          <p:cNvPr id="305164" name="Text Box 12"/>
          <p:cNvSpPr txBox="1">
            <a:spLocks noChangeArrowheads="1"/>
          </p:cNvSpPr>
          <p:nvPr/>
        </p:nvSpPr>
        <p:spPr bwMode="auto">
          <a:xfrm>
            <a:off x="876300" y="3884613"/>
            <a:ext cx="75723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00500" indent="-4000500">
              <a:tabLst>
                <a:tab pos="914400" algn="r"/>
                <a:tab pos="10287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114800">
              <a:tabLst>
                <a:tab pos="914400" algn="r"/>
                <a:tab pos="10287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4229100">
              <a:tabLst>
                <a:tab pos="914400" algn="r"/>
                <a:tab pos="10287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4343400">
              <a:tabLst>
                <a:tab pos="914400" algn="r"/>
                <a:tab pos="10287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4457700">
              <a:tabLst>
                <a:tab pos="914400" algn="r"/>
                <a:tab pos="10287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4914900" fontAlgn="base">
              <a:spcBef>
                <a:spcPct val="0"/>
              </a:spcBef>
              <a:spcAft>
                <a:spcPct val="0"/>
              </a:spcAft>
              <a:tabLst>
                <a:tab pos="914400" algn="r"/>
                <a:tab pos="10287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5372100" fontAlgn="base">
              <a:spcBef>
                <a:spcPct val="0"/>
              </a:spcBef>
              <a:spcAft>
                <a:spcPct val="0"/>
              </a:spcAft>
              <a:tabLst>
                <a:tab pos="914400" algn="r"/>
                <a:tab pos="10287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5829300" fontAlgn="base">
              <a:spcBef>
                <a:spcPct val="0"/>
              </a:spcBef>
              <a:spcAft>
                <a:spcPct val="0"/>
              </a:spcAft>
              <a:tabLst>
                <a:tab pos="914400" algn="r"/>
                <a:tab pos="10287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6286500" fontAlgn="base">
              <a:spcBef>
                <a:spcPct val="0"/>
              </a:spcBef>
              <a:spcAft>
                <a:spcPct val="0"/>
              </a:spcAft>
              <a:tabLst>
                <a:tab pos="914400" algn="r"/>
                <a:tab pos="10287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	= 5 log 2 – 2 log 3	Power Property</a:t>
            </a:r>
          </a:p>
        </p:txBody>
      </p:sp>
      <p:sp>
        <p:nvSpPr>
          <p:cNvPr id="305166" name="ans"/>
          <p:cNvSpPr>
            <a:spLocks noChangeArrowheads="1"/>
          </p:cNvSpPr>
          <p:nvPr/>
        </p:nvSpPr>
        <p:spPr bwMode="auto">
          <a:xfrm>
            <a:off x="533400" y="5384800"/>
            <a:ext cx="7924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828800" indent="-1484313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66B3"/>
                </a:solidFill>
              </a:rPr>
              <a:t>Answer:</a:t>
            </a:r>
            <a:r>
              <a:rPr lang="en-US" sz="2400">
                <a:solidFill>
                  <a:srgbClr val="962E45"/>
                </a:solidFill>
              </a:rPr>
              <a:t> 	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5 log 2 – 2 log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870307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5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5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5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63" grpId="0" build="p" autoUpdateAnimBg="0"/>
      <p:bldP spid="305164" grpId="0" build="p" autoUpdateAnimBg="0"/>
      <p:bldP spid="305166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</a:t>
            </a:r>
          </a:p>
        </p:txBody>
      </p:sp>
      <p:sp>
        <p:nvSpPr>
          <p:cNvPr id="113672" name="Oval"/>
          <p:cNvSpPr>
            <a:spLocks noChangeArrowheads="1"/>
          </p:cNvSpPr>
          <p:nvPr/>
        </p:nvSpPr>
        <p:spPr bwMode="auto">
          <a:xfrm>
            <a:off x="890588" y="4233863"/>
            <a:ext cx="457200" cy="457200"/>
          </a:xfrm>
          <a:prstGeom prst="ellipse">
            <a:avLst/>
          </a:prstGeom>
          <a:noFill/>
          <a:ln w="57150">
            <a:solidFill>
              <a:srgbClr val="962E4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aseline="40000">
              <a:solidFill>
                <a:srgbClr val="000000"/>
              </a:solidFill>
            </a:endParaRPr>
          </a:p>
        </p:txBody>
      </p:sp>
      <p:pic>
        <p:nvPicPr>
          <p:cNvPr id="113694" name="GP_art" descr="Guided-Pract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874713"/>
            <a:ext cx="2846388" cy="48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96" name="Answers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95350" y="2714625"/>
            <a:ext cx="7562850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sym typeface="Arial" charset="0"/>
              </a:rPr>
              <a:t>A.	</a:t>
            </a:r>
            <a:r>
              <a:rPr lang="pt-BR" sz="2400" b="1">
                <a:solidFill>
                  <a:srgbClr val="000000"/>
                </a:solidFill>
                <a:sym typeface="Arial" charset="0"/>
              </a:rPr>
              <a:t>3 ln 5 + 3 ln 3</a:t>
            </a:r>
            <a:endParaRPr lang="pt-BR" sz="2400">
              <a:solidFill>
                <a:srgbClr val="000000"/>
              </a:solidFill>
              <a:sym typeface="Arial" charset="0"/>
            </a:endParaRPr>
          </a:p>
          <a:p>
            <a:pPr marL="533400" indent="-533400"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sym typeface="Arial" charset="0"/>
              </a:rPr>
              <a:t>B.	</a:t>
            </a:r>
            <a:r>
              <a:rPr lang="pt-BR" sz="2400" b="1">
                <a:solidFill>
                  <a:srgbClr val="000000"/>
                </a:solidFill>
                <a:sym typeface="Arial" charset="0"/>
              </a:rPr>
              <a:t>ln 5</a:t>
            </a:r>
            <a:r>
              <a:rPr lang="pt-BR" sz="2400" b="1" baseline="40000">
                <a:solidFill>
                  <a:srgbClr val="000000"/>
                </a:solidFill>
                <a:sym typeface="Arial" charset="0"/>
              </a:rPr>
              <a:t>3</a:t>
            </a:r>
            <a:r>
              <a:rPr lang="pt-BR" sz="2400" b="1">
                <a:solidFill>
                  <a:srgbClr val="000000"/>
                </a:solidFill>
                <a:sym typeface="Arial" charset="0"/>
              </a:rPr>
              <a:t> – ln 3</a:t>
            </a:r>
            <a:r>
              <a:rPr lang="pt-BR" sz="2400" b="1" baseline="40000">
                <a:solidFill>
                  <a:srgbClr val="000000"/>
                </a:solidFill>
                <a:sym typeface="Arial" charset="0"/>
              </a:rPr>
              <a:t>3</a:t>
            </a:r>
          </a:p>
          <a:p>
            <a:pPr marL="533400" indent="-533400"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sym typeface="Arial" charset="0"/>
              </a:rPr>
              <a:t>C.	</a:t>
            </a:r>
            <a:r>
              <a:rPr lang="pt-BR" sz="2400" b="1">
                <a:solidFill>
                  <a:srgbClr val="000000"/>
                </a:solidFill>
                <a:sym typeface="Arial" charset="0"/>
              </a:rPr>
              <a:t>3 ln 5 – 3 ln 3</a:t>
            </a:r>
            <a:endParaRPr lang="pt-BR" sz="2400">
              <a:solidFill>
                <a:srgbClr val="000000"/>
              </a:solidFill>
              <a:sym typeface="Arial" charset="0"/>
            </a:endParaRPr>
          </a:p>
          <a:p>
            <a:pPr marL="533400" indent="-533400"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sym typeface="Arial" charset="0"/>
              </a:rPr>
              <a:t>D.	</a:t>
            </a:r>
            <a:r>
              <a:rPr lang="pt-BR" sz="2400" b="1">
                <a:solidFill>
                  <a:srgbClr val="000000"/>
                </a:solidFill>
                <a:sym typeface="Arial" charset="0"/>
              </a:rPr>
              <a:t>3 ln 3 – 3 ln 5</a:t>
            </a:r>
          </a:p>
        </p:txBody>
      </p:sp>
      <p:grpSp>
        <p:nvGrpSpPr>
          <p:cNvPr id="113701" name="Group 37"/>
          <p:cNvGrpSpPr>
            <a:grpSpLocks/>
          </p:cNvGrpSpPr>
          <p:nvPr/>
        </p:nvGrpSpPr>
        <p:grpSpPr bwMode="auto">
          <a:xfrm>
            <a:off x="533400" y="1306513"/>
            <a:ext cx="7915275" cy="860425"/>
            <a:chOff x="336" y="823"/>
            <a:chExt cx="4986" cy="542"/>
          </a:xfrm>
        </p:grpSpPr>
        <p:sp>
          <p:nvSpPr>
            <p:cNvPr id="113676" name="txt_box"/>
            <p:cNvSpPr>
              <a:spLocks noChangeArrowheads="1"/>
            </p:cNvSpPr>
            <p:nvPr/>
          </p:nvSpPr>
          <p:spPr bwMode="auto">
            <a:xfrm>
              <a:off x="336" y="966"/>
              <a:ext cx="4986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342900"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sz="2400" b="1">
                  <a:solidFill>
                    <a:srgbClr val="0066B3"/>
                  </a:solidFill>
                  <a:ea typeface="Times New Roman" pitchFamily="18" charset="0"/>
                  <a:cs typeface="Arial" charset="0"/>
                </a:rPr>
                <a:t>Express ln         in terms of ln 3 and ln 5. </a:t>
              </a:r>
            </a:p>
          </p:txBody>
        </p:sp>
        <p:pic>
          <p:nvPicPr>
            <p:cNvPr id="113699" name="Picture 35" descr="Eqn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17" t="-10419"/>
            <a:stretch>
              <a:fillRect/>
            </a:stretch>
          </p:blipFill>
          <p:spPr bwMode="auto">
            <a:xfrm>
              <a:off x="1643" y="823"/>
              <a:ext cx="380" cy="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2758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3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3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2" grpId="0" animBg="1"/>
      <p:bldP spid="11369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6148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</a:rPr>
              <a:t>Simplify Logarithms</a:t>
            </a:r>
          </a:p>
        </p:txBody>
      </p:sp>
      <p:grpSp>
        <p:nvGrpSpPr>
          <p:cNvPr id="6168" name="Group 24"/>
          <p:cNvGrpSpPr>
            <a:grpSpLocks/>
          </p:cNvGrpSpPr>
          <p:nvPr/>
        </p:nvGrpSpPr>
        <p:grpSpPr bwMode="auto">
          <a:xfrm>
            <a:off x="876300" y="1447800"/>
            <a:ext cx="7581900" cy="504825"/>
            <a:chOff x="552" y="912"/>
            <a:chExt cx="4776" cy="318"/>
          </a:xfrm>
        </p:grpSpPr>
        <p:sp>
          <p:nvSpPr>
            <p:cNvPr id="6149" name="txt_box"/>
            <p:cNvSpPr>
              <a:spLocks noChangeArrowheads="1"/>
            </p:cNvSpPr>
            <p:nvPr/>
          </p:nvSpPr>
          <p:spPr bwMode="auto">
            <a:xfrm>
              <a:off x="552" y="947"/>
              <a:ext cx="4776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sz="2400" b="1">
                  <a:solidFill>
                    <a:srgbClr val="962E45"/>
                  </a:solidFill>
                  <a:ea typeface="Times New Roman" pitchFamily="18" charset="0"/>
                  <a:cs typeface="Arial" charset="0"/>
                </a:rPr>
                <a:t>A.</a:t>
              </a:r>
              <a:r>
                <a:rPr lang="en-US" sz="2400" b="1">
                  <a:solidFill>
                    <a:srgbClr val="0066B3"/>
                  </a:solidFill>
                  <a:ea typeface="Times New Roman" pitchFamily="18" charset="0"/>
                  <a:cs typeface="Arial" charset="0"/>
                </a:rPr>
                <a:t> Evaluate                each logarithm.</a:t>
              </a:r>
            </a:p>
          </p:txBody>
        </p:sp>
        <p:pic>
          <p:nvPicPr>
            <p:cNvPr id="6166" name="Picture 22" descr="Eqn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" y="912"/>
              <a:ext cx="766" cy="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81" name="Group 37"/>
          <p:cNvGrpSpPr>
            <a:grpSpLocks/>
          </p:cNvGrpSpPr>
          <p:nvPr/>
        </p:nvGrpSpPr>
        <p:grpSpPr bwMode="auto">
          <a:xfrm>
            <a:off x="876300" y="1933575"/>
            <a:ext cx="7496175" cy="777875"/>
            <a:chOff x="552" y="1428"/>
            <a:chExt cx="4722" cy="490"/>
          </a:xfrm>
        </p:grpSpPr>
        <p:sp>
          <p:nvSpPr>
            <p:cNvPr id="6151" name="Text Box 7"/>
            <p:cNvSpPr txBox="1">
              <a:spLocks noChangeArrowheads="1"/>
            </p:cNvSpPr>
            <p:nvPr/>
          </p:nvSpPr>
          <p:spPr bwMode="auto">
            <a:xfrm>
              <a:off x="552" y="1446"/>
              <a:ext cx="4722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657600" indent="-36576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719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3886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40005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41148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5029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5486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5943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               	Rewrite using rational exponents.</a:t>
              </a:r>
            </a:p>
          </p:txBody>
        </p:sp>
        <p:pic>
          <p:nvPicPr>
            <p:cNvPr id="6169" name="Picture 25" descr="Eqn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524"/>
              <a:ext cx="760" cy="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71" name="Picture 27" descr="Eqn17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825"/>
            <a:stretch>
              <a:fillRect/>
            </a:stretch>
          </p:blipFill>
          <p:spPr bwMode="auto">
            <a:xfrm>
              <a:off x="1398" y="1428"/>
              <a:ext cx="1040" cy="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74" name="Group 30"/>
          <p:cNvGrpSpPr>
            <a:grpSpLocks/>
          </p:cNvGrpSpPr>
          <p:nvPr/>
        </p:nvGrpSpPr>
        <p:grpSpPr bwMode="auto">
          <a:xfrm>
            <a:off x="876300" y="2638425"/>
            <a:ext cx="7496175" cy="762000"/>
            <a:chOff x="552" y="1968"/>
            <a:chExt cx="4722" cy="480"/>
          </a:xfrm>
        </p:grpSpPr>
        <p:sp>
          <p:nvSpPr>
            <p:cNvPr id="6172" name="Text Box 28"/>
            <p:cNvSpPr txBox="1">
              <a:spLocks noChangeArrowheads="1"/>
            </p:cNvSpPr>
            <p:nvPr/>
          </p:nvSpPr>
          <p:spPr bwMode="auto">
            <a:xfrm>
              <a:off x="552" y="2090"/>
              <a:ext cx="472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657600" indent="-36576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719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3886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40005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41148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5029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5486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5943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               	2</a:t>
              </a:r>
              <a:r>
                <a:rPr lang="en-US" sz="2400" baseline="400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5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= 32</a:t>
              </a:r>
            </a:p>
          </p:txBody>
        </p:sp>
        <p:pic>
          <p:nvPicPr>
            <p:cNvPr id="6173" name="Picture 29" descr="Eqn17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26" b="60580"/>
            <a:stretch>
              <a:fillRect/>
            </a:stretch>
          </p:blipFill>
          <p:spPr bwMode="auto">
            <a:xfrm>
              <a:off x="1398" y="1968"/>
              <a:ext cx="1040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82" name="Group 38"/>
          <p:cNvGrpSpPr>
            <a:grpSpLocks/>
          </p:cNvGrpSpPr>
          <p:nvPr/>
        </p:nvGrpSpPr>
        <p:grpSpPr bwMode="auto">
          <a:xfrm>
            <a:off x="876300" y="3400425"/>
            <a:ext cx="7810500" cy="685800"/>
            <a:chOff x="552" y="2448"/>
            <a:chExt cx="4920" cy="432"/>
          </a:xfrm>
        </p:grpSpPr>
        <p:sp>
          <p:nvSpPr>
            <p:cNvPr id="6176" name="Text Box 32"/>
            <p:cNvSpPr txBox="1">
              <a:spLocks noChangeArrowheads="1"/>
            </p:cNvSpPr>
            <p:nvPr/>
          </p:nvSpPr>
          <p:spPr bwMode="auto">
            <a:xfrm>
              <a:off x="552" y="2576"/>
              <a:ext cx="492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657600" indent="-36576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719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3886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40005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41148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5029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5486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5943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               	Power Property of Exponents</a:t>
              </a:r>
            </a:p>
          </p:txBody>
        </p:sp>
        <p:pic>
          <p:nvPicPr>
            <p:cNvPr id="6178" name="Picture 34" descr="Eqn17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420" b="42406"/>
            <a:stretch>
              <a:fillRect/>
            </a:stretch>
          </p:blipFill>
          <p:spPr bwMode="auto">
            <a:xfrm>
              <a:off x="1398" y="2448"/>
              <a:ext cx="1040" cy="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83" name="Group 39"/>
          <p:cNvGrpSpPr>
            <a:grpSpLocks/>
          </p:cNvGrpSpPr>
          <p:nvPr/>
        </p:nvGrpSpPr>
        <p:grpSpPr bwMode="auto">
          <a:xfrm>
            <a:off x="876300" y="4086225"/>
            <a:ext cx="7810500" cy="814388"/>
            <a:chOff x="552" y="2880"/>
            <a:chExt cx="4920" cy="513"/>
          </a:xfrm>
        </p:grpSpPr>
        <p:sp>
          <p:nvSpPr>
            <p:cNvPr id="6177" name="Text Box 33"/>
            <p:cNvSpPr txBox="1">
              <a:spLocks noChangeArrowheads="1"/>
            </p:cNvSpPr>
            <p:nvPr/>
          </p:nvSpPr>
          <p:spPr bwMode="auto">
            <a:xfrm>
              <a:off x="552" y="2921"/>
              <a:ext cx="4920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657600" indent="-36576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719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3886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40005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41148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5029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5486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5943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               	Power Property of Logarithms</a:t>
              </a:r>
            </a:p>
          </p:txBody>
        </p:sp>
        <p:pic>
          <p:nvPicPr>
            <p:cNvPr id="6179" name="Picture 35" descr="Eqn17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594" b="22212"/>
            <a:stretch>
              <a:fillRect/>
            </a:stretch>
          </p:blipFill>
          <p:spPr bwMode="auto">
            <a:xfrm>
              <a:off x="1398" y="2880"/>
              <a:ext cx="1040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84" name="Group 40"/>
          <p:cNvGrpSpPr>
            <a:grpSpLocks/>
          </p:cNvGrpSpPr>
          <p:nvPr/>
        </p:nvGrpSpPr>
        <p:grpSpPr bwMode="auto">
          <a:xfrm>
            <a:off x="876300" y="4848225"/>
            <a:ext cx="7810500" cy="838200"/>
            <a:chOff x="552" y="3360"/>
            <a:chExt cx="4920" cy="528"/>
          </a:xfrm>
        </p:grpSpPr>
        <p:pic>
          <p:nvPicPr>
            <p:cNvPr id="6175" name="Picture 31" descr="Eqn17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88"/>
            <a:stretch>
              <a:fillRect/>
            </a:stretch>
          </p:blipFill>
          <p:spPr bwMode="auto">
            <a:xfrm>
              <a:off x="1398" y="3360"/>
              <a:ext cx="1040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80" name="Text Box 36"/>
            <p:cNvSpPr txBox="1">
              <a:spLocks noChangeArrowheads="1"/>
            </p:cNvSpPr>
            <p:nvPr/>
          </p:nvSpPr>
          <p:spPr bwMode="auto">
            <a:xfrm>
              <a:off x="552" y="3504"/>
              <a:ext cx="492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657600" indent="-36576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7719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38862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40005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41148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457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5029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5486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5943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               	log</a:t>
              </a:r>
              <a:r>
                <a:rPr lang="en-US" sz="2400" i="1" baseline="-250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x 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x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= 1</a:t>
              </a:r>
            </a:p>
          </p:txBody>
        </p:sp>
      </p:grpSp>
      <p:grpSp>
        <p:nvGrpSpPr>
          <p:cNvPr id="6188" name="Group 44"/>
          <p:cNvGrpSpPr>
            <a:grpSpLocks/>
          </p:cNvGrpSpPr>
          <p:nvPr/>
        </p:nvGrpSpPr>
        <p:grpSpPr bwMode="auto">
          <a:xfrm>
            <a:off x="876300" y="5700713"/>
            <a:ext cx="3543300" cy="776287"/>
            <a:chOff x="552" y="3591"/>
            <a:chExt cx="2232" cy="489"/>
          </a:xfrm>
        </p:grpSpPr>
        <p:sp>
          <p:nvSpPr>
            <p:cNvPr id="6186" name="ans"/>
            <p:cNvSpPr>
              <a:spLocks noChangeArrowheads="1"/>
            </p:cNvSpPr>
            <p:nvPr/>
          </p:nvSpPr>
          <p:spPr bwMode="auto">
            <a:xfrm>
              <a:off x="552" y="3682"/>
              <a:ext cx="223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1485900" indent="-1485900"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 b="1">
                  <a:solidFill>
                    <a:srgbClr val="0066B3"/>
                  </a:solidFill>
                </a:rPr>
                <a:t>Answer:</a:t>
              </a:r>
              <a:r>
                <a:rPr lang="en-US" sz="2400">
                  <a:solidFill>
                    <a:srgbClr val="962E45"/>
                  </a:solidFill>
                </a:rPr>
                <a:t> 	</a:t>
              </a:r>
              <a:endParaRPr lang="en-US" sz="2400">
                <a:solidFill>
                  <a:srgbClr val="962E45"/>
                </a:solidFill>
                <a:ea typeface="Times New Roman" pitchFamily="18" charset="0"/>
                <a:cs typeface="Arial" charset="0"/>
              </a:endParaRPr>
            </a:p>
          </p:txBody>
        </p:sp>
        <p:pic>
          <p:nvPicPr>
            <p:cNvPr id="6187" name="Picture 43" descr="Eqn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91"/>
              <a:ext cx="190" cy="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58071819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307203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</a:rPr>
              <a:t>Simplify Logarithms</a:t>
            </a:r>
          </a:p>
        </p:txBody>
      </p:sp>
      <p:sp>
        <p:nvSpPr>
          <p:cNvPr id="307204" name="txt_box"/>
          <p:cNvSpPr>
            <a:spLocks noChangeArrowheads="1"/>
          </p:cNvSpPr>
          <p:nvPr/>
        </p:nvSpPr>
        <p:spPr bwMode="auto">
          <a:xfrm>
            <a:off x="876300" y="1503363"/>
            <a:ext cx="75819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B.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Evaluate 3 ln 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e</a:t>
            </a:r>
            <a:r>
              <a:rPr lang="en-US" sz="2400" b="1" baseline="40000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4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 Unicode MS" pitchFamily="34" charset="-128"/>
              </a:rPr>
              <a:t>–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2 ln 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e</a:t>
            </a:r>
            <a:r>
              <a:rPr lang="en-US" sz="2400" b="1" baseline="40000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876300" y="2514600"/>
            <a:ext cx="788670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600700" indent="-5600700">
              <a:tabLst>
                <a:tab pos="2171700" algn="r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5715000">
              <a:tabLst>
                <a:tab pos="2171700" algn="r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5829300">
              <a:tabLst>
                <a:tab pos="2171700" algn="r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5943600">
              <a:tabLst>
                <a:tab pos="2171700" algn="r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6057900">
              <a:tabLst>
                <a:tab pos="2171700" algn="r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6515100" fontAlgn="base">
              <a:spcBef>
                <a:spcPct val="0"/>
              </a:spcBef>
              <a:spcAft>
                <a:spcPct val="0"/>
              </a:spcAft>
              <a:tabLst>
                <a:tab pos="2171700" algn="r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6972300" fontAlgn="base">
              <a:spcBef>
                <a:spcPct val="0"/>
              </a:spcBef>
              <a:spcAft>
                <a:spcPct val="0"/>
              </a:spcAft>
              <a:tabLst>
                <a:tab pos="2171700" algn="r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7429500" fontAlgn="base">
              <a:spcBef>
                <a:spcPct val="0"/>
              </a:spcBef>
              <a:spcAft>
                <a:spcPct val="0"/>
              </a:spcAft>
              <a:tabLst>
                <a:tab pos="2171700" algn="r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7886700" fontAlgn="base">
              <a:spcBef>
                <a:spcPct val="0"/>
              </a:spcBef>
              <a:spcAft>
                <a:spcPct val="0"/>
              </a:spcAft>
              <a:tabLst>
                <a:tab pos="2171700" algn="r"/>
                <a:tab pos="2286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3 ln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e</a:t>
            </a:r>
            <a:r>
              <a:rPr lang="en-US" sz="2400" baseline="3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4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– 2 ln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e</a:t>
            </a:r>
            <a:r>
              <a:rPr lang="en-US" sz="2400" baseline="30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2	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= 4(3 ln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e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) – 2(2 ln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e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)	Power Property of Logarithms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	= 12 ln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e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– 4 ln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e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Multiply.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	= 12(1) – 4(1) or 8	ln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e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= 1</a:t>
            </a:r>
          </a:p>
        </p:txBody>
      </p:sp>
      <p:sp>
        <p:nvSpPr>
          <p:cNvPr id="307206" name="ans"/>
          <p:cNvSpPr>
            <a:spLocks noChangeArrowheads="1"/>
          </p:cNvSpPr>
          <p:nvPr/>
        </p:nvSpPr>
        <p:spPr bwMode="auto">
          <a:xfrm>
            <a:off x="876300" y="5449888"/>
            <a:ext cx="75819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485900" indent="-14859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66B3"/>
                </a:solidFill>
              </a:rPr>
              <a:t>Answer:</a:t>
            </a:r>
            <a:r>
              <a:rPr lang="en-US" sz="2400">
                <a:solidFill>
                  <a:srgbClr val="962E45"/>
                </a:solidFill>
              </a:rPr>
              <a:t> 	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charset="0"/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44525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4" grpId="0" build="p" autoUpdateAnimBg="0" advAuto="0"/>
      <p:bldP spid="307205" grpId="0" build="p" autoUpdateAnimBg="0"/>
      <p:bldP spid="307206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114706" name="Oval"/>
          <p:cNvSpPr>
            <a:spLocks noChangeArrowheads="1"/>
          </p:cNvSpPr>
          <p:nvPr/>
        </p:nvSpPr>
        <p:spPr bwMode="auto">
          <a:xfrm>
            <a:off x="885825" y="5253038"/>
            <a:ext cx="457200" cy="457200"/>
          </a:xfrm>
          <a:prstGeom prst="ellipse">
            <a:avLst/>
          </a:prstGeom>
          <a:noFill/>
          <a:ln w="57150">
            <a:solidFill>
              <a:srgbClr val="962E4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aseline="40000">
              <a:solidFill>
                <a:srgbClr val="000000"/>
              </a:solidFill>
            </a:endParaRPr>
          </a:p>
        </p:txBody>
      </p:sp>
      <p:pic>
        <p:nvPicPr>
          <p:cNvPr id="114708" name="GP_art" descr="Guided-Pract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874713"/>
            <a:ext cx="2846388" cy="48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4716" name="Group 28"/>
          <p:cNvGrpSpPr>
            <a:grpSpLocks/>
          </p:cNvGrpSpPr>
          <p:nvPr/>
        </p:nvGrpSpPr>
        <p:grpSpPr bwMode="auto">
          <a:xfrm>
            <a:off x="533400" y="1457325"/>
            <a:ext cx="7915275" cy="539750"/>
            <a:chOff x="336" y="918"/>
            <a:chExt cx="4986" cy="340"/>
          </a:xfrm>
        </p:grpSpPr>
        <p:sp>
          <p:nvSpPr>
            <p:cNvPr id="114700" name="txt_box"/>
            <p:cNvSpPr>
              <a:spLocks noChangeArrowheads="1"/>
            </p:cNvSpPr>
            <p:nvPr/>
          </p:nvSpPr>
          <p:spPr bwMode="auto">
            <a:xfrm>
              <a:off x="336" y="948"/>
              <a:ext cx="4986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3429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66B3"/>
                  </a:solidFill>
                  <a:ea typeface="Times New Roman" pitchFamily="18" charset="0"/>
                  <a:cs typeface="Arial" charset="0"/>
                </a:rPr>
                <a:t>Evaluate               .</a:t>
              </a:r>
            </a:p>
          </p:txBody>
        </p:sp>
        <p:pic>
          <p:nvPicPr>
            <p:cNvPr id="114710" name="Picture 22" descr="Eqn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527" b="-8096"/>
            <a:stretch>
              <a:fillRect/>
            </a:stretch>
          </p:blipFill>
          <p:spPr bwMode="auto">
            <a:xfrm>
              <a:off x="1437" y="918"/>
              <a:ext cx="720" cy="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4717" name="Group 29"/>
          <p:cNvGrpSpPr>
            <a:grpSpLocks/>
          </p:cNvGrpSpPr>
          <p:nvPr/>
        </p:nvGrpSpPr>
        <p:grpSpPr bwMode="auto">
          <a:xfrm>
            <a:off x="885825" y="2143125"/>
            <a:ext cx="7543800" cy="3751263"/>
            <a:chOff x="558" y="1623"/>
            <a:chExt cx="4752" cy="2363"/>
          </a:xfrm>
        </p:grpSpPr>
        <p:sp>
          <p:nvSpPr>
            <p:cNvPr id="114701" name="Answers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58" y="1623"/>
              <a:ext cx="4752" cy="2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533400" indent="-533400" fontAlgn="base">
                <a:lnSpc>
                  <a:spcPct val="150000"/>
                </a:lnSpc>
                <a:spcBef>
                  <a:spcPct val="60000"/>
                </a:spcBef>
                <a:spcAft>
                  <a:spcPct val="60000"/>
                </a:spcAft>
                <a:buClr>
                  <a:srgbClr val="00539D"/>
                </a:buClr>
              </a:pPr>
              <a:r>
                <a:rPr lang="pt-BR" sz="2400" b="1">
                  <a:solidFill>
                    <a:srgbClr val="0066B3"/>
                  </a:solidFill>
                  <a:sym typeface="Arial" charset="0"/>
                </a:rPr>
                <a:t>A.	</a:t>
              </a:r>
              <a:r>
                <a:rPr lang="pt-BR" sz="2400">
                  <a:solidFill>
                    <a:srgbClr val="000000"/>
                  </a:solidFill>
                  <a:sym typeface="Arial" charset="0"/>
                </a:rPr>
                <a:t>4</a:t>
              </a:r>
            </a:p>
            <a:p>
              <a:pPr marL="533400" indent="-533400" fontAlgn="base">
                <a:lnSpc>
                  <a:spcPct val="150000"/>
                </a:lnSpc>
                <a:spcBef>
                  <a:spcPct val="60000"/>
                </a:spcBef>
                <a:spcAft>
                  <a:spcPct val="60000"/>
                </a:spcAft>
                <a:buClr>
                  <a:srgbClr val="00539D"/>
                </a:buClr>
              </a:pPr>
              <a:r>
                <a:rPr lang="pt-BR" sz="2400" b="1">
                  <a:solidFill>
                    <a:srgbClr val="0066B3"/>
                  </a:solidFill>
                  <a:sym typeface="Arial" charset="0"/>
                </a:rPr>
                <a:t>B.	</a:t>
              </a:r>
              <a:endParaRPr lang="pt-BR" sz="2400">
                <a:solidFill>
                  <a:srgbClr val="000000"/>
                </a:solidFill>
                <a:sym typeface="Arial" charset="0"/>
              </a:endParaRPr>
            </a:p>
            <a:p>
              <a:pPr marL="533400" indent="-533400" fontAlgn="base">
                <a:lnSpc>
                  <a:spcPct val="150000"/>
                </a:lnSpc>
                <a:spcBef>
                  <a:spcPct val="60000"/>
                </a:spcBef>
                <a:spcAft>
                  <a:spcPct val="60000"/>
                </a:spcAft>
                <a:buClr>
                  <a:srgbClr val="00539D"/>
                </a:buClr>
              </a:pPr>
              <a:r>
                <a:rPr lang="pt-BR" sz="2400" b="1">
                  <a:solidFill>
                    <a:srgbClr val="0066B3"/>
                  </a:solidFill>
                  <a:sym typeface="Arial" charset="0"/>
                </a:rPr>
                <a:t>C.	</a:t>
              </a:r>
              <a:endParaRPr lang="pt-BR" sz="2400">
                <a:solidFill>
                  <a:srgbClr val="000000"/>
                </a:solidFill>
                <a:sym typeface="Arial" charset="0"/>
              </a:endParaRPr>
            </a:p>
            <a:p>
              <a:pPr marL="533400" indent="-533400" fontAlgn="base">
                <a:lnSpc>
                  <a:spcPct val="150000"/>
                </a:lnSpc>
                <a:spcBef>
                  <a:spcPct val="60000"/>
                </a:spcBef>
                <a:spcAft>
                  <a:spcPct val="60000"/>
                </a:spcAft>
                <a:buClr>
                  <a:srgbClr val="00539D"/>
                </a:buClr>
              </a:pPr>
              <a:r>
                <a:rPr lang="pt-BR" sz="2400" b="1">
                  <a:solidFill>
                    <a:srgbClr val="0066B3"/>
                  </a:solidFill>
                  <a:sym typeface="Arial" charset="0"/>
                </a:rPr>
                <a:t>D.	</a:t>
              </a:r>
              <a:endParaRPr lang="pt-BR" sz="2400">
                <a:solidFill>
                  <a:srgbClr val="000000"/>
                </a:solidFill>
                <a:sym typeface="Arial" charset="0"/>
              </a:endParaRPr>
            </a:p>
          </p:txBody>
        </p:sp>
        <p:pic>
          <p:nvPicPr>
            <p:cNvPr id="114712" name="Picture 24" descr="Eqn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" y="2862"/>
              <a:ext cx="190" cy="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713" name="Picture 25" descr="Eqn2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" y="3497"/>
              <a:ext cx="190" cy="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714" name="Picture 26" descr="Eqn2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" y="2268"/>
              <a:ext cx="328" cy="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6403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4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4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0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RESPONSESGATHERED" val="False"/>
  <p:tag name="QUESTIONALIAS" val="Example 2"/>
  <p:tag name="ANSWERSALIAS" val="A. XXX¤B. XXX¤C. XXX¤D. XX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VALUES" val="Incorrect¤Correct¤Incorrect¤Incorrect"/>
  <p:tag name="RESPONSESGATHERED" val="False"/>
  <p:tag name="QUESTIONALIAS" val="Example 3"/>
  <p:tag name="ANSWERSALIAS" val="A. XXX¤B. XXX¤C. XXXX¤D. XXX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VALUES" val="Correct¤Incorrect¤Incorrect¤Incorrect"/>
  <p:tag name="RESPONSESGATHERED" val="False"/>
  <p:tag name="QUESTIONALIAS" val="Example 4"/>
  <p:tag name="ANSWERSALIAS" val="A. XXX¤B. XXX¤C. XXX¤D. XX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6"/>
  <p:tag name="VALUES" val="Incorrect¤Incorrect¤Correct¤Incorrect"/>
  <p:tag name="RESPONSESGATHERED" val="False"/>
  <p:tag name="QUESTIONALIAS" val="Example 1"/>
  <p:tag name="ANSWERSALIAS" val="A. xxx¤B. xxx¤C. xxx¤D. xx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3_Default Design">
  <a:themeElements>
    <a:clrScheme name="3_Default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746B"/>
      </a:accent1>
      <a:accent2>
        <a:srgbClr val="0066B3"/>
      </a:accent2>
      <a:accent3>
        <a:srgbClr val="FFFFFF"/>
      </a:accent3>
      <a:accent4>
        <a:srgbClr val="000000"/>
      </a:accent4>
      <a:accent5>
        <a:srgbClr val="AABCBA"/>
      </a:accent5>
      <a:accent6>
        <a:srgbClr val="005CA2"/>
      </a:accent6>
      <a:hlink>
        <a:srgbClr val="962E45"/>
      </a:hlink>
      <a:folHlink>
        <a:srgbClr val="962E45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4000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4000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46B"/>
        </a:accent1>
        <a:accent2>
          <a:srgbClr val="0066B3"/>
        </a:accent2>
        <a:accent3>
          <a:srgbClr val="FFFFFF"/>
        </a:accent3>
        <a:accent4>
          <a:srgbClr val="000000"/>
        </a:accent4>
        <a:accent5>
          <a:srgbClr val="AABCBA"/>
        </a:accent5>
        <a:accent6>
          <a:srgbClr val="005CA2"/>
        </a:accent6>
        <a:hlink>
          <a:srgbClr val="962E45"/>
        </a:hlink>
        <a:folHlink>
          <a:srgbClr val="962E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Default Design">
  <a:themeElements>
    <a:clrScheme name="1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4000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4000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46B"/>
        </a:accent1>
        <a:accent2>
          <a:srgbClr val="0066B3"/>
        </a:accent2>
        <a:accent3>
          <a:srgbClr val="FFFFFF"/>
        </a:accent3>
        <a:accent4>
          <a:srgbClr val="000000"/>
        </a:accent4>
        <a:accent5>
          <a:srgbClr val="AABCBA"/>
        </a:accent5>
        <a:accent6>
          <a:srgbClr val="005CA2"/>
        </a:accent6>
        <a:hlink>
          <a:srgbClr val="962E45"/>
        </a:hlink>
        <a:folHlink>
          <a:srgbClr val="962E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4000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4000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46B"/>
        </a:accent1>
        <a:accent2>
          <a:srgbClr val="0066B3"/>
        </a:accent2>
        <a:accent3>
          <a:srgbClr val="FFFFFF"/>
        </a:accent3>
        <a:accent4>
          <a:srgbClr val="000000"/>
        </a:accent4>
        <a:accent5>
          <a:srgbClr val="AABCBA"/>
        </a:accent5>
        <a:accent6>
          <a:srgbClr val="005CA2"/>
        </a:accent6>
        <a:hlink>
          <a:srgbClr val="962E45"/>
        </a:hlink>
        <a:folHlink>
          <a:srgbClr val="962E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4000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4000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46B"/>
        </a:accent1>
        <a:accent2>
          <a:srgbClr val="0066B3"/>
        </a:accent2>
        <a:accent3>
          <a:srgbClr val="FFFFFF"/>
        </a:accent3>
        <a:accent4>
          <a:srgbClr val="000000"/>
        </a:accent4>
        <a:accent5>
          <a:srgbClr val="AABCBA"/>
        </a:accent5>
        <a:accent6>
          <a:srgbClr val="005CA2"/>
        </a:accent6>
        <a:hlink>
          <a:srgbClr val="962E45"/>
        </a:hlink>
        <a:folHlink>
          <a:srgbClr val="962E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4000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4000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46B"/>
        </a:accent1>
        <a:accent2>
          <a:srgbClr val="0066B3"/>
        </a:accent2>
        <a:accent3>
          <a:srgbClr val="FFFFFF"/>
        </a:accent3>
        <a:accent4>
          <a:srgbClr val="000000"/>
        </a:accent4>
        <a:accent5>
          <a:srgbClr val="AABCBA"/>
        </a:accent5>
        <a:accent6>
          <a:srgbClr val="005CA2"/>
        </a:accent6>
        <a:hlink>
          <a:srgbClr val="962E45"/>
        </a:hlink>
        <a:folHlink>
          <a:srgbClr val="962E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4000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4000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46B"/>
        </a:accent1>
        <a:accent2>
          <a:srgbClr val="0066B3"/>
        </a:accent2>
        <a:accent3>
          <a:srgbClr val="FFFFFF"/>
        </a:accent3>
        <a:accent4>
          <a:srgbClr val="000000"/>
        </a:accent4>
        <a:accent5>
          <a:srgbClr val="AABCBA"/>
        </a:accent5>
        <a:accent6>
          <a:srgbClr val="005CA2"/>
        </a:accent6>
        <a:hlink>
          <a:srgbClr val="962E45"/>
        </a:hlink>
        <a:folHlink>
          <a:srgbClr val="962E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efault Design">
  <a:themeElements>
    <a:clrScheme name="7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4000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4000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46B"/>
        </a:accent1>
        <a:accent2>
          <a:srgbClr val="0066B3"/>
        </a:accent2>
        <a:accent3>
          <a:srgbClr val="FFFFFF"/>
        </a:accent3>
        <a:accent4>
          <a:srgbClr val="000000"/>
        </a:accent4>
        <a:accent5>
          <a:srgbClr val="AABCBA"/>
        </a:accent5>
        <a:accent6>
          <a:srgbClr val="005CA2"/>
        </a:accent6>
        <a:hlink>
          <a:srgbClr val="962E45"/>
        </a:hlink>
        <a:folHlink>
          <a:srgbClr val="962E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efault Design">
  <a:themeElements>
    <a:clrScheme name="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4000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4000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46B"/>
        </a:accent1>
        <a:accent2>
          <a:srgbClr val="0066B3"/>
        </a:accent2>
        <a:accent3>
          <a:srgbClr val="FFFFFF"/>
        </a:accent3>
        <a:accent4>
          <a:srgbClr val="000000"/>
        </a:accent4>
        <a:accent5>
          <a:srgbClr val="AABCBA"/>
        </a:accent5>
        <a:accent6>
          <a:srgbClr val="005CA2"/>
        </a:accent6>
        <a:hlink>
          <a:srgbClr val="962E45"/>
        </a:hlink>
        <a:folHlink>
          <a:srgbClr val="962E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Default Design">
  <a:themeElements>
    <a:clrScheme name="9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4000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4000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46B"/>
        </a:accent1>
        <a:accent2>
          <a:srgbClr val="0066B3"/>
        </a:accent2>
        <a:accent3>
          <a:srgbClr val="FFFFFF"/>
        </a:accent3>
        <a:accent4>
          <a:srgbClr val="000000"/>
        </a:accent4>
        <a:accent5>
          <a:srgbClr val="AABCBA"/>
        </a:accent5>
        <a:accent6>
          <a:srgbClr val="005CA2"/>
        </a:accent6>
        <a:hlink>
          <a:srgbClr val="962E45"/>
        </a:hlink>
        <a:folHlink>
          <a:srgbClr val="962E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Default Design">
  <a:themeElements>
    <a:clrScheme name="10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4000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4000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0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46B"/>
        </a:accent1>
        <a:accent2>
          <a:srgbClr val="0066B3"/>
        </a:accent2>
        <a:accent3>
          <a:srgbClr val="FFFFFF"/>
        </a:accent3>
        <a:accent4>
          <a:srgbClr val="000000"/>
        </a:accent4>
        <a:accent5>
          <a:srgbClr val="AABCBA"/>
        </a:accent5>
        <a:accent6>
          <a:srgbClr val="005CA2"/>
        </a:accent6>
        <a:hlink>
          <a:srgbClr val="962E45"/>
        </a:hlink>
        <a:folHlink>
          <a:srgbClr val="962E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310</Words>
  <Application>Microsoft Office PowerPoint</Application>
  <PresentationFormat>On-screen Show (4:3)</PresentationFormat>
  <Paragraphs>110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3_Default Design</vt:lpstr>
      <vt:lpstr>4_Default Design</vt:lpstr>
      <vt:lpstr>2_Default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Splash Screen</vt:lpstr>
      <vt:lpstr>Then/Now</vt:lpstr>
      <vt:lpstr>Key Concept 1</vt:lpstr>
      <vt:lpstr>Example 1</vt:lpstr>
      <vt:lpstr>Example 1</vt:lpstr>
      <vt:lpstr>Example 1</vt:lpstr>
      <vt:lpstr>Example 2</vt:lpstr>
      <vt:lpstr>Example 2</vt:lpstr>
      <vt:lpstr>Example 2</vt:lpstr>
      <vt:lpstr>Example 3</vt:lpstr>
      <vt:lpstr>Example 3</vt:lpstr>
      <vt:lpstr>Example 3</vt:lpstr>
      <vt:lpstr>Example 3</vt:lpstr>
      <vt:lpstr>Example 4</vt:lpstr>
      <vt:lpstr>Example 4</vt:lpstr>
      <vt:lpstr>Example 4</vt:lpstr>
      <vt:lpstr>Key Concept 2</vt:lpstr>
      <vt:lpstr>Example 5</vt:lpstr>
      <vt:lpstr>Example 5</vt:lpstr>
      <vt:lpstr>Example 5</vt:lpstr>
      <vt:lpstr>End of the Lesson</vt:lpstr>
    </vt:vector>
  </TitlesOfParts>
  <Company>SCSD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Splash Screen</dc:title>
  <dc:creator>gcasper</dc:creator>
  <cp:lastModifiedBy>gcasper</cp:lastModifiedBy>
  <cp:revision>1</cp:revision>
  <dcterms:created xsi:type="dcterms:W3CDTF">2013-01-08T21:16:02Z</dcterms:created>
  <dcterms:modified xsi:type="dcterms:W3CDTF">2013-01-08T21:18:20Z</dcterms:modified>
</cp:coreProperties>
</file>